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2"/>
  </p:notesMasterIdLst>
  <p:sldIdLst>
    <p:sldId id="301" r:id="rId2"/>
    <p:sldId id="314" r:id="rId3"/>
    <p:sldId id="302" r:id="rId4"/>
    <p:sldId id="303" r:id="rId5"/>
    <p:sldId id="313" r:id="rId6"/>
    <p:sldId id="304" r:id="rId7"/>
    <p:sldId id="309" r:id="rId8"/>
    <p:sldId id="310" r:id="rId9"/>
    <p:sldId id="311" r:id="rId10"/>
    <p:sldId id="312" r:id="rId11"/>
  </p:sldIdLst>
  <p:sldSz cx="9144000" cy="5143500" type="screen16x9"/>
  <p:notesSz cx="6858000" cy="9144000"/>
  <p:embeddedFontLst>
    <p:embeddedFont>
      <p:font typeface="Pangolin" charset="-93"/>
      <p:regular r:id="rId13"/>
    </p:embeddedFont>
    <p:embeddedFont>
      <p:font typeface="Baloo 2" charset="-93"/>
      <p:regular r:id="rId14"/>
      <p:bold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2BB47"/>
    <a:srgbClr val="00A651"/>
    <a:srgbClr val="1A8C54"/>
    <a:srgbClr val="AC98C9"/>
    <a:srgbClr val="E5E1EE"/>
    <a:srgbClr val="A165AB"/>
    <a:srgbClr val="FAD5E6"/>
    <a:srgbClr val="BDD646"/>
    <a:srgbClr val="E8F0C7"/>
    <a:srgbClr val="DDE9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15"/>
  </p:normalViewPr>
  <p:slideViewPr>
    <p:cSldViewPr snapToGrid="0">
      <p:cViewPr varScale="1">
        <p:scale>
          <a:sx n="68" d="100"/>
          <a:sy n="68" d="100"/>
        </p:scale>
        <p:origin x="-744" y="-77"/>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309064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5480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2D050"/>
              </a:solidFill>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438030"/>
                    </a:solidFill>
                  </a:ln>
                  <a:solidFill>
                    <a:srgbClr val="92D050"/>
                  </a:solidFill>
                  <a:latin typeface="UTM Cookies" panose="02040603050506020204" pitchFamily="18" charset="0"/>
                </a:rPr>
                <a:t>CHỦ</a:t>
              </a:r>
              <a:r>
                <a:rPr lang="en-US" sz="2800" baseline="0" dirty="0">
                  <a:ln>
                    <a:solidFill>
                      <a:srgbClr val="438030"/>
                    </a:solidFill>
                  </a:ln>
                  <a:solidFill>
                    <a:srgbClr val="92D050"/>
                  </a:solidFill>
                  <a:latin typeface="UTM Cookies" panose="02040603050506020204" pitchFamily="18" charset="0"/>
                </a:rPr>
                <a:t> ĐỀ 5</a:t>
              </a:r>
              <a:endParaRPr lang="en-US" sz="2800"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48166" y="710196"/>
            <a:ext cx="3707295"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GIA ĐÌNH</a:t>
            </a:r>
            <a:r>
              <a:rPr lang="en-US" sz="4400" baseline="0" dirty="0">
                <a:ln w="28575" cmpd="thickThin">
                  <a:solidFill>
                    <a:srgbClr val="438030"/>
                  </a:solidFill>
                </a:ln>
                <a:solidFill>
                  <a:schemeClr val="bg1"/>
                </a:solidFill>
                <a:latin typeface="UTM Cookies" panose="02040603050506020204" pitchFamily="18" charset="0"/>
              </a:rPr>
              <a:t> THÂN THƯƠNG</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xmlns="" val="28562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81"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5.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550" y="2797964"/>
            <a:ext cx="5989141" cy="1426500"/>
          </a:xfrm>
        </p:spPr>
        <p:txBody>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18: </a:t>
            </a:r>
            <a:br>
              <a:rPr lang="en-US" dirty="0">
                <a:latin typeface="Times New Roman" pitchFamily="18" charset="0"/>
                <a:cs typeface="Times New Roman" pitchFamily="18" charset="0"/>
              </a:rPr>
            </a:b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110001" y="4134522"/>
            <a:ext cx="3657600" cy="567000"/>
          </a:xfrm>
        </p:spPr>
        <p:txBody>
          <a:bodyPr/>
          <a:lstStyle/>
          <a:p>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xmlns="" val="5841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206220C5-CD99-7C4A-B65F-4E253AE823A6}"/>
              </a:ext>
            </a:extLst>
          </p:cNvPr>
          <p:cNvPicPr>
            <a:picLocks noChangeAspect="1"/>
          </p:cNvPicPr>
          <p:nvPr/>
        </p:nvPicPr>
        <p:blipFill rotWithShape="1">
          <a:blip r:embed="rId2">
            <a:clrChange>
              <a:clrFrom>
                <a:srgbClr val="FFFFFF"/>
              </a:clrFrom>
              <a:clrTo>
                <a:srgbClr val="FFFFFF">
                  <a:alpha val="0"/>
                </a:srgbClr>
              </a:clrTo>
            </a:clrChange>
          </a:blip>
          <a:srcRect t="31866"/>
          <a:stretch/>
        </p:blipFill>
        <p:spPr>
          <a:xfrm>
            <a:off x="488950" y="368831"/>
            <a:ext cx="8166100" cy="830552"/>
          </a:xfrm>
          <a:prstGeom prst="rect">
            <a:avLst/>
          </a:prstGeom>
        </p:spPr>
      </p:pic>
      <p:sp>
        <p:nvSpPr>
          <p:cNvPr id="15" name="Rectangle 14">
            <a:extLst>
              <a:ext uri="{FF2B5EF4-FFF2-40B4-BE49-F238E27FC236}">
                <a16:creationId xmlns:a16="http://schemas.microsoft.com/office/drawing/2014/main" xmlns="" id="{FE8E1D00-EA41-E243-90D2-0C7BFDD1940C}"/>
              </a:ext>
            </a:extLst>
          </p:cNvPr>
          <p:cNvSpPr/>
          <p:nvPr/>
        </p:nvSpPr>
        <p:spPr>
          <a:xfrm>
            <a:off x="1532384" y="247747"/>
            <a:ext cx="3597460" cy="661207"/>
          </a:xfrm>
          <a:prstGeom prst="rect">
            <a:avLst/>
          </a:prstGeom>
        </p:spPr>
        <p:txBody>
          <a:bodyPr wrap="none">
            <a:spAutoFit/>
          </a:bodyPr>
          <a:lstStyle/>
          <a:p>
            <a:pPr>
              <a:lnSpc>
                <a:spcPct val="150000"/>
              </a:lnSpc>
            </a:pPr>
            <a:r>
              <a:rPr lang="en-US" sz="2800" b="1" dirty="0" err="1">
                <a:solidFill>
                  <a:srgbClr val="00A651"/>
                </a:solidFill>
                <a:latin typeface="Times New Roman" pitchFamily="18" charset="0"/>
                <a:cs typeface="Times New Roman" pitchFamily="18" charset="0"/>
              </a:rPr>
              <a:t>Hoạt</a:t>
            </a:r>
            <a:r>
              <a:rPr lang="en-US" sz="2800" b="1" dirty="0">
                <a:solidFill>
                  <a:srgbClr val="00A651"/>
                </a:solidFill>
                <a:latin typeface="Times New Roman" pitchFamily="18" charset="0"/>
                <a:cs typeface="Times New Roman" pitchFamily="18" charset="0"/>
              </a:rPr>
              <a:t> </a:t>
            </a:r>
            <a:r>
              <a:rPr lang="en-US" sz="2800" b="1" dirty="0" err="1">
                <a:solidFill>
                  <a:srgbClr val="00A651"/>
                </a:solidFill>
                <a:latin typeface="Times New Roman" pitchFamily="18" charset="0"/>
                <a:cs typeface="Times New Roman" pitchFamily="18" charset="0"/>
              </a:rPr>
              <a:t>động</a:t>
            </a:r>
            <a:r>
              <a:rPr lang="en-US" sz="2800" b="1" dirty="0">
                <a:solidFill>
                  <a:srgbClr val="00A651"/>
                </a:solidFill>
                <a:latin typeface="Times New Roman" pitchFamily="18" charset="0"/>
                <a:cs typeface="Times New Roman" pitchFamily="18" charset="0"/>
              </a:rPr>
              <a:t> </a:t>
            </a:r>
            <a:r>
              <a:rPr lang="en-US" sz="2800" b="1" dirty="0" err="1">
                <a:solidFill>
                  <a:srgbClr val="00A651"/>
                </a:solidFill>
                <a:latin typeface="Times New Roman" pitchFamily="18" charset="0"/>
                <a:cs typeface="Times New Roman" pitchFamily="18" charset="0"/>
              </a:rPr>
              <a:t>sau</a:t>
            </a:r>
            <a:r>
              <a:rPr lang="en-US" sz="2800" b="1" dirty="0">
                <a:solidFill>
                  <a:srgbClr val="00A651"/>
                </a:solidFill>
                <a:latin typeface="Times New Roman" pitchFamily="18" charset="0"/>
                <a:cs typeface="Times New Roman" pitchFamily="18" charset="0"/>
              </a:rPr>
              <a:t> </a:t>
            </a:r>
            <a:r>
              <a:rPr lang="en-US" sz="2800" b="1" dirty="0" err="1">
                <a:solidFill>
                  <a:srgbClr val="00A651"/>
                </a:solidFill>
                <a:latin typeface="Times New Roman" pitchFamily="18" charset="0"/>
                <a:cs typeface="Times New Roman" pitchFamily="18" charset="0"/>
              </a:rPr>
              <a:t>giờ</a:t>
            </a:r>
            <a:r>
              <a:rPr lang="en-US" sz="2800" b="1" dirty="0">
                <a:solidFill>
                  <a:srgbClr val="00A651"/>
                </a:solidFill>
                <a:latin typeface="Times New Roman" pitchFamily="18" charset="0"/>
                <a:cs typeface="Times New Roman" pitchFamily="18" charset="0"/>
              </a:rPr>
              <a:t> </a:t>
            </a:r>
            <a:r>
              <a:rPr lang="en-US" sz="2800" b="1" dirty="0" err="1">
                <a:solidFill>
                  <a:srgbClr val="00A651"/>
                </a:solidFill>
                <a:latin typeface="Times New Roman" pitchFamily="18" charset="0"/>
                <a:cs typeface="Times New Roman" pitchFamily="18" charset="0"/>
              </a:rPr>
              <a:t>học</a:t>
            </a:r>
            <a:endParaRPr lang="en-US" sz="2800" b="1" dirty="0">
              <a:solidFill>
                <a:srgbClr val="00A65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659F9151-66CF-3547-8630-4B94FA660C2A}"/>
              </a:ext>
            </a:extLst>
          </p:cNvPr>
          <p:cNvSpPr txBox="1"/>
          <p:nvPr/>
        </p:nvSpPr>
        <p:spPr>
          <a:xfrm>
            <a:off x="843857" y="1199670"/>
            <a:ext cx="7169844" cy="1131848"/>
          </a:xfrm>
          <a:prstGeom prst="rect">
            <a:avLst/>
          </a:prstGeom>
          <a:noFill/>
        </p:spPr>
        <p:txBody>
          <a:bodyPr wrap="square" rtlCol="0">
            <a:spAutoFit/>
          </a:bodyPr>
          <a:lstStyle/>
          <a:p>
            <a:pPr algn="just">
              <a:lnSpc>
                <a:spcPct val="150000"/>
              </a:lnSpc>
            </a:pPr>
            <a:r>
              <a:rPr lang="vi-VN" sz="2400" dirty="0">
                <a:latin typeface="Times New Roman" pitchFamily="18" charset="0"/>
                <a:cs typeface="Times New Roman" pitchFamily="18" charset="0"/>
              </a:rPr>
              <a:t>Thực hiện những việc để bày tỏ tình cảm và lòng biết ơn với người thân.</a:t>
            </a:r>
          </a:p>
        </p:txBody>
      </p:sp>
      <p:sp>
        <p:nvSpPr>
          <p:cNvPr id="17" name="Oval 16">
            <a:extLst>
              <a:ext uri="{FF2B5EF4-FFF2-40B4-BE49-F238E27FC236}">
                <a16:creationId xmlns:a16="http://schemas.microsoft.com/office/drawing/2014/main" xmlns="" id="{88FE6803-47E8-7242-8758-82033F3008CC}"/>
              </a:ext>
            </a:extLst>
          </p:cNvPr>
          <p:cNvSpPr/>
          <p:nvPr/>
        </p:nvSpPr>
        <p:spPr>
          <a:xfrm>
            <a:off x="627538" y="345721"/>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8" name="Freeform 7">
            <a:extLst>
              <a:ext uri="{FF2B5EF4-FFF2-40B4-BE49-F238E27FC236}">
                <a16:creationId xmlns:a16="http://schemas.microsoft.com/office/drawing/2014/main" xmlns="" id="{02BAC178-B223-3349-B2FE-AC998290F098}"/>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026" name="Picture 2" descr="Grandma Kids Cartoon Images, Stock Photos &amp;amp; Vectors | Shutterstock">
            <a:extLst>
              <a:ext uri="{FF2B5EF4-FFF2-40B4-BE49-F238E27FC236}">
                <a16:creationId xmlns:a16="http://schemas.microsoft.com/office/drawing/2014/main" xmlns="" id="{A1258569-B07B-3543-89B4-4ECFA4D21B6C}"/>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7938"/>
          <a:stretch/>
        </p:blipFill>
        <p:spPr bwMode="auto">
          <a:xfrm>
            <a:off x="5407572" y="1977767"/>
            <a:ext cx="2607424" cy="2777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28" name="Picture 4" descr="526 Brother Sister Hug Illustrations &amp;amp; Clip Art - iStock">
            <a:extLst>
              <a:ext uri="{FF2B5EF4-FFF2-40B4-BE49-F238E27FC236}">
                <a16:creationId xmlns:a16="http://schemas.microsoft.com/office/drawing/2014/main" xmlns="" id="{8CCFF043-B05A-044C-85B2-B5A680FBD1D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10246" y="2571750"/>
            <a:ext cx="2030937" cy="21322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919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108" y="524107"/>
            <a:ext cx="8197862" cy="4001095"/>
          </a:xfrm>
          <a:prstGeom prst="rect">
            <a:avLst/>
          </a:prstGeom>
          <a:noFill/>
        </p:spPr>
        <p:txBody>
          <a:bodyPr wrap="square" rtlCol="0">
            <a:spAutoFit/>
          </a:bodyPr>
          <a:lstStyle/>
          <a:p>
            <a:pPr algn="ctr"/>
            <a:r>
              <a:rPr lang="pl-PL" sz="2400" b="1" dirty="0" smtClean="0">
                <a:latin typeface="Times New Roman" pitchFamily="18" charset="0"/>
                <a:cs typeface="Times New Roman" pitchFamily="18" charset="0"/>
              </a:rPr>
              <a:t>YÊU CẦU CẦN ĐẠT: </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HS thể hiện được lòng biết ơn ông bà, cha mẹ bằng những việc làm cụ thể.</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HS biết thể hiện lòng biết ơn người thân trong gia đình về những gì người ấy dạy mình, về những đức tính mà mình học tập được, cố gắng noi theo.</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HS nhận được bài học quý giá, những đặc điểm hình dáng, tính cách được thừa hưởng từ người thân.</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Thể hiện tình yêu thương, sự biết ơn những người thân trong gia đình. Biết quý trọng tình cảm gia đình.</a:t>
            </a:r>
            <a:endParaRPr lang="vi-VN" sz="2400" dirty="0" smtClean="0">
              <a:latin typeface="Times New Roman" pitchFamily="18" charset="0"/>
              <a:cs typeface="Times New Roman" pitchFamily="18" charset="0"/>
            </a:endParaRPr>
          </a:p>
          <a:p>
            <a:endParaRPr lang="vi-V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891C5C-E3B0-3A4D-974C-34D97F7AD5B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9965" y="176374"/>
            <a:ext cx="766079" cy="903579"/>
          </a:xfrm>
          <a:prstGeom prst="rect">
            <a:avLst/>
          </a:prstGeom>
        </p:spPr>
      </p:pic>
      <p:sp>
        <p:nvSpPr>
          <p:cNvPr id="5" name="TextBox 4">
            <a:extLst>
              <a:ext uri="{FF2B5EF4-FFF2-40B4-BE49-F238E27FC236}">
                <a16:creationId xmlns:a16="http://schemas.microsoft.com/office/drawing/2014/main" xmlns="" id="{A7C482B4-C714-1A4D-A4AB-E34F60CB9B11}"/>
              </a:ext>
            </a:extLst>
          </p:cNvPr>
          <p:cNvSpPr txBox="1"/>
          <p:nvPr/>
        </p:nvSpPr>
        <p:spPr>
          <a:xfrm>
            <a:off x="1206044" y="212666"/>
            <a:ext cx="7284813" cy="1071191"/>
          </a:xfrm>
          <a:prstGeom prst="rect">
            <a:avLst/>
          </a:prstGeom>
          <a:noFill/>
        </p:spPr>
        <p:txBody>
          <a:bodyPr wrap="square" rtlCol="0">
            <a:spAutoFit/>
          </a:bodyPr>
          <a:lstStyle/>
          <a:p>
            <a:pPr>
              <a:lnSpc>
                <a:spcPct val="150000"/>
              </a:lnSpc>
            </a:pPr>
            <a:r>
              <a:rPr lang="en-US" sz="2400" b="1" dirty="0" err="1">
                <a:solidFill>
                  <a:srgbClr val="E42428"/>
                </a:solidFill>
                <a:latin typeface="Times New Roman" pitchFamily="18" charset="0"/>
                <a:cs typeface="Times New Roman" pitchFamily="18" charset="0"/>
              </a:rPr>
              <a:t>Sinh</a:t>
            </a:r>
            <a:r>
              <a:rPr lang="en-US" sz="2400" b="1" dirty="0">
                <a:solidFill>
                  <a:srgbClr val="E42428"/>
                </a:solidFill>
                <a:latin typeface="Times New Roman" pitchFamily="18" charset="0"/>
                <a:cs typeface="Times New Roman" pitchFamily="18" charset="0"/>
              </a:rPr>
              <a:t> </a:t>
            </a:r>
            <a:r>
              <a:rPr lang="en-US" sz="2400" b="1" dirty="0" err="1">
                <a:solidFill>
                  <a:srgbClr val="E42428"/>
                </a:solidFill>
                <a:latin typeface="Times New Roman" pitchFamily="18" charset="0"/>
                <a:cs typeface="Times New Roman" pitchFamily="18" charset="0"/>
              </a:rPr>
              <a:t>hoạt</a:t>
            </a:r>
            <a:r>
              <a:rPr lang="en-US" sz="2400" b="1" dirty="0">
                <a:solidFill>
                  <a:srgbClr val="E42428"/>
                </a:solidFill>
                <a:latin typeface="Times New Roman" pitchFamily="18" charset="0"/>
                <a:cs typeface="Times New Roman" pitchFamily="18" charset="0"/>
              </a:rPr>
              <a:t> </a:t>
            </a:r>
            <a:r>
              <a:rPr lang="en-US" sz="2400" b="1" dirty="0" err="1">
                <a:solidFill>
                  <a:srgbClr val="E42428"/>
                </a:solidFill>
                <a:latin typeface="Times New Roman" pitchFamily="18" charset="0"/>
                <a:cs typeface="Times New Roman" pitchFamily="18" charset="0"/>
              </a:rPr>
              <a:t>dưới</a:t>
            </a:r>
            <a:r>
              <a:rPr lang="en-US" sz="2400" b="1" dirty="0">
                <a:solidFill>
                  <a:srgbClr val="E42428"/>
                </a:solidFill>
                <a:latin typeface="Times New Roman" pitchFamily="18" charset="0"/>
                <a:cs typeface="Times New Roman" pitchFamily="18" charset="0"/>
              </a:rPr>
              <a:t> </a:t>
            </a:r>
            <a:r>
              <a:rPr lang="en-US" sz="2400" b="1" dirty="0" err="1">
                <a:solidFill>
                  <a:srgbClr val="E42428"/>
                </a:solidFill>
                <a:latin typeface="Times New Roman" pitchFamily="18" charset="0"/>
                <a:cs typeface="Times New Roman" pitchFamily="18" charset="0"/>
              </a:rPr>
              <a:t>cờ</a:t>
            </a:r>
          </a:p>
          <a:p>
            <a:pPr algn="just">
              <a:lnSpc>
                <a:spcPct val="150000"/>
              </a:lnSpc>
            </a:pPr>
            <a:r>
              <a:rPr lang="vi-VN" sz="2100" dirty="0">
                <a:latin typeface="Times New Roman" pitchFamily="18" charset="0"/>
                <a:cs typeface="Times New Roman" pitchFamily="18" charset="0"/>
              </a:rPr>
              <a:t>Buổi trò chuyện, chủ đề: Lòng biết ơn và tình cảm gia đình.</a:t>
            </a:r>
            <a:endParaRPr lang="en-US" sz="21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FD1DA971-1E89-FA40-8726-363CB1B22445}"/>
              </a:ext>
            </a:extLst>
          </p:cNvPr>
          <p:cNvPicPr>
            <a:picLocks noChangeAspect="1"/>
          </p:cNvPicPr>
          <p:nvPr/>
        </p:nvPicPr>
        <p:blipFill>
          <a:blip r:embed="rId3">
            <a:extLst>
              <a:ext uri="{BEBA8EAE-BF5A-486C-A8C5-ECC9F3942E4B}">
                <a14:imgProps xmlns:a14="http://schemas.microsoft.com/office/drawing/2010/main" xmlns="">
                  <a14:imgLayer r:embed="rId4">
                    <a14:imgEffect>
                      <a14:sharpenSoften amount="45000"/>
                    </a14:imgEffect>
                    <a14:imgEffect>
                      <a14:brightnessContrast bright="4000"/>
                    </a14:imgEffect>
                  </a14:imgLayer>
                </a14:imgProps>
              </a:ext>
            </a:extLst>
          </a:blip>
          <a:stretch>
            <a:fillRect/>
          </a:stretch>
        </p:blipFill>
        <p:spPr>
          <a:xfrm>
            <a:off x="1931437" y="1240841"/>
            <a:ext cx="5562834" cy="3589152"/>
          </a:xfrm>
          <a:prstGeom prst="rect">
            <a:avLst/>
          </a:prstGeom>
        </p:spPr>
      </p:pic>
    </p:spTree>
    <p:extLst>
      <p:ext uri="{BB962C8B-B14F-4D97-AF65-F5344CB8AC3E}">
        <p14:creationId xmlns:p14="http://schemas.microsoft.com/office/powerpoint/2010/main" xmlns="" val="40753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E4A89A-5D84-744E-8DC4-4103894EADC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699" y="240012"/>
            <a:ext cx="729244" cy="805560"/>
          </a:xfrm>
          <a:prstGeom prst="rect">
            <a:avLst/>
          </a:prstGeom>
        </p:spPr>
      </p:pic>
      <p:sp>
        <p:nvSpPr>
          <p:cNvPr id="3" name="TextBox 2">
            <a:extLst>
              <a:ext uri="{FF2B5EF4-FFF2-40B4-BE49-F238E27FC236}">
                <a16:creationId xmlns:a16="http://schemas.microsoft.com/office/drawing/2014/main" xmlns="" id="{1B686FDD-6B8A-144A-A583-7C95509128BD}"/>
              </a:ext>
            </a:extLst>
          </p:cNvPr>
          <p:cNvSpPr txBox="1"/>
          <p:nvPr/>
        </p:nvSpPr>
        <p:spPr>
          <a:xfrm>
            <a:off x="609699" y="400433"/>
            <a:ext cx="8077101" cy="1131848"/>
          </a:xfrm>
          <a:prstGeom prst="rect">
            <a:avLst/>
          </a:prstGeom>
          <a:noFill/>
        </p:spPr>
        <p:txBody>
          <a:bodyPr wrap="square" rtlCol="0">
            <a:spAutoFit/>
          </a:bodyPr>
          <a:lstStyle/>
          <a:p>
            <a:pPr>
              <a:lnSpc>
                <a:spcPct val="150000"/>
              </a:lnSpc>
            </a:pP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Hoạt</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động</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giáo</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dục</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theo</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chủ</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đề</a:t>
            </a:r>
            <a:endParaRPr lang="en-US" sz="2400" b="1" dirty="0">
              <a:solidFill>
                <a:srgbClr val="FF7C0A"/>
              </a:solidFill>
              <a:latin typeface="Times New Roman" pitchFamily="18" charset="0"/>
              <a:cs typeface="Times New Roman" pitchFamily="18" charset="0"/>
            </a:endParaRPr>
          </a:p>
          <a:p>
            <a:pPr>
              <a:lnSpc>
                <a:spcPct val="150000"/>
              </a:lnSpc>
            </a:pPr>
            <a:r>
              <a:rPr lang="en-US" sz="2400" dirty="0">
                <a:solidFill>
                  <a:schemeClr val="tx2">
                    <a:lumMod val="10000"/>
                  </a:schemeClr>
                </a:solidFill>
                <a:latin typeface="Times New Roman" pitchFamily="18" charset="0"/>
                <a:cs typeface="Times New Roman" pitchFamily="18" charset="0"/>
              </a:rPr>
              <a:t>1. </a:t>
            </a:r>
            <a:r>
              <a:rPr lang="en-US" sz="2400" dirty="0" err="1">
                <a:solidFill>
                  <a:schemeClr val="tx2">
                    <a:lumMod val="10000"/>
                  </a:schemeClr>
                </a:solidFill>
                <a:latin typeface="Times New Roman" pitchFamily="18" charset="0"/>
                <a:cs typeface="Times New Roman" pitchFamily="18" charset="0"/>
              </a:rPr>
              <a:t>Hát</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và</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vận</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động</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theo</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một</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bài</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hát</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về</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gia</a:t>
            </a:r>
            <a:r>
              <a:rPr lang="en-US" sz="2400" dirty="0">
                <a:solidFill>
                  <a:schemeClr val="tx2">
                    <a:lumMod val="10000"/>
                  </a:schemeClr>
                </a:solidFill>
                <a:latin typeface="Times New Roman" pitchFamily="18" charset="0"/>
                <a:cs typeface="Times New Roman" pitchFamily="18" charset="0"/>
              </a:rPr>
              <a:t> </a:t>
            </a:r>
            <a:r>
              <a:rPr lang="en-US" sz="2400" dirty="0" err="1">
                <a:solidFill>
                  <a:schemeClr val="tx2">
                    <a:lumMod val="10000"/>
                  </a:schemeClr>
                </a:solidFill>
                <a:latin typeface="Times New Roman" pitchFamily="18" charset="0"/>
                <a:cs typeface="Times New Roman" pitchFamily="18" charset="0"/>
              </a:rPr>
              <a:t>đình</a:t>
            </a:r>
            <a:r>
              <a:rPr lang="en-US" sz="2400" dirty="0">
                <a:solidFill>
                  <a:schemeClr val="tx2">
                    <a:lumMod val="10000"/>
                  </a:schemeClr>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xmlns="" id="{CCCB3F6D-05DD-5A43-B299-5EF7139B4FB2}"/>
              </a:ext>
            </a:extLst>
          </p:cNvPr>
          <p:cNvPicPr>
            <a:picLocks noChangeAspect="1"/>
          </p:cNvPicPr>
          <p:nvPr/>
        </p:nvPicPr>
        <p:blipFill>
          <a:blip r:embed="rId3"/>
          <a:stretch>
            <a:fillRect/>
          </a:stretch>
        </p:blipFill>
        <p:spPr>
          <a:xfrm>
            <a:off x="1130300" y="1516978"/>
            <a:ext cx="6598557" cy="3250581"/>
          </a:xfrm>
          <a:prstGeom prst="rect">
            <a:avLst/>
          </a:prstGeom>
        </p:spPr>
      </p:pic>
    </p:spTree>
    <p:extLst>
      <p:ext uri="{BB962C8B-B14F-4D97-AF65-F5344CB8AC3E}">
        <p14:creationId xmlns:p14="http://schemas.microsoft.com/office/powerpoint/2010/main" xmlns="" val="24453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Rất Vui - Bé Bảo An ft Phi Long [Official].mp4" descr="Nhà Mình Rất Vui - Bé Bảo An ft Phi Long [Official].mp4">
            <a:hlinkClick r:id="" action="ppaction://media"/>
            <a:extLst>
              <a:ext uri="{FF2B5EF4-FFF2-40B4-BE49-F238E27FC236}">
                <a16:creationId xmlns:a16="http://schemas.microsoft.com/office/drawing/2014/main" xmlns="" id="{9F56C22E-19DE-0245-862B-587B5F073FBE}"/>
              </a:ext>
            </a:extLst>
          </p:cNvPr>
          <p:cNvPicPr>
            <a:picLocks noChangeAspect="1"/>
          </p:cNvPicPr>
          <p:nvPr>
            <a:videoFile r:link="rId1"/>
            <p:extLst>
              <p:ext uri="{DAA4B4D4-6D71-4841-9C94-3DE7FCFB9230}">
                <p14:media xmlns:p14="http://schemas.microsoft.com/office/powerpoint/2010/main" xmlns="" r:embed="rId4">
                  <p14:trim st="28105.0916" end="21135.8456"/>
                </p14:media>
              </p:ext>
            </p:extLst>
          </p:nvPr>
        </p:nvPicPr>
        <p:blipFill rotWithShape="1">
          <a:blip r:embed="rId5">
            <a:lum bright="9000" contrast="9000"/>
          </a:blip>
          <a:srcRect t="12705" b="12596"/>
          <a:stretch>
            <a:fillRect/>
          </a:stretch>
        </p:blipFill>
        <p:spPr>
          <a:xfrm>
            <a:off x="402770" y="163286"/>
            <a:ext cx="8545287" cy="4648199"/>
          </a:xfrm>
          <a:prstGeom prst="rect">
            <a:avLst/>
          </a:prstGeom>
        </p:spPr>
      </p:pic>
    </p:spTree>
    <p:extLst>
      <p:ext uri="{BB962C8B-B14F-4D97-AF65-F5344CB8AC3E}">
        <p14:creationId xmlns:p14="http://schemas.microsoft.com/office/powerpoint/2010/main" xmlns="" val="398725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D0666A7-7977-934B-9550-0194017516FD}"/>
              </a:ext>
            </a:extLst>
          </p:cNvPr>
          <p:cNvSpPr/>
          <p:nvPr/>
        </p:nvSpPr>
        <p:spPr>
          <a:xfrm>
            <a:off x="664127" y="270502"/>
            <a:ext cx="8479873" cy="577850"/>
          </a:xfrm>
          <a:prstGeom prst="rect">
            <a:avLst/>
          </a:prstGeom>
        </p:spPr>
        <p:txBody>
          <a:bodyPr wrap="square">
            <a:spAutoFit/>
          </a:bodyPr>
          <a:lstStyle/>
          <a:p>
            <a:pPr lvl="0">
              <a:lnSpc>
                <a:spcPct val="150000"/>
              </a:lnSpc>
            </a:pPr>
            <a:r>
              <a:rPr lang="en-US" sz="2400" dirty="0">
                <a:solidFill>
                  <a:srgbClr val="E3E7EA">
                    <a:lumMod val="10000"/>
                  </a:srgbClr>
                </a:solidFill>
                <a:latin typeface="Times New Roman" pitchFamily="18" charset="0"/>
                <a:cs typeface="Times New Roman" pitchFamily="18" charset="0"/>
              </a:rPr>
              <a:t>2. Chia </a:t>
            </a:r>
            <a:r>
              <a:rPr lang="en-US" sz="2400" dirty="0" err="1">
                <a:solidFill>
                  <a:srgbClr val="E3E7EA">
                    <a:lumMod val="10000"/>
                  </a:srgbClr>
                </a:solidFill>
                <a:latin typeface="Times New Roman" pitchFamily="18" charset="0"/>
                <a:cs typeface="Times New Roman" pitchFamily="18" charset="0"/>
              </a:rPr>
              <a:t>sẻ</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về</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những</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điều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học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được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từ</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người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thân</a:t>
            </a:r>
            <a:r>
              <a:rPr lang="en-US" sz="2400" dirty="0">
                <a:solidFill>
                  <a:srgbClr val="E3E7EA">
                    <a:lumMod val="10000"/>
                  </a:srgbClr>
                </a:solidFill>
                <a:latin typeface="Times New Roman" pitchFamily="18" charset="0"/>
                <a:cs typeface="Times New Roman" pitchFamily="18" charset="0"/>
              </a:rPr>
              <a:t> </a:t>
            </a:r>
          </a:p>
        </p:txBody>
      </p:sp>
      <p:sp>
        <p:nvSpPr>
          <p:cNvPr id="8" name="Rectangle 7">
            <a:extLst>
              <a:ext uri="{FF2B5EF4-FFF2-40B4-BE49-F238E27FC236}">
                <a16:creationId xmlns:a16="http://schemas.microsoft.com/office/drawing/2014/main" xmlns="" id="{0B16FD14-4E79-744B-84E7-0E133E52E4B2}"/>
              </a:ext>
            </a:extLst>
          </p:cNvPr>
          <p:cNvSpPr/>
          <p:nvPr/>
        </p:nvSpPr>
        <p:spPr>
          <a:xfrm>
            <a:off x="664127" y="848352"/>
            <a:ext cx="7663444" cy="1131848"/>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itchFamily="18" charset="0"/>
                <a:cs typeface="Times New Roman" pitchFamily="18" charset="0"/>
              </a:rPr>
              <a:t>Kể</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những</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điều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đã</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học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được</a:t>
            </a:r>
            <a:r>
              <a:rPr lang="en-US" sz="2400" dirty="0">
                <a:solidFill>
                  <a:srgbClr val="E3E7EA">
                    <a:lumMod val="10000"/>
                  </a:srgbClr>
                </a:solidFill>
                <a:latin typeface="Times New Roman" pitchFamily="18" charset="0"/>
                <a:cs typeface="Times New Roman" pitchFamily="18" charset="0"/>
              </a:rPr>
              <a:t>.</a:t>
            </a:r>
          </a:p>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itchFamily="18" charset="0"/>
                <a:cs typeface="Times New Roman" pitchFamily="18" charset="0"/>
              </a:rPr>
              <a:t>Nêu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cảm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xúc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của</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khi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làm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những</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điều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đó</a:t>
            </a:r>
            <a:r>
              <a:rPr lang="en-US" sz="2400" dirty="0">
                <a:solidFill>
                  <a:srgbClr val="E3E7EA">
                    <a:lumMod val="10000"/>
                  </a:srgbClr>
                </a:solidFill>
                <a:latin typeface="Times New Roman" pitchFamily="18" charset="0"/>
                <a:cs typeface="Times New Roman" pitchFamily="18" charset="0"/>
              </a:rPr>
              <a:t>.</a:t>
            </a:r>
          </a:p>
        </p:txBody>
      </p:sp>
      <p:grpSp>
        <p:nvGrpSpPr>
          <p:cNvPr id="11" name="Group 10">
            <a:extLst>
              <a:ext uri="{FF2B5EF4-FFF2-40B4-BE49-F238E27FC236}">
                <a16:creationId xmlns:a16="http://schemas.microsoft.com/office/drawing/2014/main" xmlns="" id="{B1CF88DD-49D7-6F4A-BFEC-C827283A65AB}"/>
              </a:ext>
            </a:extLst>
          </p:cNvPr>
          <p:cNvGrpSpPr/>
          <p:nvPr/>
        </p:nvGrpSpPr>
        <p:grpSpPr>
          <a:xfrm>
            <a:off x="468086" y="2126095"/>
            <a:ext cx="8522403" cy="2326162"/>
            <a:chOff x="468086" y="2126095"/>
            <a:chExt cx="8522403" cy="2326162"/>
          </a:xfrm>
        </p:grpSpPr>
        <p:pic>
          <p:nvPicPr>
            <p:cNvPr id="4" name="Picture 3">
              <a:extLst>
                <a:ext uri="{FF2B5EF4-FFF2-40B4-BE49-F238E27FC236}">
                  <a16:creationId xmlns:a16="http://schemas.microsoft.com/office/drawing/2014/main" xmlns="" id="{6AD25AF8-9565-FB4A-80B8-82A3115F8203}"/>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53000"/>
                      </a14:imgEffect>
                      <a14:imgEffect>
                        <a14:colorTemperature colorTemp="7200"/>
                      </a14:imgEffect>
                      <a14:imgEffect>
                        <a14:saturation sat="200000"/>
                      </a14:imgEffect>
                      <a14:imgEffect>
                        <a14:brightnessContrast bright="3000" contrast="2000"/>
                      </a14:imgEffect>
                    </a14:imgLayer>
                  </a14:imgProps>
                </a:ext>
              </a:extLst>
            </a:blip>
            <a:stretch>
              <a:fillRect/>
            </a:stretch>
          </p:blipFill>
          <p:spPr>
            <a:xfrm>
              <a:off x="468086" y="2126095"/>
              <a:ext cx="8360228" cy="2326162"/>
            </a:xfrm>
            <a:prstGeom prst="rect">
              <a:avLst/>
            </a:prstGeom>
          </p:spPr>
        </p:pic>
        <p:grpSp>
          <p:nvGrpSpPr>
            <p:cNvPr id="10" name="Group 9">
              <a:extLst>
                <a:ext uri="{FF2B5EF4-FFF2-40B4-BE49-F238E27FC236}">
                  <a16:creationId xmlns:a16="http://schemas.microsoft.com/office/drawing/2014/main" xmlns="" id="{FCB15956-E3F9-3F4F-A269-255A6E9EEA40}"/>
                </a:ext>
              </a:extLst>
            </p:cNvPr>
            <p:cNvGrpSpPr/>
            <p:nvPr/>
          </p:nvGrpSpPr>
          <p:grpSpPr>
            <a:xfrm>
              <a:off x="597455" y="2647950"/>
              <a:ext cx="1601553" cy="1466850"/>
              <a:chOff x="597455" y="2647950"/>
              <a:chExt cx="1601553" cy="1466850"/>
            </a:xfrm>
          </p:grpSpPr>
          <p:sp>
            <p:nvSpPr>
              <p:cNvPr id="5" name="Rounded Rectangular Callout 4">
                <a:extLst>
                  <a:ext uri="{FF2B5EF4-FFF2-40B4-BE49-F238E27FC236}">
                    <a16:creationId xmlns:a16="http://schemas.microsoft.com/office/drawing/2014/main" xmlns="" id="{6D0CBE99-5813-E64E-B05D-F70099F893A6}"/>
                  </a:ext>
                </a:extLst>
              </p:cNvPr>
              <p:cNvSpPr/>
              <p:nvPr/>
            </p:nvSpPr>
            <p:spPr>
              <a:xfrm>
                <a:off x="664126" y="2647950"/>
                <a:ext cx="1469473" cy="1466850"/>
              </a:xfrm>
              <a:prstGeom prst="wedgeRoundRectCallout">
                <a:avLst>
                  <a:gd name="adj1" fmla="val 73152"/>
                  <a:gd name="adj2" fmla="val -20617"/>
                  <a:gd name="adj3" fmla="val 16667"/>
                </a:avLst>
              </a:prstGeom>
              <a:solidFill>
                <a:schemeClr val="bg1"/>
              </a:solidFill>
              <a:ln>
                <a:solidFill>
                  <a:srgbClr val="62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FE861661-8C5B-AA4E-8F04-96D323AEC3C6}"/>
                  </a:ext>
                </a:extLst>
              </p:cNvPr>
              <p:cNvSpPr/>
              <p:nvPr/>
            </p:nvSpPr>
            <p:spPr>
              <a:xfrm>
                <a:off x="597455" y="2719655"/>
                <a:ext cx="1601553" cy="1323439"/>
              </a:xfrm>
              <a:prstGeom prst="rect">
                <a:avLst/>
              </a:prstGeom>
            </p:spPr>
            <p:txBody>
              <a:bodyPr wrap="square">
                <a:spAutoFit/>
              </a:bodyPr>
              <a:lstStyle/>
              <a:p>
                <a:pPr algn="ctr"/>
                <a:r>
                  <a:rPr lang="en-US" sz="2000" dirty="0" err="1">
                    <a:solidFill>
                      <a:srgbClr val="E3E7EA">
                        <a:lumMod val="10000"/>
                      </a:srgbClr>
                    </a:solidFill>
                    <a:latin typeface="Times New Roman" pitchFamily="18" charset="0"/>
                    <a:cs typeface="Times New Roman" pitchFamily="18" charset="0"/>
                  </a:rPr>
                  <a:t>Tớ</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biết</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ơn</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bố</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vì</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bố</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giúp</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tớ</a:t>
                </a:r>
                <a:r>
                  <a:rPr lang="en-US" sz="2000" dirty="0">
                    <a:solidFill>
                      <a:srgbClr val="E3E7EA">
                        <a:lumMod val="10000"/>
                      </a:srgbClr>
                    </a:solidFill>
                    <a:latin typeface="Times New Roman" pitchFamily="18" charset="0"/>
                    <a:cs typeface="Times New Roman" pitchFamily="18" charset="0"/>
                  </a:rPr>
                  <a:t> ham </a:t>
                </a:r>
                <a:r>
                  <a:rPr lang="en-US" sz="2000" dirty="0" err="1">
                    <a:solidFill>
                      <a:srgbClr val="E3E7EA">
                        <a:lumMod val="10000"/>
                      </a:srgbClr>
                    </a:solidFill>
                    <a:latin typeface="Times New Roman" pitchFamily="18" charset="0"/>
                    <a:cs typeface="Times New Roman" pitchFamily="18" charset="0"/>
                  </a:rPr>
                  <a:t>đọc</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sách</a:t>
                </a:r>
                <a:r>
                  <a:rPr lang="en-US" sz="2000" dirty="0">
                    <a:solidFill>
                      <a:srgbClr val="E3E7EA">
                        <a:lumMod val="10000"/>
                      </a:srgbClr>
                    </a:solidFill>
                    <a:latin typeface="Times New Roman" pitchFamily="18" charset="0"/>
                    <a:cs typeface="Times New Roman" pitchFamily="18" charset="0"/>
                  </a:rPr>
                  <a:t>.</a:t>
                </a:r>
                <a:endParaRPr lang="x-none" sz="2000" dirty="0">
                  <a:latin typeface="Times New Roman" pitchFamily="18" charset="0"/>
                  <a:cs typeface="Times New Roman" pitchFamily="18" charset="0"/>
                </a:endParaRPr>
              </a:p>
            </p:txBody>
          </p:sp>
        </p:grpSp>
        <p:grpSp>
          <p:nvGrpSpPr>
            <p:cNvPr id="14" name="Group 13">
              <a:extLst>
                <a:ext uri="{FF2B5EF4-FFF2-40B4-BE49-F238E27FC236}">
                  <a16:creationId xmlns:a16="http://schemas.microsoft.com/office/drawing/2014/main" xmlns="" id="{2243F3F0-6AB1-464A-8322-B249CFBC54D6}"/>
                </a:ext>
              </a:extLst>
            </p:cNvPr>
            <p:cNvGrpSpPr/>
            <p:nvPr/>
          </p:nvGrpSpPr>
          <p:grpSpPr>
            <a:xfrm>
              <a:off x="7388936" y="2534353"/>
              <a:ext cx="1601553" cy="970129"/>
              <a:chOff x="597455" y="2719655"/>
              <a:chExt cx="1601553" cy="970129"/>
            </a:xfrm>
          </p:grpSpPr>
          <p:sp>
            <p:nvSpPr>
              <p:cNvPr id="15" name="Rounded Rectangular Callout 14">
                <a:extLst>
                  <a:ext uri="{FF2B5EF4-FFF2-40B4-BE49-F238E27FC236}">
                    <a16:creationId xmlns:a16="http://schemas.microsoft.com/office/drawing/2014/main" xmlns="" id="{1F41778B-189D-0940-AD4D-489FE3644294}"/>
                  </a:ext>
                </a:extLst>
              </p:cNvPr>
              <p:cNvSpPr/>
              <p:nvPr/>
            </p:nvSpPr>
            <p:spPr>
              <a:xfrm>
                <a:off x="663494" y="2719655"/>
                <a:ext cx="1469473" cy="970129"/>
              </a:xfrm>
              <a:prstGeom prst="wedgeRoundRectCallout">
                <a:avLst>
                  <a:gd name="adj1" fmla="val -68800"/>
                  <a:gd name="adj2" fmla="val -233"/>
                  <a:gd name="adj3" fmla="val 16667"/>
                </a:avLst>
              </a:prstGeom>
              <a:solidFill>
                <a:schemeClr val="bg1"/>
              </a:solidFill>
              <a:ln>
                <a:solidFill>
                  <a:srgbClr val="62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CC88BF84-1720-744B-A1B3-44AE147FC76D}"/>
                  </a:ext>
                </a:extLst>
              </p:cNvPr>
              <p:cNvSpPr/>
              <p:nvPr/>
            </p:nvSpPr>
            <p:spPr>
              <a:xfrm>
                <a:off x="597455" y="2848347"/>
                <a:ext cx="1601553" cy="707886"/>
              </a:xfrm>
              <a:prstGeom prst="rect">
                <a:avLst/>
              </a:prstGeom>
            </p:spPr>
            <p:txBody>
              <a:bodyPr wrap="square">
                <a:spAutoFit/>
              </a:bodyPr>
              <a:lstStyle/>
              <a:p>
                <a:pPr algn="ctr"/>
                <a:r>
                  <a:rPr lang="en-US" sz="2000" dirty="0" err="1">
                    <a:solidFill>
                      <a:srgbClr val="E3E7EA">
                        <a:lumMod val="10000"/>
                      </a:srgbClr>
                    </a:solidFill>
                    <a:latin typeface="Times New Roman" pitchFamily="18" charset="0"/>
                    <a:cs typeface="Times New Roman" pitchFamily="18" charset="0"/>
                  </a:rPr>
                  <a:t>Tớ</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biết</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ơn</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mẹ</a:t>
                </a:r>
                <a:r>
                  <a:rPr lang="en-US" sz="2000" dirty="0">
                    <a:solidFill>
                      <a:srgbClr val="E3E7EA">
                        <a:lumMod val="10000"/>
                      </a:srgbClr>
                    </a:solidFill>
                    <a:latin typeface="Times New Roman" pitchFamily="18" charset="0"/>
                    <a:cs typeface="Times New Roman" pitchFamily="18" charset="0"/>
                  </a:rPr>
                  <a:t> </a:t>
                </a:r>
                <a:r>
                  <a:rPr lang="en-US" sz="2000" dirty="0" err="1">
                    <a:solidFill>
                      <a:srgbClr val="E3E7EA">
                        <a:lumMod val="10000"/>
                      </a:srgbClr>
                    </a:solidFill>
                    <a:latin typeface="Times New Roman" pitchFamily="18" charset="0"/>
                    <a:cs typeface="Times New Roman" pitchFamily="18" charset="0"/>
                  </a:rPr>
                  <a:t>vì</a:t>
                </a:r>
                <a:r>
                  <a:rPr lang="en-US" sz="2000" dirty="0">
                    <a:solidFill>
                      <a:srgbClr val="E3E7EA">
                        <a:lumMod val="10000"/>
                      </a:srgbClr>
                    </a:solidFill>
                    <a:latin typeface="Times New Roman" pitchFamily="18" charset="0"/>
                    <a:cs typeface="Times New Roman" pitchFamily="18" charset="0"/>
                  </a:rPr>
                  <a:t> …</a:t>
                </a:r>
                <a:endParaRPr lang="x-none" sz="2000"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xmlns="" val="388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80">
                                          <p:stCondLst>
                                            <p:cond delay="0"/>
                                          </p:stCondLst>
                                        </p:cTn>
                                        <p:tgtEl>
                                          <p:spTgt spid="11"/>
                                        </p:tgtEl>
                                      </p:cBhvr>
                                    </p:animEffect>
                                    <p:anim calcmode="lin" valueType="num">
                                      <p:cBhvr>
                                        <p:cTn id="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8" dur="26">
                                          <p:stCondLst>
                                            <p:cond delay="650"/>
                                          </p:stCondLst>
                                        </p:cTn>
                                        <p:tgtEl>
                                          <p:spTgt spid="11"/>
                                        </p:tgtEl>
                                      </p:cBhvr>
                                      <p:to x="100000" y="60000"/>
                                    </p:animScale>
                                    <p:animScale>
                                      <p:cBhvr>
                                        <p:cTn id="29" dur="166" decel="50000">
                                          <p:stCondLst>
                                            <p:cond delay="676"/>
                                          </p:stCondLst>
                                        </p:cTn>
                                        <p:tgtEl>
                                          <p:spTgt spid="11"/>
                                        </p:tgtEl>
                                      </p:cBhvr>
                                      <p:to x="100000" y="100000"/>
                                    </p:animScale>
                                    <p:animScale>
                                      <p:cBhvr>
                                        <p:cTn id="30" dur="26">
                                          <p:stCondLst>
                                            <p:cond delay="1312"/>
                                          </p:stCondLst>
                                        </p:cTn>
                                        <p:tgtEl>
                                          <p:spTgt spid="11"/>
                                        </p:tgtEl>
                                      </p:cBhvr>
                                      <p:to x="100000" y="80000"/>
                                    </p:animScale>
                                    <p:animScale>
                                      <p:cBhvr>
                                        <p:cTn id="31" dur="166" decel="50000">
                                          <p:stCondLst>
                                            <p:cond delay="1338"/>
                                          </p:stCondLst>
                                        </p:cTn>
                                        <p:tgtEl>
                                          <p:spTgt spid="11"/>
                                        </p:tgtEl>
                                      </p:cBhvr>
                                      <p:to x="100000" y="100000"/>
                                    </p:animScale>
                                    <p:animScale>
                                      <p:cBhvr>
                                        <p:cTn id="32" dur="26">
                                          <p:stCondLst>
                                            <p:cond delay="1642"/>
                                          </p:stCondLst>
                                        </p:cTn>
                                        <p:tgtEl>
                                          <p:spTgt spid="11"/>
                                        </p:tgtEl>
                                      </p:cBhvr>
                                      <p:to x="100000" y="90000"/>
                                    </p:animScale>
                                    <p:animScale>
                                      <p:cBhvr>
                                        <p:cTn id="33" dur="166" decel="50000">
                                          <p:stCondLst>
                                            <p:cond delay="1668"/>
                                          </p:stCondLst>
                                        </p:cTn>
                                        <p:tgtEl>
                                          <p:spTgt spid="11"/>
                                        </p:tgtEl>
                                      </p:cBhvr>
                                      <p:to x="100000" y="100000"/>
                                    </p:animScale>
                                    <p:animScale>
                                      <p:cBhvr>
                                        <p:cTn id="34" dur="26">
                                          <p:stCondLst>
                                            <p:cond delay="1808"/>
                                          </p:stCondLst>
                                        </p:cTn>
                                        <p:tgtEl>
                                          <p:spTgt spid="11"/>
                                        </p:tgtEl>
                                      </p:cBhvr>
                                      <p:to x="100000" y="95000"/>
                                    </p:animScale>
                                    <p:animScale>
                                      <p:cBhvr>
                                        <p:cTn id="3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206220C5-CD99-7C4A-B65F-4E253AE823A6}"/>
              </a:ext>
            </a:extLst>
          </p:cNvPr>
          <p:cNvPicPr>
            <a:picLocks noChangeAspect="1"/>
          </p:cNvPicPr>
          <p:nvPr/>
        </p:nvPicPr>
        <p:blipFill rotWithShape="1">
          <a:blip r:embed="rId2">
            <a:clrChange>
              <a:clrFrom>
                <a:srgbClr val="FFFFFF"/>
              </a:clrFrom>
              <a:clrTo>
                <a:srgbClr val="FFFFFF">
                  <a:alpha val="0"/>
                </a:srgbClr>
              </a:clrTo>
            </a:clrChange>
          </a:blip>
          <a:srcRect t="31866"/>
          <a:stretch/>
        </p:blipFill>
        <p:spPr>
          <a:xfrm>
            <a:off x="488950" y="368831"/>
            <a:ext cx="5137825" cy="720738"/>
          </a:xfrm>
          <a:prstGeom prst="rect">
            <a:avLst/>
          </a:prstGeom>
        </p:spPr>
      </p:pic>
      <p:sp>
        <p:nvSpPr>
          <p:cNvPr id="15" name="Rectangle 14">
            <a:extLst>
              <a:ext uri="{FF2B5EF4-FFF2-40B4-BE49-F238E27FC236}">
                <a16:creationId xmlns:a16="http://schemas.microsoft.com/office/drawing/2014/main" xmlns="" id="{FE8E1D00-EA41-E243-90D2-0C7BFDD1940C}"/>
              </a:ext>
            </a:extLst>
          </p:cNvPr>
          <p:cNvSpPr/>
          <p:nvPr/>
        </p:nvSpPr>
        <p:spPr>
          <a:xfrm>
            <a:off x="1532384" y="274601"/>
            <a:ext cx="3108543" cy="579967"/>
          </a:xfrm>
          <a:prstGeom prst="rect">
            <a:avLst/>
          </a:prstGeom>
        </p:spPr>
        <p:txBody>
          <a:bodyPr wrap="none">
            <a:spAutoFit/>
          </a:bodyPr>
          <a:lstStyle/>
          <a:p>
            <a:pPr>
              <a:lnSpc>
                <a:spcPct val="150000"/>
              </a:lnSpc>
            </a:pPr>
            <a:r>
              <a:rPr lang="en-US" sz="2400" b="1" dirty="0" err="1">
                <a:solidFill>
                  <a:srgbClr val="00A651"/>
                </a:solidFill>
                <a:latin typeface="Times New Roman" pitchFamily="18" charset="0"/>
                <a:cs typeface="Times New Roman" pitchFamily="18" charset="0"/>
              </a:rPr>
              <a:t>Hoạt</a:t>
            </a:r>
            <a:r>
              <a:rPr lang="en-US" sz="2400" b="1" dirty="0">
                <a:solidFill>
                  <a:srgbClr val="00A651"/>
                </a:solidFill>
                <a:latin typeface="Times New Roman" pitchFamily="18" charset="0"/>
                <a:cs typeface="Times New Roman" pitchFamily="18" charset="0"/>
              </a:rPr>
              <a:t> </a:t>
            </a:r>
            <a:r>
              <a:rPr lang="en-US" sz="2400" b="1" dirty="0" err="1">
                <a:solidFill>
                  <a:srgbClr val="00A651"/>
                </a:solidFill>
                <a:latin typeface="Times New Roman" pitchFamily="18" charset="0"/>
                <a:cs typeface="Times New Roman" pitchFamily="18" charset="0"/>
              </a:rPr>
              <a:t>động</a:t>
            </a:r>
            <a:r>
              <a:rPr lang="en-US" sz="2400" b="1" dirty="0">
                <a:solidFill>
                  <a:srgbClr val="00A651"/>
                </a:solidFill>
                <a:latin typeface="Times New Roman" pitchFamily="18" charset="0"/>
                <a:cs typeface="Times New Roman" pitchFamily="18" charset="0"/>
              </a:rPr>
              <a:t> </a:t>
            </a:r>
            <a:r>
              <a:rPr lang="en-US" sz="2400" b="1" dirty="0" err="1">
                <a:solidFill>
                  <a:srgbClr val="00A651"/>
                </a:solidFill>
                <a:latin typeface="Times New Roman" pitchFamily="18" charset="0"/>
                <a:cs typeface="Times New Roman" pitchFamily="18" charset="0"/>
              </a:rPr>
              <a:t>sau</a:t>
            </a:r>
            <a:r>
              <a:rPr lang="en-US" sz="2400" b="1" dirty="0">
                <a:solidFill>
                  <a:srgbClr val="00A651"/>
                </a:solidFill>
                <a:latin typeface="Times New Roman" pitchFamily="18" charset="0"/>
                <a:cs typeface="Times New Roman" pitchFamily="18" charset="0"/>
              </a:rPr>
              <a:t> </a:t>
            </a:r>
            <a:r>
              <a:rPr lang="en-US" sz="2400" b="1" dirty="0" err="1">
                <a:solidFill>
                  <a:srgbClr val="00A651"/>
                </a:solidFill>
                <a:latin typeface="Times New Roman" pitchFamily="18" charset="0"/>
                <a:cs typeface="Times New Roman" pitchFamily="18" charset="0"/>
              </a:rPr>
              <a:t>giờ</a:t>
            </a:r>
            <a:r>
              <a:rPr lang="en-US" sz="2400" b="1" dirty="0">
                <a:solidFill>
                  <a:srgbClr val="00A651"/>
                </a:solidFill>
                <a:latin typeface="Times New Roman" pitchFamily="18" charset="0"/>
                <a:cs typeface="Times New Roman" pitchFamily="18" charset="0"/>
              </a:rPr>
              <a:t> </a:t>
            </a:r>
            <a:r>
              <a:rPr lang="en-US" sz="2400" b="1" dirty="0" err="1">
                <a:solidFill>
                  <a:srgbClr val="00A651"/>
                </a:solidFill>
                <a:latin typeface="Times New Roman" pitchFamily="18" charset="0"/>
                <a:cs typeface="Times New Roman" pitchFamily="18" charset="0"/>
              </a:rPr>
              <a:t>học</a:t>
            </a:r>
            <a:endParaRPr lang="en-US" sz="2400" b="1" dirty="0">
              <a:solidFill>
                <a:srgbClr val="00A65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659F9151-66CF-3547-8630-4B94FA660C2A}"/>
              </a:ext>
            </a:extLst>
          </p:cNvPr>
          <p:cNvSpPr txBox="1"/>
          <p:nvPr/>
        </p:nvSpPr>
        <p:spPr>
          <a:xfrm>
            <a:off x="627538" y="1091068"/>
            <a:ext cx="8411903" cy="400110"/>
          </a:xfrm>
          <a:prstGeom prst="rect">
            <a:avLst/>
          </a:prstGeom>
          <a:noFill/>
        </p:spPr>
        <p:txBody>
          <a:bodyPr wrap="square" rtlCol="0">
            <a:spAutoFit/>
          </a:bodyPr>
          <a:lstStyle/>
          <a:p>
            <a:pPr algn="just"/>
            <a:r>
              <a:rPr lang="vi-VN" sz="2000" dirty="0">
                <a:latin typeface="Times New Roman" pitchFamily="18" charset="0"/>
                <a:cs typeface="Times New Roman" pitchFamily="18" charset="0"/>
              </a:rPr>
              <a:t>- Thực hiện những việc làm thể hiện sự quan tâm, chăm sóc người thân.</a:t>
            </a:r>
          </a:p>
        </p:txBody>
      </p:sp>
      <p:sp>
        <p:nvSpPr>
          <p:cNvPr id="17" name="Oval 16">
            <a:extLst>
              <a:ext uri="{FF2B5EF4-FFF2-40B4-BE49-F238E27FC236}">
                <a16:creationId xmlns:a16="http://schemas.microsoft.com/office/drawing/2014/main" xmlns="" id="{88FE6803-47E8-7242-8758-82033F3008CC}"/>
              </a:ext>
            </a:extLst>
          </p:cNvPr>
          <p:cNvSpPr/>
          <p:nvPr/>
        </p:nvSpPr>
        <p:spPr>
          <a:xfrm>
            <a:off x="627538" y="345721"/>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8" name="Freeform 7">
            <a:extLst>
              <a:ext uri="{FF2B5EF4-FFF2-40B4-BE49-F238E27FC236}">
                <a16:creationId xmlns:a16="http://schemas.microsoft.com/office/drawing/2014/main" xmlns="" id="{02BAC178-B223-3349-B2FE-AC998290F098}"/>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0ED7C85C-D6E8-EA41-99B2-D2A4287A6F35}"/>
              </a:ext>
            </a:extLst>
          </p:cNvPr>
          <p:cNvPicPr>
            <a:picLocks noChangeAspect="1"/>
          </p:cNvPicPr>
          <p:nvPr/>
        </p:nvPicPr>
        <p:blipFill>
          <a:blip r:embed="rId3"/>
          <a:stretch>
            <a:fillRect/>
          </a:stretch>
        </p:blipFill>
        <p:spPr>
          <a:xfrm>
            <a:off x="473184" y="1554242"/>
            <a:ext cx="8411902" cy="2406851"/>
          </a:xfrm>
          <a:prstGeom prst="rect">
            <a:avLst/>
          </a:prstGeom>
        </p:spPr>
      </p:pic>
      <p:sp>
        <p:nvSpPr>
          <p:cNvPr id="11" name="TextBox 10">
            <a:extLst>
              <a:ext uri="{FF2B5EF4-FFF2-40B4-BE49-F238E27FC236}">
                <a16:creationId xmlns:a16="http://schemas.microsoft.com/office/drawing/2014/main" xmlns="" id="{4E6F8D55-31E1-2E4D-976A-F3B85C3D4137}"/>
              </a:ext>
            </a:extLst>
          </p:cNvPr>
          <p:cNvSpPr txBox="1"/>
          <p:nvPr/>
        </p:nvSpPr>
        <p:spPr>
          <a:xfrm>
            <a:off x="627537" y="4034930"/>
            <a:ext cx="8257549" cy="707886"/>
          </a:xfrm>
          <a:prstGeom prst="rect">
            <a:avLst/>
          </a:prstGeom>
          <a:noFill/>
        </p:spPr>
        <p:txBody>
          <a:bodyPr wrap="square" rtlCol="0">
            <a:spAutoFit/>
          </a:bodyPr>
          <a:lstStyle/>
          <a:p>
            <a:pPr algn="just"/>
            <a:r>
              <a:rPr lang="vi-VN" sz="2000" dirty="0">
                <a:latin typeface="Times New Roman" pitchFamily="18" charset="0"/>
                <a:cs typeface="Times New Roman" pitchFamily="18" charset="0"/>
              </a:rPr>
              <a:t>- Tìm lại một món quà người thân đã tặng em và mang đến lớp chia sẻ với các bạn.</a:t>
            </a:r>
          </a:p>
        </p:txBody>
      </p:sp>
    </p:spTree>
    <p:extLst>
      <p:ext uri="{BB962C8B-B14F-4D97-AF65-F5344CB8AC3E}">
        <p14:creationId xmlns:p14="http://schemas.microsoft.com/office/powerpoint/2010/main" xmlns="" val="43440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A45D2D-8C74-B944-B6BE-FBB9B2F42B82}"/>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535828" y="177145"/>
            <a:ext cx="1000265" cy="933580"/>
          </a:xfrm>
          <a:prstGeom prst="rect">
            <a:avLst/>
          </a:prstGeom>
        </p:spPr>
      </p:pic>
      <p:sp>
        <p:nvSpPr>
          <p:cNvPr id="3" name="TextBox 2">
            <a:extLst>
              <a:ext uri="{FF2B5EF4-FFF2-40B4-BE49-F238E27FC236}">
                <a16:creationId xmlns:a16="http://schemas.microsoft.com/office/drawing/2014/main" xmlns="" id="{693F7AC3-B277-9B48-995C-79DF9EAE8030}"/>
              </a:ext>
            </a:extLst>
          </p:cNvPr>
          <p:cNvSpPr txBox="1"/>
          <p:nvPr/>
        </p:nvSpPr>
        <p:spPr>
          <a:xfrm>
            <a:off x="764429" y="355010"/>
            <a:ext cx="8275662" cy="577850"/>
          </a:xfrm>
          <a:prstGeom prst="rect">
            <a:avLst/>
          </a:prstGeom>
          <a:noFill/>
        </p:spPr>
        <p:txBody>
          <a:bodyPr wrap="square" rtlCol="0">
            <a:spAutoFit/>
          </a:bodyPr>
          <a:lstStyle/>
          <a:p>
            <a:pPr>
              <a:lnSpc>
                <a:spcPct val="150000"/>
              </a:lnSpc>
            </a:pPr>
            <a:r>
              <a:rPr lang="en-US" sz="2400" b="1" dirty="0">
                <a:solidFill>
                  <a:srgbClr val="00A651"/>
                </a:solidFill>
                <a:latin typeface="Times New Roman" pitchFamily="18" charset="0"/>
                <a:cs typeface="Times New Roman" pitchFamily="18" charset="0"/>
              </a:rPr>
              <a:t>         </a:t>
            </a:r>
            <a:r>
              <a:rPr lang="en-US" sz="2400" b="1" dirty="0" err="1">
                <a:solidFill>
                  <a:srgbClr val="05A8E8"/>
                </a:solidFill>
                <a:latin typeface="Times New Roman" pitchFamily="18" charset="0"/>
                <a:cs typeface="Times New Roman" pitchFamily="18" charset="0"/>
              </a:rPr>
              <a:t>Sinh</a:t>
            </a:r>
            <a:r>
              <a:rPr lang="en-US" sz="2400" b="1" dirty="0">
                <a:solidFill>
                  <a:srgbClr val="05A8E8"/>
                </a:solidFill>
                <a:latin typeface="Times New Roman" pitchFamily="18" charset="0"/>
                <a:cs typeface="Times New Roman" pitchFamily="18" charset="0"/>
              </a:rPr>
              <a:t> </a:t>
            </a:r>
            <a:r>
              <a:rPr lang="en-US" sz="2400" b="1" dirty="0" err="1">
                <a:solidFill>
                  <a:srgbClr val="05A8E8"/>
                </a:solidFill>
                <a:latin typeface="Times New Roman" pitchFamily="18" charset="0"/>
                <a:cs typeface="Times New Roman" pitchFamily="18" charset="0"/>
              </a:rPr>
              <a:t>hoạt</a:t>
            </a:r>
            <a:r>
              <a:rPr lang="en-US" sz="2400" b="1" dirty="0">
                <a:solidFill>
                  <a:srgbClr val="05A8E8"/>
                </a:solidFill>
                <a:latin typeface="Times New Roman" pitchFamily="18" charset="0"/>
                <a:cs typeface="Times New Roman" pitchFamily="18" charset="0"/>
              </a:rPr>
              <a:t> </a:t>
            </a:r>
            <a:r>
              <a:rPr lang="en-US" sz="2400" b="1" dirty="0" err="1">
                <a:solidFill>
                  <a:srgbClr val="05A8E8"/>
                </a:solidFill>
                <a:latin typeface="Times New Roman" pitchFamily="18" charset="0"/>
                <a:cs typeface="Times New Roman" pitchFamily="18" charset="0"/>
              </a:rPr>
              <a:t>lớp</a:t>
            </a:r>
            <a:endParaRPr lang="en-US" sz="2400" b="1" dirty="0">
              <a:solidFill>
                <a:srgbClr val="05A8E8"/>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DABDE095-3F68-F249-AA10-DC51C4A8E467}"/>
              </a:ext>
            </a:extLst>
          </p:cNvPr>
          <p:cNvSpPr/>
          <p:nvPr/>
        </p:nvSpPr>
        <p:spPr>
          <a:xfrm>
            <a:off x="764429" y="932860"/>
            <a:ext cx="8002200" cy="2793842"/>
          </a:xfrm>
          <a:prstGeom prst="rect">
            <a:avLst/>
          </a:prstGeom>
        </p:spPr>
        <p:txBody>
          <a:bodyPr wrap="square">
            <a:spAutoFit/>
          </a:bodyPr>
          <a:lstStyle/>
          <a:p>
            <a:pPr lvl="0">
              <a:lnSpc>
                <a:spcPct val="150000"/>
              </a:lnSpc>
            </a:pPr>
            <a:r>
              <a:rPr lang="en-US" sz="2400" dirty="0">
                <a:solidFill>
                  <a:srgbClr val="E3E7EA">
                    <a:lumMod val="10000"/>
                  </a:srgbClr>
                </a:solidFill>
                <a:latin typeface="Times New Roman" pitchFamily="18" charset="0"/>
                <a:cs typeface="Times New Roman" pitchFamily="18" charset="0"/>
              </a:rPr>
              <a:t>1. Chia </a:t>
            </a:r>
            <a:r>
              <a:rPr lang="en-US" sz="2400" dirty="0" err="1">
                <a:solidFill>
                  <a:srgbClr val="E3E7EA">
                    <a:lumMod val="10000"/>
                  </a:srgbClr>
                </a:solidFill>
                <a:latin typeface="Times New Roman" pitchFamily="18" charset="0"/>
                <a:cs typeface="Times New Roman" pitchFamily="18" charset="0"/>
              </a:rPr>
              <a:t>sẻ</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về</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món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quà</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và</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kỉ</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niệm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của</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với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người</a:t>
            </a:r>
            <a:r>
              <a:rPr lang="en-US" sz="2400" dirty="0">
                <a:solidFill>
                  <a:srgbClr val="E3E7EA">
                    <a:lumMod val="10000"/>
                  </a:srgbClr>
                </a:solidFill>
                <a:latin typeface="Times New Roman" pitchFamily="18" charset="0"/>
                <a:cs typeface="Times New Roman" pitchFamily="18" charset="0"/>
              </a:rPr>
              <a:t> than.</a:t>
            </a:r>
          </a:p>
          <a:p>
            <a:pPr lvl="0">
              <a:lnSpc>
                <a:spcPct val="150000"/>
              </a:lnSpc>
            </a:pP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Nêu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một</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món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quà</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được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nhận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từ</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người</a:t>
            </a:r>
            <a:r>
              <a:rPr lang="en-US" sz="2400" dirty="0">
                <a:solidFill>
                  <a:srgbClr val="E3E7EA">
                    <a:lumMod val="10000"/>
                  </a:srgbClr>
                </a:solidFill>
                <a:latin typeface="Times New Roman" pitchFamily="18" charset="0"/>
                <a:cs typeface="Times New Roman" pitchFamily="18" charset="0"/>
              </a:rPr>
              <a:t> than </a:t>
            </a:r>
            <a:r>
              <a:rPr lang="en-US" sz="2400" dirty="0" err="1">
                <a:solidFill>
                  <a:srgbClr val="E3E7EA">
                    <a:lumMod val="10000"/>
                  </a:srgbClr>
                </a:solidFill>
                <a:latin typeface="Times New Roman" pitchFamily="18" charset="0"/>
                <a:cs typeface="Times New Roman" pitchFamily="18" charset="0"/>
              </a:rPr>
              <a:t>hoặc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kể</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một</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kỉ</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niệm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của</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với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người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thân</a:t>
            </a:r>
            <a:r>
              <a:rPr lang="en-US" sz="2400" dirty="0">
                <a:solidFill>
                  <a:srgbClr val="E3E7EA">
                    <a:lumMod val="10000"/>
                  </a:srgbClr>
                </a:solidFill>
                <a:latin typeface="Times New Roman" pitchFamily="18" charset="0"/>
                <a:cs typeface="Times New Roman" pitchFamily="18" charset="0"/>
              </a:rPr>
              <a:t>.</a:t>
            </a:r>
          </a:p>
          <a:p>
            <a:pPr lvl="0">
              <a:lnSpc>
                <a:spcPct val="150000"/>
              </a:lnSpc>
            </a:pP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Nêu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cảm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xúc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của</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em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khi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nhận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món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quà</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và</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kỉ</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niệm</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với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người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thân</a:t>
            </a:r>
            <a:endParaRPr lang="en-US" sz="2400" dirty="0">
              <a:solidFill>
                <a:srgbClr val="E3E7EA">
                  <a:lumMod val="10000"/>
                </a:srgb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8130FA56-6F61-2A43-8790-87E62BA36646}"/>
              </a:ext>
            </a:extLst>
          </p:cNvPr>
          <p:cNvPicPr>
            <a:picLocks noChangeAspect="1"/>
          </p:cNvPicPr>
          <p:nvPr/>
        </p:nvPicPr>
        <p:blipFill>
          <a:blip r:embed="rId4"/>
          <a:stretch>
            <a:fillRect/>
          </a:stretch>
        </p:blipFill>
        <p:spPr>
          <a:xfrm>
            <a:off x="3047014" y="3156368"/>
            <a:ext cx="3049971" cy="1632122"/>
          </a:xfrm>
          <a:prstGeom prst="rect">
            <a:avLst/>
          </a:prstGeom>
        </p:spPr>
      </p:pic>
    </p:spTree>
    <p:extLst>
      <p:ext uri="{BB962C8B-B14F-4D97-AF65-F5344CB8AC3E}">
        <p14:creationId xmlns:p14="http://schemas.microsoft.com/office/powerpoint/2010/main" xmlns="" val="30687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D709F1F-B479-B542-BC7B-C62E2E97063A}"/>
              </a:ext>
            </a:extLst>
          </p:cNvPr>
          <p:cNvSpPr/>
          <p:nvPr/>
        </p:nvSpPr>
        <p:spPr>
          <a:xfrm>
            <a:off x="409902" y="191881"/>
            <a:ext cx="8923283" cy="2239844"/>
          </a:xfrm>
          <a:prstGeom prst="rect">
            <a:avLst/>
          </a:prstGeom>
        </p:spPr>
        <p:txBody>
          <a:bodyPr wrap="square">
            <a:spAutoFit/>
          </a:bodyPr>
          <a:lstStyle/>
          <a:p>
            <a:pPr lvl="0">
              <a:lnSpc>
                <a:spcPct val="150000"/>
              </a:lnSpc>
            </a:pPr>
            <a:r>
              <a:rPr lang="en-US" sz="2400" dirty="0">
                <a:solidFill>
                  <a:srgbClr val="E3E7EA">
                    <a:lumMod val="10000"/>
                  </a:srgbClr>
                </a:solidFill>
                <a:latin typeface="Times New Roman" pitchFamily="18" charset="0"/>
                <a:cs typeface="Times New Roman" pitchFamily="18" charset="0"/>
              </a:rPr>
              <a:t>2. </a:t>
            </a:r>
            <a:r>
              <a:rPr lang="en-US" sz="2400" dirty="0" err="1">
                <a:solidFill>
                  <a:srgbClr val="E3E7EA">
                    <a:lumMod val="10000"/>
                  </a:srgbClr>
                </a:solidFill>
                <a:latin typeface="Times New Roman" pitchFamily="18" charset="0"/>
                <a:cs typeface="Times New Roman" pitchFamily="18" charset="0"/>
              </a:rPr>
              <a:t>Dự</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kiến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một</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số</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việc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để</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bày</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tỏ</a:t>
            </a:r>
            <a:r>
              <a:rPr lang="en-US" sz="2400" dirty="0">
                <a:solidFill>
                  <a:srgbClr val="E3E7EA">
                    <a:lumMod val="10000"/>
                  </a:srgbClr>
                </a:solidFill>
                <a:latin typeface="Times New Roman" pitchFamily="18" charset="0"/>
                <a:cs typeface="Times New Roman" pitchFamily="18" charset="0"/>
              </a:rPr>
              <a:t> long </a:t>
            </a:r>
            <a:r>
              <a:rPr lang="en-US" sz="2400" dirty="0" err="1">
                <a:solidFill>
                  <a:srgbClr val="E3E7EA">
                    <a:lumMod val="10000"/>
                  </a:srgbClr>
                </a:solidFill>
                <a:latin typeface="Times New Roman" pitchFamily="18" charset="0"/>
                <a:cs typeface="Times New Roman" pitchFamily="18" charset="0"/>
              </a:rPr>
              <a:t>biết</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ơn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với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người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thân</a:t>
            </a:r>
            <a:r>
              <a:rPr lang="en-US" sz="2400" dirty="0">
                <a:solidFill>
                  <a:srgbClr val="E3E7EA">
                    <a:lumMod val="10000"/>
                  </a:srgbClr>
                </a:solidFill>
                <a:latin typeface="Times New Roman" pitchFamily="18" charset="0"/>
                <a:cs typeface="Times New Roman" pitchFamily="18" charset="0"/>
              </a:rPr>
              <a:t>.</a:t>
            </a:r>
          </a:p>
          <a:p>
            <a:pPr marL="342900" lvl="0" indent="-342900">
              <a:lnSpc>
                <a:spcPct val="150000"/>
              </a:lnSpc>
              <a:buFontTx/>
              <a:buChar char="-"/>
            </a:pPr>
            <a:r>
              <a:rPr lang="en-US" sz="2400" dirty="0" err="1">
                <a:solidFill>
                  <a:srgbClr val="E3E7EA">
                    <a:lumMod val="10000"/>
                  </a:srgbClr>
                </a:solidFill>
                <a:latin typeface="Times New Roman" pitchFamily="18" charset="0"/>
                <a:cs typeface="Times New Roman" pitchFamily="18" charset="0"/>
              </a:rPr>
              <a:t>Chọn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những</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việc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sẽ</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làm</a:t>
            </a:r>
            <a:r>
              <a:rPr lang="en-US" sz="2400" dirty="0">
                <a:solidFill>
                  <a:srgbClr val="E3E7EA">
                    <a:lumMod val="10000"/>
                  </a:srgbClr>
                </a:solidFill>
                <a:latin typeface="Times New Roman" pitchFamily="18" charset="0"/>
                <a:cs typeface="Times New Roman" pitchFamily="18" charset="0"/>
              </a:rPr>
              <a:t>.</a:t>
            </a:r>
          </a:p>
          <a:p>
            <a:pPr marL="342900" lvl="0" indent="-342900">
              <a:lnSpc>
                <a:spcPct val="150000"/>
              </a:lnSpc>
              <a:buFontTx/>
              <a:buChar char="-"/>
            </a:pPr>
            <a:r>
              <a:rPr lang="en-US" sz="2400" dirty="0" err="1">
                <a:solidFill>
                  <a:srgbClr val="E3E7EA">
                    <a:lumMod val="10000"/>
                  </a:srgbClr>
                </a:solidFill>
                <a:latin typeface="Times New Roman" pitchFamily="18" charset="0"/>
                <a:cs typeface="Times New Roman" pitchFamily="18" charset="0"/>
              </a:rPr>
              <a:t>Nêu</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thời</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gian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và</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cách</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thực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hiện</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việc</a:t>
            </a:r>
            <a:r>
              <a:rPr lang="en-US" sz="2400" dirty="0">
                <a:solidFill>
                  <a:srgbClr val="E3E7EA">
                    <a:lumMod val="10000"/>
                  </a:srgbClr>
                </a:solidFill>
                <a:latin typeface="Times New Roman" pitchFamily="18" charset="0"/>
                <a:cs typeface="Times New Roman" pitchFamily="18" charset="0"/>
              </a:rPr>
              <a:t> </a:t>
            </a:r>
            <a:r>
              <a:rPr lang="en-US" sz="2400" dirty="0" err="1">
                <a:solidFill>
                  <a:srgbClr val="E3E7EA">
                    <a:lumMod val="10000"/>
                  </a:srgbClr>
                </a:solidFill>
                <a:latin typeface="Times New Roman" pitchFamily="18" charset="0"/>
                <a:cs typeface="Times New Roman" pitchFamily="18" charset="0"/>
              </a:rPr>
              <a:t>đó</a:t>
            </a:r>
            <a:r>
              <a:rPr lang="en-US" sz="2400" dirty="0">
                <a:solidFill>
                  <a:srgbClr val="E3E7EA">
                    <a:lumMod val="10000"/>
                  </a:srgbClr>
                </a:solidFill>
                <a:latin typeface="Times New Roman" pitchFamily="18" charset="0"/>
                <a:cs typeface="Times New Roman" pitchFamily="18" charset="0"/>
              </a:rPr>
              <a:t>.</a:t>
            </a:r>
          </a:p>
          <a:p>
            <a:pPr lvl="0">
              <a:lnSpc>
                <a:spcPct val="150000"/>
              </a:lnSpc>
            </a:pPr>
            <a:endParaRPr lang="en-US" sz="2400" dirty="0">
              <a:solidFill>
                <a:srgbClr val="E3E7EA">
                  <a:lumMod val="10000"/>
                </a:srgbClr>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988BC7FA-026F-0440-91D8-44080AAE9922}"/>
              </a:ext>
            </a:extLst>
          </p:cNvPr>
          <p:cNvPicPr>
            <a:picLocks noChangeAspect="1"/>
          </p:cNvPicPr>
          <p:nvPr/>
        </p:nvPicPr>
        <p:blipFill>
          <a:blip r:embed="rId2"/>
          <a:stretch>
            <a:fillRect/>
          </a:stretch>
        </p:blipFill>
        <p:spPr>
          <a:xfrm>
            <a:off x="1430719" y="1952641"/>
            <a:ext cx="6881648" cy="2707315"/>
          </a:xfrm>
          <a:prstGeom prst="rect">
            <a:avLst/>
          </a:prstGeom>
        </p:spPr>
      </p:pic>
      <p:sp>
        <p:nvSpPr>
          <p:cNvPr id="5" name="Rectangle: Rounded Corners 5">
            <a:extLst>
              <a:ext uri="{FF2B5EF4-FFF2-40B4-BE49-F238E27FC236}">
                <a16:creationId xmlns:a16="http://schemas.microsoft.com/office/drawing/2014/main" xmlns="" id="{72B90446-862B-7749-85F0-12E8E2E1D4CF}"/>
              </a:ext>
            </a:extLst>
          </p:cNvPr>
          <p:cNvSpPr/>
          <p:nvPr/>
        </p:nvSpPr>
        <p:spPr>
          <a:xfrm>
            <a:off x="1903685" y="4358774"/>
            <a:ext cx="2242539" cy="602364"/>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dirty="0">
                <a:solidFill>
                  <a:srgbClr val="0070C0"/>
                </a:solidFill>
                <a:latin typeface="Times New Roman" pitchFamily="18" charset="0"/>
                <a:cs typeface="Times New Roman" pitchFamily="18" charset="0"/>
              </a:rPr>
              <a:t>Vẽ tranh tặng người thân</a:t>
            </a:r>
          </a:p>
        </p:txBody>
      </p:sp>
      <p:sp>
        <p:nvSpPr>
          <p:cNvPr id="6" name="Rectangle: Rounded Corners 6">
            <a:extLst>
              <a:ext uri="{FF2B5EF4-FFF2-40B4-BE49-F238E27FC236}">
                <a16:creationId xmlns:a16="http://schemas.microsoft.com/office/drawing/2014/main" xmlns="" id="{4F78F33F-12D9-9446-96D7-2468770AC01B}"/>
              </a:ext>
            </a:extLst>
          </p:cNvPr>
          <p:cNvSpPr/>
          <p:nvPr/>
        </p:nvSpPr>
        <p:spPr>
          <a:xfrm>
            <a:off x="5341545" y="4470010"/>
            <a:ext cx="2131309" cy="411423"/>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dirty="0">
                <a:solidFill>
                  <a:srgbClr val="0070C0"/>
                </a:solidFill>
                <a:latin typeface="Times New Roman" pitchFamily="18" charset="0"/>
                <a:cs typeface="Times New Roman" pitchFamily="18" charset="0"/>
              </a:rPr>
              <a:t>Nói lời cảm ơn</a:t>
            </a:r>
          </a:p>
        </p:txBody>
      </p:sp>
    </p:spTree>
    <p:extLst>
      <p:ext uri="{BB962C8B-B14F-4D97-AF65-F5344CB8AC3E}">
        <p14:creationId xmlns:p14="http://schemas.microsoft.com/office/powerpoint/2010/main" xmlns="" val="1186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6"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TotalTime>
  <Words>372</Words>
  <Application>Microsoft Office PowerPoint</Application>
  <PresentationFormat>On-screen Show (16:9)</PresentationFormat>
  <Paragraphs>30</Paragraphs>
  <Slides>10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Times New Roman</vt:lpstr>
      <vt:lpstr>Pangolin</vt:lpstr>
      <vt:lpstr>UTM Androgyne</vt:lpstr>
      <vt:lpstr>Baloo 2</vt:lpstr>
      <vt:lpstr>UTM Cookies</vt:lpstr>
      <vt:lpstr>English Vocabulary Workshop by Slidesgo</vt:lpstr>
      <vt:lpstr>Bài 18:  Người trong một nhà</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Windows 7</cp:lastModifiedBy>
  <cp:revision>48</cp:revision>
  <dcterms:modified xsi:type="dcterms:W3CDTF">2023-01-03T22:33:35Z</dcterms:modified>
</cp:coreProperties>
</file>