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7" r:id="rId3"/>
    <p:sldId id="294" r:id="rId4"/>
    <p:sldId id="258" r:id="rId5"/>
    <p:sldId id="289" r:id="rId6"/>
    <p:sldId id="259" r:id="rId7"/>
    <p:sldId id="290" r:id="rId8"/>
    <p:sldId id="261" r:id="rId9"/>
    <p:sldId id="288" r:id="rId10"/>
    <p:sldId id="282" r:id="rId11"/>
    <p:sldId id="279" r:id="rId12"/>
    <p:sldId id="291" r:id="rId13"/>
    <p:sldId id="292" r:id="rId14"/>
    <p:sldId id="293" r:id="rId15"/>
    <p:sldId id="264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2" d="100"/>
          <a:sy n="32" d="100"/>
        </p:scale>
        <p:origin x="-1498" y="-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6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46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57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0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0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78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6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11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67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5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8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55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662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microsoft.com/office/2007/relationships/hdphoto" Target="../media/hdphoto9.wdp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11.wdp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16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30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33136" y="4459964"/>
            <a:ext cx="1714770" cy="706589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sp>
        <p:nvSpPr>
          <p:cNvPr id="35" name="Text Box 1"/>
          <p:cNvSpPr txBox="1"/>
          <p:nvPr/>
        </p:nvSpPr>
        <p:spPr>
          <a:xfrm>
            <a:off x="1579515" y="6432023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bị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40004" y="181428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6917" y="396241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252" y="375991"/>
            <a:ext cx="10922444" cy="1253334"/>
            <a:chOff x="3641820" y="56683"/>
            <a:chExt cx="10922444" cy="1253334"/>
          </a:xfrm>
        </p:grpSpPr>
        <p:grpSp>
          <p:nvGrpSpPr>
            <p:cNvPr id="23" name="组合 8">
              <a:extLst>
                <a:ext uri="{FF2B5EF4-FFF2-40B4-BE49-F238E27FC236}">
                  <a16:creationId xmlns=""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20" y="56683"/>
              <a:ext cx="10053972" cy="1253334"/>
              <a:chOff x="4591306" y="613472"/>
              <a:chExt cx="3660397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=""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7"/>
                <a:ext cx="3488274" cy="341670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9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Mang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gậy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183509"/>
            <a:chOff x="195981" y="3532148"/>
            <a:chExt cx="6135187" cy="1183509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vịn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vai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rồi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50"/>
            <a:ext cx="7626096" cy="1160989"/>
            <a:chOff x="151638" y="4656674"/>
            <a:chExt cx="6151721" cy="109821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gần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thăm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sức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khỏe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1073" y="1838995"/>
            <a:ext cx="8381211" cy="2950718"/>
            <a:chOff x="3641819" y="56683"/>
            <a:chExt cx="10922445" cy="2950718"/>
          </a:xfrm>
        </p:grpSpPr>
        <p:grpSp>
          <p:nvGrpSpPr>
            <p:cNvPr id="23" name="组合 8">
              <a:extLst>
                <a:ext uri="{FF2B5EF4-FFF2-40B4-BE49-F238E27FC236}">
                  <a16:creationId xmlns=""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=""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3. Theo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tuy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khỏe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7" t="24910" r="62100" b="19388"/>
          <a:stretch/>
        </p:blipFill>
        <p:spPr bwMode="auto">
          <a:xfrm>
            <a:off x="72579" y="80158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91188" y="3354372"/>
            <a:ext cx="721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7112" y="1599327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thuộc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lòng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khổ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thơ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thích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4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08" y="1796569"/>
            <a:ext cx="91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dáng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2551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hập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556" y="4290441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=""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=""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2198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khoẻ</a:t>
              </a:r>
              <a:endPara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14" y="787078"/>
            <a:ext cx="110769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+mj-lt"/>
              </a:rPr>
              <a:t>YÊU CẦU CẦN ĐẠT: </a:t>
            </a:r>
            <a:endParaRPr lang="vi-VN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- Đọc đúng các từ khó, đọc rõ ràng bài thơ Thương ông (ngắt nghỉ, nhấn giọng phù hợp).</a:t>
            </a:r>
          </a:p>
          <a:p>
            <a:r>
              <a:rPr lang="vi-VN" sz="3200" dirty="0" smtClean="0">
                <a:latin typeface="+mj-lt"/>
              </a:rPr>
              <a:t>- Nhận biết được tình cảm yêu thương, gần gũi của ông và cháu (qua bài đọc và tranh minh hoạ).</a:t>
            </a:r>
          </a:p>
          <a:p>
            <a:r>
              <a:rPr lang="vi-VN" sz="3200" dirty="0" smtClean="0">
                <a:latin typeface="+mj-lt"/>
              </a:rPr>
              <a:t>- Hình thành các NL chung, phát triển NL ngôn ngữ, NL văn học: (nhận biết được nhân vật, hiểu được diễn biến các sự việc diễn ra trong câu chuyện).</a:t>
            </a:r>
          </a:p>
          <a:p>
            <a:r>
              <a:rPr lang="vi-VN" sz="3200" dirty="0" smtClean="0">
                <a:latin typeface="+mj-lt"/>
              </a:rPr>
              <a:t>- Yêu nước, chăm chỉ, trách nhiệm, nhân ái. Biết quý trọng thời gian, yêu lao động, có tinh thần hợp tác trong khi làm việc nhóm.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407" y="351844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4407" y="352967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42262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6804" y="643091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30: TH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5317958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72232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9306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786" y="2496400"/>
            <a:ext cx="4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147" y="3149516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4693" y="3793878"/>
            <a:ext cx="289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613" y="4483543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sướng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30: TH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89108"/>
            <a:ext cx="3753853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(</a:t>
            </a:r>
            <a:r>
              <a:rPr lang="en-US" sz="28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86746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421377" y="1304746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232126" y="3704464"/>
            <a:ext cx="472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0194102" y="5364067"/>
            <a:ext cx="199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309" y="2529065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13" y="68330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47410" y="4600820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8171543" y="712736"/>
            <a:ext cx="3298284" cy="138892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4695" y="972891"/>
              <a:ext cx="2527566" cy="676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=""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34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706</Words>
  <Application>Microsoft Office PowerPoint</Application>
  <PresentationFormat>Custom</PresentationFormat>
  <Paragraphs>126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134</cp:revision>
  <dcterms:created xsi:type="dcterms:W3CDTF">2021-06-17T09:40:01Z</dcterms:created>
  <dcterms:modified xsi:type="dcterms:W3CDTF">2022-12-18T07:15:58Z</dcterms:modified>
</cp:coreProperties>
</file>