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57" r:id="rId2"/>
    <p:sldId id="266" r:id="rId3"/>
    <p:sldId id="258" r:id="rId4"/>
    <p:sldId id="259" r:id="rId5"/>
    <p:sldId id="261" r:id="rId6"/>
    <p:sldId id="265" r:id="rId7"/>
    <p:sldId id="264" r:id="rId8"/>
  </p:sldIdLst>
  <p:sldSz cx="9144000" cy="5143500" type="screen16x9"/>
  <p:notesSz cx="6858000" cy="9144000"/>
  <p:embeddedFontLst>
    <p:embeddedFont>
      <p:font typeface="Pangolin" charset="-93"/>
      <p:regular r:id="rId10"/>
    </p:embeddedFont>
    <p:embeddedFont>
      <p:font typeface="Baloo 2" charset="-93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>
        <p:scale>
          <a:sx n="75" d="100"/>
          <a:sy n="75" d="100"/>
        </p:scale>
        <p:origin x="-490" y="-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4861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7197D-0B5B-4037-B3CC-09703ADDA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33" y="2571750"/>
            <a:ext cx="3980196" cy="1426500"/>
          </a:xfrm>
        </p:spPr>
        <p:txBody>
          <a:bodyPr/>
          <a:lstStyle/>
          <a:p>
            <a:r>
              <a:rPr lang="vi-VN" dirty="0">
                <a:latin typeface="+mj-lt"/>
              </a:rPr>
              <a:t>Bài 14: Nghĩ nhanh, làm giỏi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039DE4-622E-4725-BF4F-2B3FA3B4A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929" y="3998250"/>
            <a:ext cx="3657600" cy="567000"/>
          </a:xfrm>
        </p:spPr>
        <p:txBody>
          <a:bodyPr/>
          <a:lstStyle/>
          <a:p>
            <a:r>
              <a:rPr lang="vi-VN" dirty="0">
                <a:latin typeface="+mj-lt"/>
              </a:rPr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xmlns="" val="358076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146" y="650240"/>
            <a:ext cx="796929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b="1" dirty="0" smtClean="0">
                <a:latin typeface="+mj-lt"/>
              </a:rPr>
              <a:t>YÊU CẦU CẦN ĐẠT:</a:t>
            </a:r>
            <a:endParaRPr lang="vi-VN" sz="1800" dirty="0" smtClean="0">
              <a:latin typeface="+mj-lt"/>
            </a:endParaRPr>
          </a:p>
          <a:p>
            <a:r>
              <a:rPr lang="vi-VN" sz="1800" dirty="0" smtClean="0">
                <a:latin typeface="+mj-lt"/>
              </a:rPr>
              <a:t>- HS chủ động ứng phó với một số tình huống bất ngờ trong cuộc sống.</a:t>
            </a:r>
          </a:p>
          <a:p>
            <a:r>
              <a:rPr lang="vi-VN" sz="1800" dirty="0" smtClean="0">
                <a:latin typeface="+mj-lt"/>
              </a:rPr>
              <a:t>- Năng lực giao tiếp, hợp tác: Trao đổi, thảo luận để thực hiện các nhiệm vụ học tập.</a:t>
            </a:r>
          </a:p>
          <a:p>
            <a:r>
              <a:rPr lang="vi-VN" sz="1800" dirty="0" smtClean="0">
                <a:latin typeface="+mj-lt"/>
              </a:rPr>
              <a:t>- Năng lực giải quyết vấn đề và sáng tạo: Sử dụng các kiến thức đã học ứng dụng vào thực tế.</a:t>
            </a:r>
          </a:p>
          <a:p>
            <a:r>
              <a:rPr lang="vi-VN" sz="1800" dirty="0" smtClean="0">
                <a:latin typeface="+mj-lt"/>
              </a:rPr>
              <a:t>- HS trải nghiệm, xử lí các tình huống xảy ra với bản thân mình trong cuộc sống.</a:t>
            </a:r>
          </a:p>
          <a:p>
            <a:endParaRPr lang="vi-VN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12C341-4398-4CCA-B5FF-C3AE2900F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654" y="1455696"/>
            <a:ext cx="6094692" cy="3275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24B63E-F848-4704-885C-3679DCB8E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CADCF3-60A3-4C70-921D-9022DB86B9FF}"/>
              </a:ext>
            </a:extLst>
          </p:cNvPr>
          <p:cNvSpPr txBox="1"/>
          <p:nvPr/>
        </p:nvSpPr>
        <p:spPr>
          <a:xfrm>
            <a:off x="1206044" y="193812"/>
            <a:ext cx="77116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2800" b="1" dirty="0">
              <a:solidFill>
                <a:srgbClr val="E4242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Nghe các chú cảnh sát phòng cháy chữa cháy hướng dẫn cách thoát hiểm khi xảy ra hỏa hoạn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60BB4B-C1C6-4CBB-801E-3669789B156E}"/>
              </a:ext>
            </a:extLst>
          </p:cNvPr>
          <p:cNvSpPr txBox="1"/>
          <p:nvPr/>
        </p:nvSpPr>
        <p:spPr>
          <a:xfrm>
            <a:off x="1428963" y="906618"/>
            <a:ext cx="5058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 trò chơi </a:t>
            </a:r>
            <a:r>
              <a:rPr lang="vi-VN" sz="2400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Gà con nhanh nhẹn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 hướng dẫn cách chơi.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 trò chơi.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241231" cy="905001"/>
            <a:chOff x="609699" y="240011"/>
            <a:chExt cx="5241231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AB1F049-D2F5-4DE5-A645-FC2593112B5C}"/>
                </a:ext>
              </a:extLst>
            </p:cNvPr>
            <p:cNvSpPr/>
            <p:nvPr/>
          </p:nvSpPr>
          <p:spPr>
            <a:xfrm>
              <a:off x="1527310" y="421786"/>
              <a:ext cx="43236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1D2F86-4192-4EED-B823-B334B8DAA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371" y="2051611"/>
            <a:ext cx="7373257" cy="25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EA6FA6-0409-4968-8F2A-D104D5DEBAA9}"/>
              </a:ext>
            </a:extLst>
          </p:cNvPr>
          <p:cNvSpPr txBox="1"/>
          <p:nvPr/>
        </p:nvSpPr>
        <p:spPr>
          <a:xfrm>
            <a:off x="532720" y="332244"/>
            <a:ext cx="85343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Xử lí tình huống.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 luận về cách xử lí trong mỗi tình huống dưới đây:</a:t>
            </a: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 hành theo cách xử lí phù hợp.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 thích lí do lựa chọn cách xử lí đó.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E9F47E-3613-4AAC-A9D6-7DB1ADDDB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720" y="1274669"/>
            <a:ext cx="8215086" cy="22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825979"/>
            <a:chOff x="488950" y="345721"/>
            <a:chExt cx="8166100" cy="18259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8028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3597460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endParaRPr lang="en-US" sz="2800" b="1" dirty="0">
                <a:solidFill>
                  <a:srgbClr val="00A65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F9BACBD-7E6D-47DD-90A1-D6EFC17CEBF7}"/>
                </a:ext>
              </a:extLst>
            </p:cNvPr>
            <p:cNvSpPr txBox="1"/>
            <p:nvPr/>
          </p:nvSpPr>
          <p:spPr>
            <a:xfrm>
              <a:off x="769257" y="1089249"/>
              <a:ext cx="77472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dirty="0">
                  <a:latin typeface="Times New Roman" pitchFamily="18" charset="0"/>
                  <a:cs typeface="Times New Roman" pitchFamily="18" charset="0"/>
                </a:rPr>
                <a:t>Trao đổi với bố mẹ về cách xử lí khi gặp những tình huống bất ngờ sau: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xmlns="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1386DEA-9C01-4732-A8BD-8396815CCB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744" y="1827757"/>
            <a:ext cx="2181225" cy="247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0BD183-37F9-4054-A0EE-BFDC50D87D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2972" y="1858690"/>
            <a:ext cx="1885950" cy="23907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78492B9-E5F6-4C38-888F-6257B464D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0362" y="1761082"/>
            <a:ext cx="1774571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6BEE062-0789-4F4E-8926-EBE13C46B512}"/>
              </a:ext>
            </a:extLst>
          </p:cNvPr>
          <p:cNvSpPr/>
          <p:nvPr/>
        </p:nvSpPr>
        <p:spPr>
          <a:xfrm>
            <a:off x="1393796" y="4054251"/>
            <a:ext cx="2001631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1A8C54"/>
                </a:solidFill>
                <a:latin typeface="Times New Roman" pitchFamily="18" charset="0"/>
                <a:cs typeface="Times New Roman" pitchFamily="18" charset="0"/>
              </a:rPr>
              <a:t>Bỗng nhiên đau bụng quặn</a:t>
            </a:r>
            <a:endParaRPr lang="vi-VN" sz="1800" b="1" dirty="0">
              <a:solidFill>
                <a:srgbClr val="1A8C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E203A0E8-3B55-4D6F-BF86-B970FC06F1E5}"/>
              </a:ext>
            </a:extLst>
          </p:cNvPr>
          <p:cNvSpPr/>
          <p:nvPr/>
        </p:nvSpPr>
        <p:spPr>
          <a:xfrm>
            <a:off x="4497138" y="4054251"/>
            <a:ext cx="992451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1A8C54"/>
                </a:solidFill>
                <a:latin typeface="Times New Roman" pitchFamily="18" charset="0"/>
                <a:cs typeface="Times New Roman" pitchFamily="18" charset="0"/>
              </a:rPr>
              <a:t>Bị ngã đau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3459F673-2F1D-4BFD-A097-DA87F748A112}"/>
              </a:ext>
            </a:extLst>
          </p:cNvPr>
          <p:cNvSpPr/>
          <p:nvPr/>
        </p:nvSpPr>
        <p:spPr>
          <a:xfrm>
            <a:off x="6591300" y="4054251"/>
            <a:ext cx="1419368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1A8C54"/>
                </a:solidFill>
                <a:latin typeface="Times New Roman" pitchFamily="18" charset="0"/>
                <a:cs typeface="Times New Roman" pitchFamily="18" charset="0"/>
              </a:rPr>
              <a:t>Đang chơi thấy mệt</a:t>
            </a:r>
            <a:endParaRPr lang="vi-VN" sz="1800" b="1" dirty="0">
              <a:solidFill>
                <a:srgbClr val="1A8C5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005422" cy="988451"/>
            <a:chOff x="535828" y="257493"/>
            <a:chExt cx="3005422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1946367" cy="579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hoạt lớp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10FDD5-782C-4979-9D02-E86211DC1FF7}"/>
              </a:ext>
            </a:extLst>
          </p:cNvPr>
          <p:cNvSpPr txBox="1"/>
          <p:nvPr/>
        </p:nvSpPr>
        <p:spPr>
          <a:xfrm>
            <a:off x="535828" y="1357669"/>
            <a:ext cx="3744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Chia sẻ về một tình huống bất ngờ em từng gặp.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Kể về tình huống đó. 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Nêu cách xử lí của 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C74F46-145C-4098-98DB-C98418A7DA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5525" y="947068"/>
            <a:ext cx="54768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251</Words>
  <Application>Microsoft Office PowerPoint</Application>
  <PresentationFormat>On-screen Show (16:9)</PresentationFormat>
  <Paragraphs>33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Times New Roman</vt:lpstr>
      <vt:lpstr>Pangolin</vt:lpstr>
      <vt:lpstr>UTM Androgyne</vt:lpstr>
      <vt:lpstr>Baloo 2</vt:lpstr>
      <vt:lpstr>UTM Cookies</vt:lpstr>
      <vt:lpstr>English Vocabulary Workshop by Slidesgo</vt:lpstr>
      <vt:lpstr>Bài 14: Nghĩ nhanh, làm giỏi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Windows 7</cp:lastModifiedBy>
  <cp:revision>29</cp:revision>
  <dcterms:modified xsi:type="dcterms:W3CDTF">2022-12-04T14:22:56Z</dcterms:modified>
</cp:coreProperties>
</file>