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75" r:id="rId4"/>
    <p:sldId id="257" r:id="rId5"/>
    <p:sldId id="273" r:id="rId6"/>
    <p:sldId id="274" r:id="rId7"/>
    <p:sldId id="266" r:id="rId8"/>
    <p:sldId id="267" r:id="rId9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0" y="9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6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28</a:t>
            </a:r>
            <a:endParaRPr lang="zh-CN" altLang="en-US" sz="6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8" y="1839598"/>
            <a:ext cx="4906361" cy="124350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542384" y="4709997"/>
            <a:ext cx="6606073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Trò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của</a:t>
            </a:r>
            <a:r>
              <a:rPr lang="en-US" altLang="zh-CN" sz="71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bố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5356680"/>
            <a:ext cx="3695538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715" y="6164531"/>
            <a:ext cx="3541778" cy="29477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235" y="1292087"/>
            <a:ext cx="134557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HS nhìn tranh, tìm từ chỉ sự vật, từ ngữ chỉ hoạt động.</a:t>
            </a:r>
            <a:endParaRPr lang="vi-VN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HS kết hợp từ ngữ để tạo câu giới thiệu (BT2)</a:t>
            </a:r>
            <a:endParaRPr lang="vi-VN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Đặt câu giới thiệu theo mẫu ở BT2 (BT3)</a:t>
            </a:r>
            <a:endParaRPr lang="vi-VN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- Thông qua các hoạt động học, HS phát triển năng lực tự chủ và tự học; năng lực giao tiếp hợp tác; năng lực giải quyết vấn đề và sáng tạo; năng lực ngôn ngữ; có tinh thần hợp tác trong khi làm việc nhóm</a:t>
            </a:r>
            <a:endParaRPr lang="vi-VN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dirty="0" smtClean="0">
                <a:latin typeface="Times New Roman" pitchFamily="18" charset="0"/>
                <a:cs typeface="Times New Roman" pitchFamily="18" charset="0"/>
              </a:rPr>
              <a:t>- Yêu thích môn học.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1643939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67602"/>
              </p:ext>
            </p:extLst>
          </p:nvPr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pic>
        <p:nvPicPr>
          <p:cNvPr id="2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5" y="1843827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702912" y="4000892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hăm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5429" y="4000892"/>
            <a:ext cx="2484139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hăm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302058" y="4000891"/>
            <a:ext cx="2468880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3588" y="588782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860285" y="5848735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ính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6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81" y="2984127"/>
            <a:ext cx="1038062" cy="13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283" y="5664109"/>
            <a:ext cx="2386692" cy="13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047095" y="5143658"/>
            <a:ext cx="973193" cy="11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5" y="2869180"/>
            <a:ext cx="1147031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1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51" y="5664109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5" y="5606175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1367705" y="5843236"/>
            <a:ext cx="2468880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290" y="3087688"/>
            <a:ext cx="1356590" cy="13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/>
        </p:blipFill>
        <p:spPr>
          <a:xfrm>
            <a:off x="140467" y="4871724"/>
            <a:ext cx="3948099" cy="386726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7970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6" y="917311"/>
            <a:ext cx="13779937" cy="122844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034" y="2385034"/>
            <a:ext cx="9267384" cy="334491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nhẫn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nghiêm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01451" y="3201640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0891" y="4871724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88566" y="3951472"/>
            <a:ext cx="128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96213" y="4826296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847" y="1954721"/>
            <a:ext cx="3993501" cy="399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4172651" y="5222464"/>
            <a:ext cx="4245428" cy="1639076"/>
            <a:chOff x="4404049" y="5430416"/>
            <a:chExt cx="4245428" cy="1639076"/>
          </a:xfrm>
        </p:grpSpPr>
        <p:sp>
          <p:nvSpPr>
            <p:cNvPr id="12" name="Oval Callout 11"/>
            <p:cNvSpPr/>
            <p:nvPr/>
          </p:nvSpPr>
          <p:spPr>
            <a:xfrm>
              <a:off x="4404049" y="5430416"/>
              <a:ext cx="4245428" cy="1639076"/>
            </a:xfrm>
            <a:prstGeom prst="wedgeEllipseCallout">
              <a:avLst>
                <a:gd name="adj1" fmla="val -53876"/>
                <a:gd name="adj2" fmla="val 34329"/>
              </a:avLst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28646" y="5745773"/>
              <a:ext cx="37155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Bố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cách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"/>
          <p:cNvSpPr txBox="1"/>
          <p:nvPr/>
        </p:nvSpPr>
        <p:spPr>
          <a:xfrm>
            <a:off x="1223688" y="8758880"/>
            <a:ext cx="14977594" cy="62833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30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3817260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127" y="2273064"/>
            <a:ext cx="11864529" cy="566048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Nam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nhé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phê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phê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ạ. 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92882" y="4695547"/>
            <a:ext cx="4348065" cy="4063333"/>
            <a:chOff x="10692882" y="4695547"/>
            <a:chExt cx="4348065" cy="40633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43" b="99643" l="10000" r="95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92882" y="4695547"/>
              <a:ext cx="3773095" cy="40633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229" l="4900" r="95400">
                          <a14:foregroundMark x1="38800" y1="27877" x2="42100" y2="31712"/>
                          <a14:foregroundMark x1="54100" y1="25631" x2="60400" y2="34144"/>
                          <a14:foregroundMark x1="45300" y1="45837" x2="45700" y2="92984"/>
                          <a14:foregroundMark x1="44300" y1="24509" x2="40900" y2="30589"/>
                          <a14:foregroundMark x1="33500" y1="47615" x2="26800" y2="70533"/>
                          <a14:foregroundMark x1="37300" y1="50982" x2="35700" y2="90739"/>
                          <a14:foregroundMark x1="38100" y1="51450" x2="45000" y2="91674"/>
                          <a14:foregroundMark x1="29900" y1="47147" x2="22900" y2="56127"/>
                          <a14:foregroundMark x1="34900" y1="71188" x2="29400" y2="87371"/>
                          <a14:foregroundMark x1="53700" y1="51169" x2="46500" y2="90271"/>
                          <a14:foregroundMark x1="60600" y1="57530" x2="52000" y2="89616"/>
                          <a14:foregroundMark x1="72600" y1="30589" x2="75500" y2="53695"/>
                          <a14:foregroundMark x1="65400" y1="60150" x2="61400" y2="68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8367" y="5974065"/>
              <a:ext cx="2412580" cy="257904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035301" y="2533705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364" y="262554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462413" y="3791229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6578" y="383219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668720" y="483925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9063" y="4754465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583906" y="5923316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4642" y="602825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8842" y="218791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(1)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00417" y="215156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(2)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80553" y="332637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(3)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3333" y="439594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(4)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0505" y="1903751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31" grpId="0"/>
      <p:bldP spid="18" grpId="0" animBg="1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286797"/>
            <a:ext cx="9884952" cy="3998492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43379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355</Words>
  <Application>Microsoft Office PowerPoint</Application>
  <PresentationFormat>Custom</PresentationFormat>
  <Paragraphs>48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403</cp:revision>
  <dcterms:created xsi:type="dcterms:W3CDTF">2021-06-15T15:52:51Z</dcterms:created>
  <dcterms:modified xsi:type="dcterms:W3CDTF">2022-12-15T01:53:00Z</dcterms:modified>
</cp:coreProperties>
</file>