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26" r:id="rId3"/>
    <p:sldId id="258" r:id="rId4"/>
    <p:sldId id="308" r:id="rId5"/>
    <p:sldId id="310" r:id="rId6"/>
    <p:sldId id="315" r:id="rId7"/>
    <p:sldId id="320" r:id="rId8"/>
    <p:sldId id="261" r:id="rId9"/>
    <p:sldId id="303" r:id="rId10"/>
    <p:sldId id="321" r:id="rId11"/>
    <p:sldId id="298" r:id="rId12"/>
    <p:sldId id="322" r:id="rId13"/>
    <p:sldId id="323" r:id="rId14"/>
    <p:sldId id="324" r:id="rId15"/>
    <p:sldId id="316" r:id="rId16"/>
    <p:sldId id="325" r:id="rId17"/>
    <p:sldId id="305" r:id="rId18"/>
    <p:sldId id="268" r:id="rId19"/>
    <p:sldId id="319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2" d="100"/>
          <a:sy n="52" d="100"/>
        </p:scale>
        <p:origin x="-730" y="-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362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0656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878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58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277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6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2192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880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84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41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496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6042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13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419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42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microsoft.com/office/2007/relationships/hdphoto" Target="../media/hdphoto5.wdp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tags" Target="../tags/tag3.xml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5" Type="http://schemas.openxmlformats.org/officeDocument/2006/relationships/tags" Target="../tags/tag5.xml"/><Relationship Id="rId15" Type="http://schemas.microsoft.com/office/2007/relationships/hdphoto" Target="../media/hdphoto7.wdp"/><Relationship Id="rId10" Type="http://schemas.openxmlformats.org/officeDocument/2006/relationships/image" Target="../media/image24.png"/><Relationship Id="rId4" Type="http://schemas.openxmlformats.org/officeDocument/2006/relationships/tags" Target="../tags/tag4.xml"/><Relationship Id="rId9" Type="http://schemas.openxmlformats.org/officeDocument/2006/relationships/image" Target="../media/image23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9.jpeg"/><Relationship Id="rId5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77967" y="2853734"/>
            <a:ext cx="8473873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61119" y="2765025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14</a:t>
            </a:r>
            <a:endParaRPr lang="en-US" sz="4000" b="1" dirty="0">
              <a:solidFill>
                <a:srgbClr val="00B0F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MÁI ẤM GIA ĐÌNH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0673" y="2768123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26</a:t>
            </a:r>
            <a:endParaRPr lang="en-US" sz="4267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2247" y="3067168"/>
            <a:ext cx="7456890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MẸ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43600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55"/>
          <a:stretch/>
        </p:blipFill>
        <p:spPr>
          <a:xfrm rot="10800000" flipV="1">
            <a:off x="-1010671" y="4016334"/>
            <a:ext cx="4206044" cy="333711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 rot="1010382">
            <a:off x="8992766" y="15730"/>
            <a:ext cx="3652029" cy="2722208"/>
            <a:chOff x="-66856" y="198988"/>
            <a:chExt cx="3652029" cy="2722208"/>
          </a:xfrm>
        </p:grpSpPr>
        <p:pic>
          <p:nvPicPr>
            <p:cNvPr id="19" name="图片 39">
              <a:extLst>
                <a:ext uri="{FF2B5EF4-FFF2-40B4-BE49-F238E27FC236}">
                  <a16:creationId xmlns:a16="http://schemas.microsoft.com/office/drawing/2014/main" xmlns="" id="{B6A43CE9-BBC5-4E98-BF98-A297DCD67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621860">
              <a:off x="-66856" y="198988"/>
              <a:ext cx="3217155" cy="272220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 rot="20768160">
              <a:off x="226456" y="849214"/>
              <a:ext cx="3358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toàn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bài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75543" y="634163"/>
            <a:ext cx="8755494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endParaRPr lang="en-US" sz="40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21859" y="1246377"/>
            <a:ext cx="7587367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Lặng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ve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ve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mệt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oi.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ạ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ời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Kẽo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võng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kia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Chẳng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nay con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tròn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ngọn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suốt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ctr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	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Trần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Quốc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Minh)</a:t>
            </a:r>
            <a:endParaRPr lang="en-US" sz="3200" i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46429" y="1763843"/>
            <a:ext cx="661876" cy="5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695905" y="2286000"/>
            <a:ext cx="1409995" cy="65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11264" y="2805315"/>
            <a:ext cx="689638" cy="7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87751" y="3231731"/>
            <a:ext cx="12636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195374" y="5283200"/>
            <a:ext cx="2112931" cy="59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264665" y="5684889"/>
            <a:ext cx="1587235" cy="59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65915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altLang="zh-CN" sz="5400" b="1" spc="8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lang="en-US" altLang="zh-CN" sz="5400" b="1" spc="8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2045368" y="6467578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2675236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55"/>
          <a:stretch/>
        </p:blipFill>
        <p:spPr>
          <a:xfrm rot="10800000" flipV="1">
            <a:off x="-711201" y="4659306"/>
            <a:ext cx="2979473" cy="236393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34738" y="935898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oi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378289" y="1763706"/>
            <a:ext cx="6655702" cy="2895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Lặng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ve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ve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mệt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oi.</a:t>
            </a:r>
          </a:p>
          <a:p>
            <a:pPr indent="463550"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vẫn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ạ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ời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Kẽo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võng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ngồi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ctr"/>
            <a:endParaRPr lang="en-US" sz="28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68272" y="4770114"/>
            <a:ext cx="7636015" cy="1157333"/>
            <a:chOff x="2268272" y="4770114"/>
            <a:chExt cx="7636015" cy="1157333"/>
          </a:xfrm>
        </p:grpSpPr>
        <p:sp>
          <p:nvSpPr>
            <p:cNvPr id="13" name="Google Shape;653;p42"/>
            <p:cNvSpPr/>
            <p:nvPr/>
          </p:nvSpPr>
          <p:spPr>
            <a:xfrm>
              <a:off x="2268272" y="4770114"/>
              <a:ext cx="7636015" cy="1157333"/>
            </a:xfrm>
            <a:prstGeom prst="roundRect">
              <a:avLst>
                <a:gd name="adj" fmla="val 50000"/>
              </a:avLst>
            </a:prstGeom>
            <a:solidFill>
              <a:srgbClr val="F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19911" y="4871728"/>
              <a:ext cx="69556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Trong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đêm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hè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oi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bức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mẹ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đã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ngồi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đưa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võng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hát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ru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quạt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cho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con.</a:t>
              </a:r>
              <a:endParaRPr lang="en-US" sz="28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84512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55"/>
          <a:stretch/>
        </p:blipFill>
        <p:spPr>
          <a:xfrm rot="10800000" flipV="1">
            <a:off x="-205267" y="4401098"/>
            <a:ext cx="2927201" cy="232246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850360" y="1486101"/>
            <a:ext cx="8507568" cy="10717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 dòng thơ nào cho thấy mẹ đã thức rất nhiều vì con?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8334" y="3166816"/>
            <a:ext cx="94747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ctr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kia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Chẳng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con.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714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55"/>
          <a:stretch/>
        </p:blipFill>
        <p:spPr>
          <a:xfrm rot="10800000" flipV="1">
            <a:off x="-205267" y="4401098"/>
            <a:ext cx="2927201" cy="232246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56525" y="1435860"/>
            <a:ext cx="10078949" cy="10717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em, câu thơ cuối trong bài nói lên điều gì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 algn="ctr"/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“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ngọn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suốt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</a:t>
            </a:r>
            <a:endParaRPr lang="en-US" sz="3200" i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90203" y="3259480"/>
            <a:ext cx="864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phúc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cuộc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con. 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177405" y="3370742"/>
            <a:ext cx="544530" cy="4238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020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05236" y="368302"/>
            <a:ext cx="11586764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lòng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đối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cha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9345" t="41746" r="32797" b="23016"/>
          <a:stretch/>
        </p:blipFill>
        <p:spPr>
          <a:xfrm>
            <a:off x="3589050" y="1604325"/>
            <a:ext cx="8602950" cy="4504375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20000" b="100000" l="60833" r="100000">
                        <a14:foregroundMark x1="78958" y1="59333" x2="80729" y2="61111"/>
                        <a14:backgroundMark x1="61875" y1="91111" x2="81354" y2="96667"/>
                        <a14:backgroundMark x1="82917" y1="95556" x2="98958" y2="8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074" t="23052" r="541" b="-1153"/>
          <a:stretch/>
        </p:blipFill>
        <p:spPr>
          <a:xfrm rot="400666">
            <a:off x="13330" y="3404200"/>
            <a:ext cx="4167630" cy="387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0478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55"/>
          <a:stretch/>
        </p:blipFill>
        <p:spPr>
          <a:xfrm rot="10800000" flipV="1">
            <a:off x="-205267" y="4401098"/>
            <a:ext cx="2927201" cy="23224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47659" y="2358132"/>
            <a:ext cx="81242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Lời ru có gió mùa thu,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Bàn tay mẹ quạt mẹ đưa gió về</a:t>
            </a: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.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Những ngôi sao thức ngoài kia,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Chẳng bằng mẹ đã thức vì chúng con.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Đêm nay con ngủ giấc tròn,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Mẹ là ngọn gió của con suốt đời.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86696" y="1072411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thuộc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lòng</a:t>
            </a:r>
            <a:endParaRPr lang="zh-CN" altLang="en-US" sz="5400" b="1" spc="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5769" b="64154" l="0" r="100000">
                        <a14:foregroundMark x1="6139" y1="43308" x2="11287" y2="45154"/>
                        <a14:foregroundMark x1="13366" y1="49846" x2="16535" y2="52308"/>
                        <a14:foregroundMark x1="5743" y1="46077" x2="8515" y2="47692"/>
                        <a14:foregroundMark x1="12970" y1="53000" x2="15347" y2="52615"/>
                        <a14:foregroundMark x1="83960" y1="54538" x2="90396" y2="57000"/>
                        <a14:foregroundMark x1="94059" y1="52308" x2="98812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913" t="34564" r="-842" b="31444"/>
          <a:stretch/>
        </p:blipFill>
        <p:spPr>
          <a:xfrm>
            <a:off x="6120713" y="2358132"/>
            <a:ext cx="1960605" cy="8347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5769" b="64154" l="0" r="100000">
                        <a14:foregroundMark x1="6139" y1="43308" x2="11287" y2="45154"/>
                        <a14:foregroundMark x1="13366" y1="49846" x2="16535" y2="52308"/>
                        <a14:foregroundMark x1="5743" y1="46077" x2="8515" y2="47692"/>
                        <a14:foregroundMark x1="12970" y1="53000" x2="15347" y2="52615"/>
                        <a14:foregroundMark x1="83960" y1="54538" x2="90396" y2="57000"/>
                        <a14:foregroundMark x1="94059" y1="52308" x2="98812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913" t="34564" r="-842" b="31444"/>
          <a:stretch/>
        </p:blipFill>
        <p:spPr>
          <a:xfrm>
            <a:off x="2500183" y="2900155"/>
            <a:ext cx="1960605" cy="8347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5769" b="64154" l="0" r="100000">
                        <a14:foregroundMark x1="6139" y1="43308" x2="11287" y2="45154"/>
                        <a14:foregroundMark x1="13366" y1="49846" x2="16535" y2="52308"/>
                        <a14:foregroundMark x1="5743" y1="46077" x2="8515" y2="47692"/>
                        <a14:foregroundMark x1="12970" y1="53000" x2="15347" y2="52615"/>
                        <a14:foregroundMark x1="83960" y1="54538" x2="90396" y2="57000"/>
                        <a14:foregroundMark x1="94059" y1="52308" x2="98812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913" t="34564" r="-842" b="31444"/>
          <a:stretch/>
        </p:blipFill>
        <p:spPr>
          <a:xfrm>
            <a:off x="5909781" y="3385512"/>
            <a:ext cx="3283646" cy="8347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5769" b="64154" l="0" r="100000">
                        <a14:foregroundMark x1="6139" y1="43308" x2="11287" y2="45154"/>
                        <a14:foregroundMark x1="13366" y1="49846" x2="16535" y2="52308"/>
                        <a14:foregroundMark x1="5743" y1="46077" x2="8515" y2="47692"/>
                        <a14:foregroundMark x1="12970" y1="53000" x2="15347" y2="52615"/>
                        <a14:foregroundMark x1="83960" y1="54538" x2="90396" y2="57000"/>
                        <a14:foregroundMark x1="94059" y1="52308" x2="98812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913" t="34564" r="-842" b="31444"/>
          <a:stretch/>
        </p:blipFill>
        <p:spPr>
          <a:xfrm>
            <a:off x="1810588" y="3936478"/>
            <a:ext cx="4449734" cy="834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5769" b="64154" l="0" r="100000">
                        <a14:foregroundMark x1="6139" y1="43308" x2="11287" y2="45154"/>
                        <a14:foregroundMark x1="13366" y1="49846" x2="16535" y2="52308"/>
                        <a14:foregroundMark x1="5743" y1="46077" x2="8515" y2="47692"/>
                        <a14:foregroundMark x1="12970" y1="53000" x2="15347" y2="52615"/>
                        <a14:foregroundMark x1="83960" y1="54538" x2="90396" y2="57000"/>
                        <a14:foregroundMark x1="94059" y1="52308" x2="98812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913" t="34564" r="-842" b="31444"/>
          <a:stretch/>
        </p:blipFill>
        <p:spPr>
          <a:xfrm>
            <a:off x="5629097" y="4582692"/>
            <a:ext cx="3676207" cy="6916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5769" b="64154" l="0" r="100000">
                        <a14:foregroundMark x1="6139" y1="43308" x2="11287" y2="45154"/>
                        <a14:foregroundMark x1="13366" y1="49846" x2="16535" y2="52308"/>
                        <a14:foregroundMark x1="5743" y1="46077" x2="8515" y2="47692"/>
                        <a14:foregroundMark x1="12970" y1="53000" x2="15347" y2="52615"/>
                        <a14:foregroundMark x1="83960" y1="54538" x2="90396" y2="57000"/>
                        <a14:foregroundMark x1="94059" y1="52308" x2="98812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913" t="34564" r="-842" b="31444"/>
          <a:stretch/>
        </p:blipFill>
        <p:spPr>
          <a:xfrm>
            <a:off x="3726475" y="5174334"/>
            <a:ext cx="3067986" cy="83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5307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endParaRPr lang="zh-CN" altLang="en-US" sz="5400" b="1" spc="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2045368" y="6467578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3883773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91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482"/>
            <a:ext cx="12192001" cy="6858001"/>
          </a:xfrm>
          <a:prstGeom prst="rect">
            <a:avLst/>
          </a:prstGeom>
        </p:spPr>
      </p:pic>
      <p:grpSp>
        <p:nvGrpSpPr>
          <p:cNvPr id="18" name="组合 8">
            <a:extLst>
              <a:ext uri="{FF2B5EF4-FFF2-40B4-BE49-F238E27FC236}">
                <a16:creationId xmlns:a16="http://schemas.microsoft.com/office/drawing/2014/main" xmlns="" id="{5F6D462F-AAF5-4684-8BBA-C99289825663}"/>
              </a:ext>
            </a:extLst>
          </p:cNvPr>
          <p:cNvGrpSpPr/>
          <p:nvPr/>
        </p:nvGrpSpPr>
        <p:grpSpPr>
          <a:xfrm>
            <a:off x="356375" y="-1482"/>
            <a:ext cx="11479250" cy="6613604"/>
            <a:chOff x="4591306" y="613472"/>
            <a:chExt cx="3655113" cy="13438766"/>
          </a:xfrm>
        </p:grpSpPr>
        <p:sp>
          <p:nvSpPr>
            <p:cNvPr id="20" name="矩形: 圆角 116">
              <a:extLst>
                <a:ext uri="{FF2B5EF4-FFF2-40B4-BE49-F238E27FC236}">
                  <a16:creationId xmlns:a16="http://schemas.microsoft.com/office/drawing/2014/main" xmlns="" id="{4B1E2A56-47BE-4A41-B08B-92BAE09C3908}"/>
                </a:ext>
              </a:extLst>
            </p:cNvPr>
            <p:cNvSpPr/>
            <p:nvPr/>
          </p:nvSpPr>
          <p:spPr>
            <a:xfrm>
              <a:off x="4655642" y="2587967"/>
              <a:ext cx="3488274" cy="9986383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" name="图片 117">
              <a:extLst>
                <a:ext uri="{FF2B5EF4-FFF2-40B4-BE49-F238E27FC236}">
                  <a16:creationId xmlns:a16="http://schemas.microsoft.com/office/drawing/2014/main" xmlns="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91306" y="613472"/>
              <a:ext cx="175517" cy="2703225"/>
            </a:xfrm>
            <a:prstGeom prst="rect">
              <a:avLst/>
            </a:prstGeom>
          </p:spPr>
        </p:pic>
        <p:pic>
          <p:nvPicPr>
            <p:cNvPr id="22" name="图片 117">
              <a:extLst>
                <a:ext uri="{FF2B5EF4-FFF2-40B4-BE49-F238E27FC236}">
                  <a16:creationId xmlns:a16="http://schemas.microsoft.com/office/drawing/2014/main" xmlns="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070902" y="11349012"/>
              <a:ext cx="175517" cy="270322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256643" y="1539361"/>
            <a:ext cx="2678236" cy="1578244"/>
            <a:chOff x="1019898" y="1867152"/>
            <a:chExt cx="3142938" cy="1947937"/>
          </a:xfrm>
        </p:grpSpPr>
        <p:pic>
          <p:nvPicPr>
            <p:cNvPr id="24" name="PA_图片 6">
              <a:extLst>
                <a:ext uri="{FF2B5EF4-FFF2-40B4-BE49-F238E27FC236}">
                  <a16:creationId xmlns:a16="http://schemas.microsoft.com/office/drawing/2014/main" xmlns="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9898" y="1867152"/>
              <a:ext cx="3142938" cy="194793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447596" y="2435338"/>
              <a:ext cx="2181726" cy="721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ngồi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66871" y="1501893"/>
            <a:ext cx="2778327" cy="1516495"/>
            <a:chOff x="1019898" y="1914941"/>
            <a:chExt cx="3142938" cy="1947937"/>
          </a:xfrm>
        </p:grpSpPr>
        <p:pic>
          <p:nvPicPr>
            <p:cNvPr id="26" name="PA_图片 6">
              <a:extLst>
                <a:ext uri="{FF2B5EF4-FFF2-40B4-BE49-F238E27FC236}">
                  <a16:creationId xmlns:a16="http://schemas.microsoft.com/office/drawing/2014/main" xmlns="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652337" y="2401865"/>
              <a:ext cx="2181726" cy="75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ru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59300" y="1373061"/>
            <a:ext cx="2754978" cy="1724045"/>
            <a:chOff x="1019898" y="1914941"/>
            <a:chExt cx="3142938" cy="1947937"/>
          </a:xfrm>
        </p:grpSpPr>
        <p:pic>
          <p:nvPicPr>
            <p:cNvPr id="29" name="PA_图片 6">
              <a:extLst>
                <a:ext uri="{FF2B5EF4-FFF2-40B4-BE49-F238E27FC236}">
                  <a16:creationId xmlns:a16="http://schemas.microsoft.com/office/drawing/2014/main" xmlns="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466443" y="2433327"/>
              <a:ext cx="2181726" cy="660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quạt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36108" y="2446486"/>
            <a:ext cx="2883693" cy="1672590"/>
            <a:chOff x="1019898" y="1914941"/>
            <a:chExt cx="3142938" cy="1947937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xmlns="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592939" y="2478466"/>
              <a:ext cx="2181725" cy="681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thức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38484" y="2613162"/>
            <a:ext cx="2805143" cy="1459873"/>
            <a:chOff x="1003816" y="1901387"/>
            <a:chExt cx="3142938" cy="1947937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xmlns="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3816" y="1901387"/>
              <a:ext cx="3142938" cy="1947937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66414" y="2479512"/>
              <a:ext cx="2510499" cy="780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ngủ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405220" y="4833916"/>
            <a:ext cx="5081437" cy="9031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</a:t>
            </a:r>
            <a:r>
              <a:rPr lang="en-US" sz="3600" b="1" i="1" u="sng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say.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7928" y="3917965"/>
            <a:ext cx="10496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 câu với từ ngữ em tìm được ở bài tập 1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7736" y="1046860"/>
            <a:ext cx="10496660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20000" b="100000" l="60833" r="100000">
                        <a14:foregroundMark x1="78958" y1="59333" x2="80729" y2="61111"/>
                        <a14:backgroundMark x1="61875" y1="91111" x2="81354" y2="96667"/>
                        <a14:backgroundMark x1="82917" y1="95556" x2="98958" y2="8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074" t="23052" r="541" b="-1153"/>
          <a:stretch/>
        </p:blipFill>
        <p:spPr>
          <a:xfrm rot="400666">
            <a:off x="9157707" y="3578892"/>
            <a:ext cx="2976588" cy="276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209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2800" b="1" dirty="0" smtClean="0"/>
              <a:t/>
            </a:r>
            <a:br>
              <a:rPr lang="vi-VN" sz="2800" b="1" dirty="0" smtClean="0"/>
            </a:br>
            <a:r>
              <a:rPr lang="vi-VN" sz="2800" b="1" dirty="0" smtClean="0"/>
              <a:t/>
            </a:r>
            <a:br>
              <a:rPr lang="vi-VN" sz="2800" b="1" dirty="0" smtClean="0"/>
            </a:br>
            <a:r>
              <a:rPr lang="vi-VN" sz="2800" b="1" dirty="0" smtClean="0"/>
              <a:t/>
            </a:r>
            <a:br>
              <a:rPr lang="vi-VN" sz="2800" b="1" dirty="0" smtClean="0"/>
            </a:br>
            <a:r>
              <a:rPr lang="vi-VN" sz="2800" b="1" dirty="0" smtClean="0"/>
              <a:t/>
            </a:r>
            <a:br>
              <a:rPr lang="vi-VN" sz="2800" b="1" dirty="0" smtClean="0"/>
            </a:br>
            <a:r>
              <a:rPr lang="vi-VN" sz="2800" b="1" dirty="0" smtClean="0"/>
              <a:t/>
            </a:r>
            <a:br>
              <a:rPr lang="vi-VN" sz="2800" b="1" dirty="0" smtClean="0"/>
            </a:br>
            <a:r>
              <a:rPr lang="vi-VN" sz="2800" b="1" dirty="0" smtClean="0"/>
              <a:t/>
            </a:r>
            <a:br>
              <a:rPr lang="vi-VN" sz="2800" b="1" dirty="0" smtClean="0"/>
            </a:br>
            <a:r>
              <a:rPr lang="vi-VN" sz="2800" b="1" dirty="0" smtClean="0"/>
              <a:t/>
            </a:r>
            <a:br>
              <a:rPr lang="vi-VN" sz="2800" b="1" dirty="0" smtClean="0"/>
            </a:br>
            <a:r>
              <a:rPr lang="vi-VN" sz="2800" b="1" dirty="0" smtClean="0"/>
              <a:t/>
            </a:r>
            <a:br>
              <a:rPr lang="vi-VN" sz="2800" b="1" dirty="0" smtClean="0"/>
            </a:br>
            <a:r>
              <a:rPr lang="vi-VN" sz="2800" b="1" dirty="0" smtClean="0"/>
              <a:t/>
            </a:r>
            <a:br>
              <a:rPr lang="vi-VN" sz="2800" b="1" dirty="0" smtClean="0"/>
            </a:br>
            <a:r>
              <a:rPr lang="vi-VN" sz="2800" b="1" dirty="0" smtClean="0"/>
              <a:t/>
            </a:r>
            <a:br>
              <a:rPr lang="vi-VN" sz="2800" b="1" dirty="0" smtClean="0"/>
            </a:br>
            <a:r>
              <a:rPr lang="vi-VN" sz="2800" b="1" dirty="0" smtClean="0"/>
              <a:t/>
            </a:r>
            <a:br>
              <a:rPr lang="vi-VN" sz="2800" b="1" dirty="0" smtClean="0"/>
            </a:br>
            <a:r>
              <a:rPr lang="vi-VN" sz="2800" b="1" dirty="0" smtClean="0"/>
              <a:t/>
            </a:r>
            <a:br>
              <a:rPr lang="vi-VN" sz="2800" b="1" dirty="0" smtClean="0"/>
            </a:br>
            <a:r>
              <a:rPr lang="vi-VN" sz="2800" b="1" dirty="0" smtClean="0"/>
              <a:t/>
            </a:r>
            <a:br>
              <a:rPr lang="vi-VN" sz="2800" b="1" dirty="0" smtClean="0"/>
            </a:br>
            <a:r>
              <a:rPr lang="vi-VN" sz="2800" b="1" dirty="0" smtClean="0"/>
              <a:t> </a:t>
            </a:r>
            <a:r>
              <a:rPr lang="vi-VN" sz="2800" b="1" dirty="0" smtClean="0"/>
              <a:t>                                       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YÊU 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CẦU CẦN ĐẠT: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Đọc đúng các từ khó, biết cách đọc bài thơ Mẹ của Trần Quốc Minh (ngắt nghỉ, nhấn giọng phù hợp).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Hiểu nội dung bài đọc: Nhận biết được tình cảm yêu thương, sự quan tâm, săn sóc của mẹ dành cho con.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- Rèn kĩ hợp tác và làm việc nhóm.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- Thông qua bài học,HS phát triển vốn từ chỉ tình cảm của người thân trong gia đình, từ chỉ tính cách.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- Có tình cảm yêu thương, biết ơn đối với bố mẹ và người thân trong gia đình; phát triển năng lực quan sát (thấy được những công việc bố mẹ thường làm cho mình khi ở nhà)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- Có tinh thần hợp tác trong làm việc nhóm.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- HS chăm chú, hứng thú với bài học.      </a:t>
            </a:r>
            <a:r>
              <a:rPr lang="pl-PL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52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07649" y="472316"/>
            <a:ext cx="9966092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Hãy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chăm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0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430246" y="1227139"/>
            <a:ext cx="1391479" cy="894521"/>
          </a:xfrm>
          <a:prstGeom prst="rect">
            <a:avLst/>
          </a:prstGeom>
        </p:spPr>
      </p:pic>
      <p:sp>
        <p:nvSpPr>
          <p:cNvPr id="14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6019" b="75833" l="21406" r="80156">
                        <a14:foregroundMark x1="26302" y1="23241" x2="40625" y2="40833"/>
                        <a14:foregroundMark x1="33750" y1="21389" x2="38750" y2="25185"/>
                        <a14:foregroundMark x1="29219" y1="20833" x2="25625" y2="23704"/>
                        <a14:foregroundMark x1="24583" y1="27407" x2="27708" y2="34630"/>
                        <a14:foregroundMark x1="27813" y1="30741" x2="32969" y2="41296"/>
                        <a14:foregroundMark x1="26875" y1="37500" x2="28750" y2="37500"/>
                        <a14:foregroundMark x1="34219" y1="41296" x2="37135" y2="41296"/>
                        <a14:foregroundMark x1="60625" y1="21204" x2="65052" y2="17315"/>
                        <a14:foregroundMark x1="73177" y1="18704" x2="74948" y2="20833"/>
                        <a14:foregroundMark x1="57708" y1="24352" x2="58750" y2="29722"/>
                        <a14:foregroundMark x1="61771" y1="37778" x2="67813" y2="40278"/>
                        <a14:foregroundMark x1="67813" y1="40278" x2="76771" y2="37500"/>
                        <a14:foregroundMark x1="22500" y1="57407" x2="40625" y2="70000"/>
                        <a14:foregroundMark x1="23854" y1="64815" x2="25521" y2="69630"/>
                        <a14:foregroundMark x1="30365" y1="53889" x2="41771" y2="63611"/>
                        <a14:foregroundMark x1="23385" y1="56389" x2="29115" y2="55556"/>
                        <a14:foregroundMark x1="26667" y1="52407" x2="30156" y2="50370"/>
                        <a14:foregroundMark x1="31302" y1="51574" x2="34219" y2="51574"/>
                        <a14:foregroundMark x1="34010" y1="52407" x2="35833" y2="52407"/>
                        <a14:foregroundMark x1="49792" y1="39167" x2="50521" y2="72685"/>
                        <a14:foregroundMark x1="46302" y1="56574" x2="48542" y2="74167"/>
                        <a14:foregroundMark x1="46458" y1="67130" x2="46771" y2="73519"/>
                        <a14:foregroundMark x1="52344" y1="55741" x2="52031" y2="71852"/>
                        <a14:foregroundMark x1="45052" y1="71204" x2="46563" y2="74722"/>
                        <a14:foregroundMark x1="45052" y1="74537" x2="54219" y2="73333"/>
                        <a14:foregroundMark x1="64479" y1="50556" x2="75365" y2="69352"/>
                        <a14:foregroundMark x1="63177" y1="52222" x2="62813" y2="57778"/>
                        <a14:foregroundMark x1="63281" y1="65833" x2="68385" y2="73889"/>
                        <a14:foregroundMark x1="72969" y1="71852" x2="69323" y2="71667"/>
                        <a14:foregroundMark x1="69219" y1="46667" x2="75260" y2="56111"/>
                        <a14:foregroundMark x1="68542" y1="44167" x2="70521" y2="46019"/>
                        <a14:foregroundMark x1="69010" y1="45648" x2="65365" y2="47500"/>
                        <a14:foregroundMark x1="76302" y1="55556" x2="75729" y2="55556"/>
                        <a14:foregroundMark x1="75052" y1="54259" x2="76771" y2="54907"/>
                        <a14:foregroundMark x1="76458" y1="60278" x2="77031" y2="64167"/>
                        <a14:foregroundMark x1="77031" y1="64630" x2="76094" y2="68796"/>
                        <a14:foregroundMark x1="38854" y1="24907" x2="40521" y2="34074"/>
                      </a14:backgroundRemoval>
                    </a14:imgEffect>
                  </a14:imgLayer>
                </a14:imgProps>
              </a:ext>
            </a:extLst>
          </a:blip>
          <a:srcRect l="21086" t="15220" r="19845" b="24419"/>
          <a:stretch/>
        </p:blipFill>
        <p:spPr>
          <a:xfrm>
            <a:off x="2233763" y="1471163"/>
            <a:ext cx="8143614" cy="468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439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3889" b="86852" l="22448" r="94583">
                        <a14:backgroundMark x1="56042" y1="27778" x2="53438" y2="43519"/>
                        <a14:backgroundMark x1="53490" y1="44444" x2="34583" y2="46481"/>
                      </a14:backgroundRemoval>
                    </a14:imgEffect>
                    <a14:imgEffect>
                      <a14:colorTemperature colorTemp="7265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21929" t="14328" r="5527" b="13723"/>
          <a:stretch/>
        </p:blipFill>
        <p:spPr>
          <a:xfrm>
            <a:off x="0" y="-128337"/>
            <a:ext cx="12192000" cy="7186863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70192" y="182062"/>
            <a:ext cx="6384758" cy="6675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015175" y="182062"/>
            <a:ext cx="8755494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endParaRPr lang="en-US" sz="40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 rot="2807963">
            <a:off x="8656204" y="320967"/>
            <a:ext cx="3217155" cy="2722208"/>
            <a:chOff x="-66856" y="198988"/>
            <a:chExt cx="3217155" cy="2722208"/>
          </a:xfrm>
        </p:grpSpPr>
        <p:pic>
          <p:nvPicPr>
            <p:cNvPr id="11" name="图片 39">
              <a:extLst>
                <a:ext uri="{FF2B5EF4-FFF2-40B4-BE49-F238E27FC236}">
                  <a16:creationId xmlns:a16="http://schemas.microsoft.com/office/drawing/2014/main" xmlns="" id="{B6A43CE9-BBC5-4E98-BF98-A297DCD67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621860">
              <a:off x="-66856" y="198988"/>
              <a:ext cx="3217155" cy="272220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19815718">
              <a:off x="520997" y="945067"/>
              <a:ext cx="20414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mẫu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431112" y="1071962"/>
            <a:ext cx="7587367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Lặng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ve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ve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mệt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oi.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ạ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ời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Kẽo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võng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kia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Chẳng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nay con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tròn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ngọn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suốt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ctr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	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Trần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Quốc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Minh)</a:t>
            </a:r>
            <a:endParaRPr lang="en-US" sz="3200" i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644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55"/>
          <a:stretch/>
        </p:blipFill>
        <p:spPr>
          <a:xfrm rot="10800000" flipV="1">
            <a:off x="-1010671" y="4016334"/>
            <a:ext cx="4206044" cy="333711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 rot="1010382">
            <a:off x="8992766" y="15730"/>
            <a:ext cx="3652029" cy="2722208"/>
            <a:chOff x="-66856" y="198988"/>
            <a:chExt cx="3652029" cy="2722208"/>
          </a:xfrm>
        </p:grpSpPr>
        <p:pic>
          <p:nvPicPr>
            <p:cNvPr id="19" name="图片 39">
              <a:extLst>
                <a:ext uri="{FF2B5EF4-FFF2-40B4-BE49-F238E27FC236}">
                  <a16:creationId xmlns:a16="http://schemas.microsoft.com/office/drawing/2014/main" xmlns="" id="{B6A43CE9-BBC5-4E98-BF98-A297DCD67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621860">
              <a:off x="-66856" y="198988"/>
              <a:ext cx="3217155" cy="272220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 rot="20768160">
              <a:off x="226456" y="849214"/>
              <a:ext cx="3358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nối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tiếp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75543" y="634163"/>
            <a:ext cx="8755494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endParaRPr lang="en-US" sz="40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21859" y="1246377"/>
            <a:ext cx="7587367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Lặng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ve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ve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mệt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oi.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ạ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ời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Kẽo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võng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kia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Chẳng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nay con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tròn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ngọn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suốt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ctr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	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Trần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Quốc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Minh)</a:t>
            </a:r>
            <a:endParaRPr lang="en-US" sz="3200" i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46429" y="1763843"/>
            <a:ext cx="661876" cy="5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695905" y="2286000"/>
            <a:ext cx="1409995" cy="65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11264" y="2805315"/>
            <a:ext cx="689638" cy="7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87751" y="3231731"/>
            <a:ext cx="12636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195374" y="5283200"/>
            <a:ext cx="2112931" cy="59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264665" y="5684889"/>
            <a:ext cx="1587235" cy="59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7559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55"/>
          <a:stretch/>
        </p:blipFill>
        <p:spPr>
          <a:xfrm rot="10800000" flipV="1">
            <a:off x="-708657" y="3653734"/>
            <a:ext cx="4206044" cy="33371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38719" y="1259704"/>
            <a:ext cx="7587367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ctr"/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kia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Chẳng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nay con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tròn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ngọn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suốt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ctr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	</a:t>
            </a:r>
            <a:endParaRPr lang="en-US" sz="3200" i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980671" y="1654473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908884" y="2148339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896750" y="2701970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884616" y="3138662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051854" y="3619057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620269" y="4207297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612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55"/>
          <a:stretch/>
        </p:blipFill>
        <p:spPr>
          <a:xfrm rot="10800000" flipV="1">
            <a:off x="-1010671" y="4016334"/>
            <a:ext cx="4206044" cy="333711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 rot="1010382">
            <a:off x="8992766" y="15730"/>
            <a:ext cx="3652029" cy="2722208"/>
            <a:chOff x="-66856" y="198988"/>
            <a:chExt cx="3652029" cy="2722208"/>
          </a:xfrm>
        </p:grpSpPr>
        <p:pic>
          <p:nvPicPr>
            <p:cNvPr id="19" name="图片 39">
              <a:extLst>
                <a:ext uri="{FF2B5EF4-FFF2-40B4-BE49-F238E27FC236}">
                  <a16:creationId xmlns:a16="http://schemas.microsoft.com/office/drawing/2014/main" xmlns="" id="{B6A43CE9-BBC5-4E98-BF98-A297DCD67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621860">
              <a:off x="-66856" y="198988"/>
              <a:ext cx="3217155" cy="272220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 rot="20768160">
              <a:off x="226456" y="849214"/>
              <a:ext cx="3358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nối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tiếp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75543" y="634163"/>
            <a:ext cx="8755494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endParaRPr lang="en-US" sz="40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21859" y="1246377"/>
            <a:ext cx="7587367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Lặng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ve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ve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mệt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oi.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ạ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ời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Kẽo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võng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kia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Chẳng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nay con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tròn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ngọn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suốt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ctr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	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Trần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Quốc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Minh)</a:t>
            </a:r>
            <a:endParaRPr lang="en-US" sz="3200" i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46429" y="1763843"/>
            <a:ext cx="661876" cy="5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695905" y="2286000"/>
            <a:ext cx="1409995" cy="65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11264" y="2805315"/>
            <a:ext cx="689638" cy="7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87751" y="3231731"/>
            <a:ext cx="12636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195374" y="5283200"/>
            <a:ext cx="2112931" cy="59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264665" y="5684889"/>
            <a:ext cx="1587235" cy="59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1868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064000" y="437021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Giải</a:t>
            </a:r>
            <a:r>
              <a:rPr lang="en-US" sz="33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33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699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41560" y="1028409"/>
            <a:ext cx="5021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Ạ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kumimoji="0" lang="en-US" altLang="vi-VN" sz="28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kumimoji="0" lang="en-US" altLang="vi-VN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28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đệm</a:t>
            </a:r>
            <a:r>
              <a:rPr kumimoji="0" lang="en-US" altLang="vi-VN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28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altLang="vi-VN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28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kumimoji="0" lang="en-US" altLang="vi-VN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28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</a:t>
            </a:r>
            <a:r>
              <a:rPr kumimoji="0" lang="en-US" altLang="vi-VN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altLang="vi-VN" sz="2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+mn-lt"/>
            </a:endParaRPr>
          </a:p>
        </p:txBody>
      </p:sp>
      <p:pic>
        <p:nvPicPr>
          <p:cNvPr id="1026" name="Picture 2" descr="Thơ: Đất nước đi lên trong lời ru của m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9988" y="2433912"/>
            <a:ext cx="6364507" cy="413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u-Con-Nhung-bai-hat-dan-ca-ru-con-ngu-ngon-Hat-Ru-Con-Bac-Bo-hoa-nguyen (mp3cut.net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2763588" y="6277857"/>
            <a:ext cx="406400" cy="40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3727" y="1751636"/>
            <a:ext cx="899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Kẽo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kẽo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kẽo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kẹt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): </a:t>
            </a:r>
            <a:r>
              <a:rPr lang="en-US" sz="28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Âm</a:t>
            </a:r>
            <a:r>
              <a:rPr lang="en-US" sz="28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thanh</a:t>
            </a:r>
            <a:r>
              <a:rPr lang="en-US" sz="28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8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võng</a:t>
            </a:r>
            <a:r>
              <a:rPr lang="en-US" sz="28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đưa</a:t>
            </a:r>
            <a:r>
              <a:rPr lang="en-US" sz="28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altLang="vi-VN" sz="2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15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39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41558" y="2503964"/>
            <a:ext cx="5406189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endParaRPr lang="zh-CN" altLang="en-US" sz="5400" b="1" spc="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2045368" y="6467578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206718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3489</TotalTime>
  <Words>760</Words>
  <Application>Microsoft Office PowerPoint</Application>
  <PresentationFormat>Custom</PresentationFormat>
  <Paragraphs>116</Paragraphs>
  <Slides>20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                                                     YÊU CẦU CẦN ĐẠT: - Đọc đúng các từ khó, biết cách đọc bài thơ Mẹ của Trần Quốc Minh (ngắt nghỉ, nhấn giọng phù hợp). - Hiểu nội dung bài đọc: Nhận biết được tình cảm yêu thương, sự quan tâm, săn sóc của mẹ dành cho con. - Rèn kĩ hợp tác và làm việc nhóm. - Thông qua bài học,HS phát triển vốn từ chỉ tình cảm của người thân trong gia đình, từ chỉ tính cách. - Có tình cảm yêu thương, biết ơn đối với bố mẹ và người thân trong gia đình; phát triển năng lực quan sát (thấy được những công việc bố mẹ thường làm cho mình khi ở nhà)  - Có tinh thần hợp tác trong làm việc nhóm. - HS chăm chú, hứng thú với bài học.     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7</cp:lastModifiedBy>
  <cp:revision>99</cp:revision>
  <dcterms:created xsi:type="dcterms:W3CDTF">2021-06-17T09:40:01Z</dcterms:created>
  <dcterms:modified xsi:type="dcterms:W3CDTF">2022-12-11T23:34:35Z</dcterms:modified>
</cp:coreProperties>
</file>