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6"/>
  </p:notesMasterIdLst>
  <p:sldIdLst>
    <p:sldId id="275" r:id="rId2"/>
    <p:sldId id="264" r:id="rId3"/>
    <p:sldId id="276" r:id="rId4"/>
    <p:sldId id="302" r:id="rId5"/>
    <p:sldId id="287" r:id="rId6"/>
    <p:sldId id="304" r:id="rId7"/>
    <p:sldId id="301" r:id="rId8"/>
    <p:sldId id="277" r:id="rId9"/>
    <p:sldId id="291" r:id="rId10"/>
    <p:sldId id="281" r:id="rId11"/>
    <p:sldId id="306" r:id="rId12"/>
    <p:sldId id="307" r:id="rId13"/>
    <p:sldId id="305" r:id="rId14"/>
    <p:sldId id="29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56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59902-EFC2-470E-8E1E-E0ADD083C629}" type="datetimeFigureOut">
              <a:rPr lang="en-US" smtClean="0"/>
              <a:t>8/27/2020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D9CC5-4EEE-49DD-A13C-9359554D9A89}" type="slidenum">
              <a:rPr lang="en-US" smtClean="0"/>
              <a:t>‹#›</a:t>
            </a:fld>
            <a:endParaRPr lang="en-US"/>
          </a:p>
        </p:txBody>
      </p:sp>
    </p:spTree>
    <p:extLst>
      <p:ext uri="{BB962C8B-B14F-4D97-AF65-F5344CB8AC3E}">
        <p14:creationId xmlns:p14="http://schemas.microsoft.com/office/powerpoint/2010/main" val="26520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0AF2573-EF2B-4AB1-99EA-E647D85F4734}" type="slidenum">
              <a:rPr lang="en-US" b="0" smtClean="0"/>
              <a:pPr eaLnBrk="1" hangingPunct="1"/>
              <a:t>1</a:t>
            </a:fld>
            <a:endParaRPr lang="en-US" b="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D9CC5-4EEE-49DD-A13C-9359554D9A89}" type="slidenum">
              <a:rPr lang="en-US" smtClean="0"/>
              <a:t>3</a:t>
            </a:fld>
            <a:endParaRPr lang="en-US"/>
          </a:p>
        </p:txBody>
      </p:sp>
    </p:spTree>
    <p:extLst>
      <p:ext uri="{BB962C8B-B14F-4D97-AF65-F5344CB8AC3E}">
        <p14:creationId xmlns:p14="http://schemas.microsoft.com/office/powerpoint/2010/main" val="78691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D9CC5-4EEE-49DD-A13C-9359554D9A89}" type="slidenum">
              <a:rPr lang="en-US" smtClean="0"/>
              <a:t>13</a:t>
            </a:fld>
            <a:endParaRPr lang="en-US"/>
          </a:p>
        </p:txBody>
      </p:sp>
    </p:spTree>
    <p:extLst>
      <p:ext uri="{BB962C8B-B14F-4D97-AF65-F5344CB8AC3E}">
        <p14:creationId xmlns:p14="http://schemas.microsoft.com/office/powerpoint/2010/main" val="78290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4707FC-82E6-4D98-A855-456ADAFE3759}"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0B25-8783-4E33-84B3-CC9447CB9FF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707FC-82E6-4D98-A855-456ADAFE3759}" type="datetimeFigureOut">
              <a:rPr lang="en-US" smtClean="0"/>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10B25-8783-4E33-84B3-CC9447CB9FF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707FC-82E6-4D98-A855-456ADAFE3759}" type="datetimeFigureOut">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707FC-82E6-4D98-A855-456ADAFE3759}" type="datetimeFigureOut">
              <a:rPr lang="en-US" smtClean="0"/>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4707FC-82E6-4D98-A855-456ADAFE3759}"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4707FC-82E6-4D98-A855-456ADAFE3759}"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0B25-8783-4E33-84B3-CC9447CB9FF2}"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24707FC-82E6-4D98-A855-456ADAFE3759}" type="datetimeFigureOut">
              <a:rPr lang="en-US" smtClean="0"/>
              <a:t>8/27/2020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0610B25-8783-4E33-84B3-CC9447CB9F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Oval 4"/>
          <p:cNvSpPr>
            <a:spLocks noChangeArrowheads="1"/>
          </p:cNvSpPr>
          <p:nvPr/>
        </p:nvSpPr>
        <p:spPr bwMode="auto">
          <a:xfrm>
            <a:off x="1423988" y="609600"/>
            <a:ext cx="6424612" cy="1295400"/>
          </a:xfrm>
          <a:prstGeom prst="ellipse">
            <a:avLst/>
          </a:prstGeom>
          <a:gradFill rotWithShape="1">
            <a:gsLst>
              <a:gs pos="0">
                <a:schemeClr val="bg1"/>
              </a:gs>
              <a:gs pos="100000">
                <a:srgbClr val="F3F7A7"/>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dirty="0" err="1">
                <a:solidFill>
                  <a:srgbClr val="0000FF"/>
                </a:solidFill>
              </a:rPr>
              <a:t>Tự</a:t>
            </a:r>
            <a:r>
              <a:rPr lang="en-US" sz="5400" dirty="0">
                <a:solidFill>
                  <a:srgbClr val="0000FF"/>
                </a:solidFill>
              </a:rPr>
              <a:t> </a:t>
            </a:r>
            <a:r>
              <a:rPr lang="en-US" sz="5400" dirty="0" err="1">
                <a:solidFill>
                  <a:srgbClr val="0000FF"/>
                </a:solidFill>
              </a:rPr>
              <a:t>nhiên</a:t>
            </a:r>
            <a:r>
              <a:rPr lang="en-US" sz="5400" dirty="0">
                <a:solidFill>
                  <a:srgbClr val="0000FF"/>
                </a:solidFill>
              </a:rPr>
              <a:t> </a:t>
            </a:r>
            <a:r>
              <a:rPr lang="en-US" sz="5400" dirty="0" err="1">
                <a:solidFill>
                  <a:srgbClr val="0000FF"/>
                </a:solidFill>
              </a:rPr>
              <a:t>và</a:t>
            </a:r>
            <a:r>
              <a:rPr lang="en-US" sz="5400" dirty="0">
                <a:solidFill>
                  <a:srgbClr val="0000FF"/>
                </a:solidFill>
              </a:rPr>
              <a:t> </a:t>
            </a:r>
            <a:r>
              <a:rPr lang="en-US" sz="5400" dirty="0" err="1">
                <a:solidFill>
                  <a:srgbClr val="0000FF"/>
                </a:solidFill>
              </a:rPr>
              <a:t>xã</a:t>
            </a:r>
            <a:r>
              <a:rPr lang="en-US" sz="5400" dirty="0">
                <a:solidFill>
                  <a:srgbClr val="0000FF"/>
                </a:solidFill>
              </a:rPr>
              <a:t> </a:t>
            </a:r>
            <a:r>
              <a:rPr lang="en-US" sz="5400" dirty="0" err="1">
                <a:solidFill>
                  <a:srgbClr val="0000FF"/>
                </a:solidFill>
              </a:rPr>
              <a:t>hội</a:t>
            </a:r>
            <a:endParaRPr lang="en-US" sz="5400" dirty="0">
              <a:solidFill>
                <a:srgbClr val="0000FF"/>
              </a:solidFill>
            </a:endParaRPr>
          </a:p>
        </p:txBody>
      </p:sp>
      <p:sp>
        <p:nvSpPr>
          <p:cNvPr id="107526" name="WordArt 6"/>
          <p:cNvSpPr>
            <a:spLocks noChangeArrowheads="1" noChangeShapeType="1" noTextEdit="1"/>
          </p:cNvSpPr>
          <p:nvPr/>
        </p:nvSpPr>
        <p:spPr bwMode="auto">
          <a:xfrm>
            <a:off x="3848100" y="3959225"/>
            <a:ext cx="1676400" cy="5334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SGK</a:t>
            </a: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 </a:t>
            </a:r>
            <a:r>
              <a:rPr lang="en-US"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46</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107527" name="WordArt 7"/>
          <p:cNvSpPr>
            <a:spLocks noChangeArrowheads="1" noChangeShapeType="1" noTextEdit="1"/>
          </p:cNvSpPr>
          <p:nvPr/>
        </p:nvSpPr>
        <p:spPr bwMode="auto">
          <a:xfrm>
            <a:off x="304800" y="2133600"/>
            <a:ext cx="8763000" cy="1295400"/>
          </a:xfrm>
          <a:prstGeom prst="rect">
            <a:avLst/>
          </a:prstGeom>
        </p:spPr>
        <p:txBody>
          <a:bodyPr wrap="none" fromWordArt="1">
            <a:prstTxWarp prst="textPlain">
              <a:avLst>
                <a:gd name="adj" fmla="val 50000"/>
              </a:avLst>
            </a:prstTxWarp>
          </a:bodyPr>
          <a:lstStyle/>
          <a:p>
            <a:pPr algn="ctr"/>
            <a:r>
              <a:rPr lang="en-US" sz="3600" kern="10" err="1">
                <a:ln w="9525">
                  <a:solidFill>
                    <a:srgbClr val="FF33CC"/>
                  </a:solidFill>
                  <a:round/>
                  <a:headEnd/>
                  <a:tailEnd/>
                </a:ln>
                <a:solidFill>
                  <a:srgbClr val="FF33CC"/>
                </a:solidFill>
                <a:latin typeface="Arial"/>
                <a:cs typeface="Arial"/>
              </a:rPr>
              <a:t>Bài</a:t>
            </a:r>
            <a:r>
              <a:rPr lang="en-US" sz="3600" kern="10">
                <a:ln w="9525">
                  <a:solidFill>
                    <a:srgbClr val="FF33CC"/>
                  </a:solidFill>
                  <a:round/>
                  <a:headEnd/>
                  <a:tailEnd/>
                </a:ln>
                <a:solidFill>
                  <a:srgbClr val="FF33CC"/>
                </a:solidFill>
                <a:latin typeface="Arial"/>
                <a:cs typeface="Arial"/>
              </a:rPr>
              <a:t> </a:t>
            </a:r>
            <a:r>
              <a:rPr lang="en-US" sz="3600" kern="10" smtClean="0">
                <a:ln w="9525">
                  <a:solidFill>
                    <a:srgbClr val="FF33CC"/>
                  </a:solidFill>
                  <a:round/>
                  <a:headEnd/>
                  <a:tailEnd/>
                </a:ln>
                <a:solidFill>
                  <a:srgbClr val="FF33CC"/>
                </a:solidFill>
                <a:latin typeface="Arial"/>
                <a:cs typeface="Arial"/>
              </a:rPr>
              <a:t>11: Con người nơi em sống</a:t>
            </a:r>
            <a:endParaRPr lang="en-US" sz="3600" kern="10" dirty="0">
              <a:ln w="9525">
                <a:solidFill>
                  <a:srgbClr val="FF33CC"/>
                </a:solidFill>
                <a:round/>
                <a:headEnd/>
                <a:tailEnd/>
              </a:ln>
              <a:solidFill>
                <a:srgbClr val="FF33CC"/>
              </a:solidFill>
              <a:latin typeface="Arial"/>
              <a:cs typeface="Arial"/>
            </a:endParaRPr>
          </a:p>
        </p:txBody>
      </p:sp>
    </p:spTree>
    <p:extLst>
      <p:ext uri="{BB962C8B-B14F-4D97-AF65-F5344CB8AC3E}">
        <p14:creationId xmlns:p14="http://schemas.microsoft.com/office/powerpoint/2010/main" val="3958164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fade">
                                      <p:cBhvr>
                                        <p:cTn id="7" dur="1000"/>
                                        <p:tgtEl>
                                          <p:spTgt spid="107524"/>
                                        </p:tgtEl>
                                      </p:cBhvr>
                                    </p:animEffect>
                                    <p:anim calcmode="lin" valueType="num">
                                      <p:cBhvr>
                                        <p:cTn id="8" dur="1000" fill="hold"/>
                                        <p:tgtEl>
                                          <p:spTgt spid="107524"/>
                                        </p:tgtEl>
                                        <p:attrNameLst>
                                          <p:attrName>ppt_x</p:attrName>
                                        </p:attrNameLst>
                                      </p:cBhvr>
                                      <p:tavLst>
                                        <p:tav tm="0">
                                          <p:val>
                                            <p:strVal val="#ppt_x"/>
                                          </p:val>
                                        </p:tav>
                                        <p:tav tm="100000">
                                          <p:val>
                                            <p:strVal val="#ppt_x"/>
                                          </p:val>
                                        </p:tav>
                                      </p:tavLst>
                                    </p:anim>
                                    <p:anim calcmode="lin" valueType="num">
                                      <p:cBhvr>
                                        <p:cTn id="9" dur="1000" fill="hold"/>
                                        <p:tgtEl>
                                          <p:spTgt spid="1075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7527"/>
                                        </p:tgtEl>
                                        <p:attrNameLst>
                                          <p:attrName>style.visibility</p:attrName>
                                        </p:attrNameLst>
                                      </p:cBhvr>
                                      <p:to>
                                        <p:strVal val="visible"/>
                                      </p:to>
                                    </p:set>
                                    <p:animEffect transition="in" filter="wipe(left)">
                                      <p:cBhvr>
                                        <p:cTn id="13" dur="1000"/>
                                        <p:tgtEl>
                                          <p:spTgt spid="107527"/>
                                        </p:tgtEl>
                                      </p:cBhvr>
                                    </p:animEffect>
                                  </p:childTnLst>
                                </p:cTn>
                              </p:par>
                              <p:par>
                                <p:cTn id="14" presetID="37" presetClass="entr" presetSubtype="0" fill="hold" grpId="0" nodeType="withEffect">
                                  <p:stCondLst>
                                    <p:cond delay="0"/>
                                  </p:stCondLst>
                                  <p:childTnLst>
                                    <p:set>
                                      <p:cBhvr>
                                        <p:cTn id="15" dur="1" fill="hold">
                                          <p:stCondLst>
                                            <p:cond delay="0"/>
                                          </p:stCondLst>
                                        </p:cTn>
                                        <p:tgtEl>
                                          <p:spTgt spid="107526"/>
                                        </p:tgtEl>
                                        <p:attrNameLst>
                                          <p:attrName>style.visibility</p:attrName>
                                        </p:attrNameLst>
                                      </p:cBhvr>
                                      <p:to>
                                        <p:strVal val="visible"/>
                                      </p:to>
                                    </p:set>
                                    <p:animEffect transition="in" filter="fade">
                                      <p:cBhvr>
                                        <p:cTn id="16" dur="1000"/>
                                        <p:tgtEl>
                                          <p:spTgt spid="107526"/>
                                        </p:tgtEl>
                                      </p:cBhvr>
                                    </p:animEffect>
                                    <p:anim calcmode="lin" valueType="num">
                                      <p:cBhvr>
                                        <p:cTn id="17" dur="1000" fill="hold"/>
                                        <p:tgtEl>
                                          <p:spTgt spid="107526"/>
                                        </p:tgtEl>
                                        <p:attrNameLst>
                                          <p:attrName>ppt_x</p:attrName>
                                        </p:attrNameLst>
                                      </p:cBhvr>
                                      <p:tavLst>
                                        <p:tav tm="0">
                                          <p:val>
                                            <p:strVal val="#ppt_x"/>
                                          </p:val>
                                        </p:tav>
                                        <p:tav tm="100000">
                                          <p:val>
                                            <p:strVal val="#ppt_x"/>
                                          </p:val>
                                        </p:tav>
                                      </p:tavLst>
                                    </p:anim>
                                    <p:anim calcmode="lin" valueType="num">
                                      <p:cBhvr>
                                        <p:cTn id="18" dur="900" decel="100000" fill="hold"/>
                                        <p:tgtEl>
                                          <p:spTgt spid="10752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075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6" grpId="0" animBg="1"/>
      <p:bldP spid="1075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91600" cy="2062103"/>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Hoạt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gợi</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ý: </a:t>
            </a:r>
            <a:endParaRPr lang="en-US" sz="3200" dirty="0">
              <a:latin typeface="Times New Roman" pitchFamily="18" charset="0"/>
              <a:cs typeface="Times New Roman" pitchFamily="18" charset="0"/>
            </a:endParaRPr>
          </a:p>
          <a:p>
            <a:r>
              <a:rPr lang="vi-VN" sz="3200" smtClean="0">
                <a:latin typeface="Times New Roman" pitchFamily="18" charset="0"/>
                <a:cs typeface="Times New Roman" pitchFamily="18" charset="0"/>
              </a:rPr>
              <a:t>+</a:t>
            </a:r>
            <a:r>
              <a:rPr lang="en-US" sz="3200">
                <a:latin typeface="Times New Roman" pitchFamily="18" charset="0"/>
                <a:cs typeface="Times New Roman" pitchFamily="18" charset="0"/>
              </a:rPr>
              <a:t>Nói tên công việc trong từng hình và lợi ích của công việc </a:t>
            </a:r>
            <a:r>
              <a:rPr lang="en-US" sz="3200" smtClean="0">
                <a:latin typeface="Times New Roman" pitchFamily="18" charset="0"/>
                <a:cs typeface="Times New Roman" pitchFamily="18" charset="0"/>
              </a:rPr>
              <a:t>đó</a:t>
            </a:r>
            <a:r>
              <a:rPr lang="en-US" sz="3200">
                <a:latin typeface="Times New Roman" pitchFamily="18" charset="0"/>
                <a:cs typeface="Times New Roman" pitchFamily="18" charset="0"/>
              </a:rPr>
              <a: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021" t="11424" b="35679"/>
          <a:stretch/>
        </p:blipFill>
        <p:spPr>
          <a:xfrm>
            <a:off x="533400" y="2138303"/>
            <a:ext cx="7086600" cy="4747476"/>
          </a:xfrm>
          <a:prstGeom prst="rect">
            <a:avLst/>
          </a:prstGeom>
        </p:spPr>
      </p:pic>
    </p:spTree>
    <p:extLst>
      <p:ext uri="{BB962C8B-B14F-4D97-AF65-F5344CB8AC3E}">
        <p14:creationId xmlns:p14="http://schemas.microsoft.com/office/powerpoint/2010/main" val="21517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583" t="72441" r="8227" b="7668"/>
          <a:stretch/>
        </p:blipFill>
        <p:spPr>
          <a:xfrm>
            <a:off x="183628" y="2286000"/>
            <a:ext cx="8392879" cy="2971800"/>
          </a:xfrm>
          <a:prstGeom prst="rect">
            <a:avLst/>
          </a:prstGeom>
        </p:spPr>
      </p:pic>
      <p:sp>
        <p:nvSpPr>
          <p:cNvPr id="3" name="TextBox 2"/>
          <p:cNvSpPr txBox="1"/>
          <p:nvPr/>
        </p:nvSpPr>
        <p:spPr>
          <a:xfrm>
            <a:off x="207362" y="914400"/>
            <a:ext cx="8991600" cy="646331"/>
          </a:xfrm>
          <a:prstGeom prst="rect">
            <a:avLst/>
          </a:prstGeom>
          <a:noFill/>
        </p:spPr>
        <p:txBody>
          <a:bodyPr wrap="square" rtlCol="0">
            <a:spAutoFit/>
          </a:bodyPr>
          <a:lstStyle/>
          <a:p>
            <a:r>
              <a:rPr lang="en-US" sz="3600" smtClean="0">
                <a:solidFill>
                  <a:srgbClr val="FF0000"/>
                </a:solidFill>
                <a:latin typeface="Times New Roman" pitchFamily="18" charset="0"/>
                <a:cs typeface="Times New Roman" pitchFamily="18" charset="0"/>
              </a:rPr>
              <a:t>Nêu lợi ích của các công việc khác mà em biết.</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14241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8610600"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Kết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luận</a:t>
            </a:r>
            <a:r>
              <a:rPr lang="en-US" sz="3600">
                <a:latin typeface="Times New Roman" pitchFamily="18" charset="0"/>
                <a:cs typeface="Times New Roman" pitchFamily="18" charset="0"/>
              </a:rPr>
              <a:t>: </a:t>
            </a:r>
            <a:r>
              <a:rPr lang="en-US" sz="3600" smtClean="0">
                <a:latin typeface="Times New Roman" pitchFamily="18" charset="0"/>
                <a:cs typeface="Times New Roman" pitchFamily="18" charset="0"/>
              </a:rPr>
              <a:t>Bất kì công việc nào đem lại lợi ích cho xã hội đều đáng quý.</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279579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975" b="35882"/>
          <a:stretch/>
        </p:blipFill>
        <p:spPr>
          <a:xfrm>
            <a:off x="152399" y="152400"/>
            <a:ext cx="7716299" cy="6324600"/>
          </a:xfrm>
          <a:prstGeom prst="rect">
            <a:avLst/>
          </a:prstGeom>
        </p:spPr>
      </p:pic>
    </p:spTree>
    <p:extLst>
      <p:ext uri="{BB962C8B-B14F-4D97-AF65-F5344CB8AC3E}">
        <p14:creationId xmlns:p14="http://schemas.microsoft.com/office/powerpoint/2010/main" val="310353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66800"/>
            <a:ext cx="9144000" cy="1200329"/>
          </a:xfrm>
          <a:prstGeom prst="rect">
            <a:avLst/>
          </a:prstGeom>
          <a:noFill/>
        </p:spPr>
        <p:txBody>
          <a:bodyPr wrap="square" rtlCol="0">
            <a:spAutoFit/>
          </a:bodyPr>
          <a:lstStyle/>
          <a:p>
            <a:r>
              <a:rPr lang="en-US" sz="3600" smtClean="0">
                <a:solidFill>
                  <a:srgbClr val="FF0000"/>
                </a:solidFill>
                <a:latin typeface="Times New Roman" pitchFamily="18" charset="0"/>
                <a:cs typeface="Times New Roman" pitchFamily="18" charset="0"/>
              </a:rPr>
              <a:t>Dặn dò: </a:t>
            </a:r>
            <a:r>
              <a:rPr lang="en-US" sz="3600" smtClean="0">
                <a:latin typeface="Times New Roman" pitchFamily="18" charset="0"/>
                <a:cs typeface="Times New Roman" pitchFamily="18" charset="0"/>
              </a:rPr>
              <a:t>Em hãy làm những việc có ích ở nơi mình sinh sống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63711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295400"/>
            <a:ext cx="7772400" cy="2554545"/>
          </a:xfrm>
          <a:prstGeom prst="rect">
            <a:avLst/>
          </a:prstGeom>
          <a:noFill/>
        </p:spPr>
        <p:txBody>
          <a:bodyPr wrap="square" rtlCol="0">
            <a:spAutoFit/>
          </a:bodyPr>
          <a:lstStyle/>
          <a:p>
            <a:r>
              <a:rPr lang="en-US" sz="4000" dirty="0" err="1">
                <a:solidFill>
                  <a:srgbClr val="FF0000"/>
                </a:solidFill>
                <a:latin typeface="Times New Roman" pitchFamily="18" charset="0"/>
                <a:cs typeface="Times New Roman" pitchFamily="18" charset="0"/>
              </a:rPr>
              <a:t>Hoạt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động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Khởi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động</a:t>
            </a:r>
            <a:endParaRPr lang="en-US" sz="4000" dirty="0">
              <a:solidFill>
                <a:srgbClr val="FF0000"/>
              </a:solidFill>
              <a:latin typeface="Times New Roman" pitchFamily="18" charset="0"/>
              <a:cs typeface="Times New Roman" pitchFamily="18" charset="0"/>
            </a:endParaRPr>
          </a:p>
          <a:p>
            <a:endParaRPr lang="en-US" sz="4000" dirty="0">
              <a:solidFill>
                <a:srgbClr val="FF0000"/>
              </a:solidFill>
              <a:latin typeface="Times New Roman" pitchFamily="18" charset="0"/>
              <a:cs typeface="Times New Roman" pitchFamily="18" charset="0"/>
            </a:endParaRPr>
          </a:p>
          <a:p>
            <a:r>
              <a:rPr lang="en-US" sz="4000" dirty="0" err="1">
                <a:latin typeface="Times New Roman" pitchFamily="18" charset="0"/>
                <a:cs typeface="Times New Roman" pitchFamily="18" charset="0"/>
              </a:rPr>
              <a:t>Cả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lớp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a:latin typeface="Times New Roman" pitchFamily="18" charset="0"/>
                <a:cs typeface="Times New Roman" pitchFamily="18" charset="0"/>
              </a:rPr>
              <a:t>: </a:t>
            </a:r>
            <a:endParaRPr lang="en-US" sz="4000" smtClean="0">
              <a:latin typeface="Times New Roman" pitchFamily="18" charset="0"/>
              <a:cs typeface="Times New Roman" pitchFamily="18" charset="0"/>
            </a:endParaRPr>
          </a:p>
          <a:p>
            <a:r>
              <a:rPr lang="en-US" sz="4000" smtClean="0">
                <a:latin typeface="Times New Roman" pitchFamily="18" charset="0"/>
                <a:cs typeface="Times New Roman" pitchFamily="18" charset="0"/>
              </a:rPr>
              <a:t>Cháu yêu cô chú công nhân</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58247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2971800" cy="1077218"/>
          </a:xfrm>
          <a:prstGeom prst="rect">
            <a:avLst/>
          </a:prstGeom>
        </p:spPr>
        <p:txBody>
          <a:bodyPr wrap="square">
            <a:spAutoFit/>
          </a:bodyPr>
          <a:lstStyle/>
          <a:p>
            <a:r>
              <a:rPr lang="en-US" sz="3200" dirty="0" err="1">
                <a:solidFill>
                  <a:srgbClr val="FF0000"/>
                </a:solidFill>
                <a:latin typeface="Times New Roman" pitchFamily="18" charset="0"/>
                <a:cs typeface="Times New Roman" pitchFamily="18" charset="0"/>
              </a:rPr>
              <a:t>Hoạt</a:t>
            </a:r>
            <a:r>
              <a:rPr lang="en-US" sz="3200" dirty="0">
                <a:solidFill>
                  <a:srgbClr val="FF0000"/>
                </a:solidFill>
                <a:latin typeface="Times New Roman" pitchFamily="18" charset="0"/>
                <a:cs typeface="Times New Roman" pitchFamily="18" charset="0"/>
              </a:rPr>
              <a:t> </a:t>
            </a:r>
            <a:r>
              <a:rPr lang="en-US" sz="3200" err="1">
                <a:solidFill>
                  <a:srgbClr val="FF0000"/>
                </a:solidFill>
                <a:latin typeface="Times New Roman" pitchFamily="18" charset="0"/>
                <a:cs typeface="Times New Roman" pitchFamily="18" charset="0"/>
              </a:rPr>
              <a:t>động</a:t>
            </a:r>
            <a:r>
              <a:rPr lang="en-US" sz="3200">
                <a:solidFill>
                  <a:srgbClr val="FF0000"/>
                </a:solidFill>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1: Khám phá</a:t>
            </a:r>
            <a:endParaRPr lang="en-US" sz="3200" dirty="0"/>
          </a:p>
        </p:txBody>
      </p:sp>
      <p:sp>
        <p:nvSpPr>
          <p:cNvPr id="3" name="TextBox 2"/>
          <p:cNvSpPr txBox="1"/>
          <p:nvPr/>
        </p:nvSpPr>
        <p:spPr>
          <a:xfrm>
            <a:off x="172387" y="1524000"/>
            <a:ext cx="3180413" cy="2677656"/>
          </a:xfrm>
          <a:prstGeom prst="rect">
            <a:avLst/>
          </a:prstGeom>
          <a:noFill/>
        </p:spPr>
        <p:txBody>
          <a:bodyPr wrap="square" rtlCol="0">
            <a:spAutoFit/>
          </a:bodyPr>
          <a:lstStyle/>
          <a:p>
            <a:r>
              <a:rPr lang="en-US" sz="2800" smtClean="0">
                <a:latin typeface="Times New Roman" pitchFamily="18" charset="0"/>
                <a:cs typeface="Times New Roman" pitchFamily="18" charset="0"/>
              </a:rPr>
              <a:t>+ Những </a:t>
            </a:r>
            <a:r>
              <a:rPr lang="en-US" sz="2800">
                <a:latin typeface="Times New Roman" pitchFamily="18" charset="0"/>
                <a:cs typeface="Times New Roman" pitchFamily="18" charset="0"/>
              </a:rPr>
              <a:t>người trong hình là ai? </a:t>
            </a:r>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 Công </a:t>
            </a:r>
            <a:r>
              <a:rPr lang="en-US" sz="2800">
                <a:latin typeface="Times New Roman" pitchFamily="18" charset="0"/>
                <a:cs typeface="Times New Roman" pitchFamily="18" charset="0"/>
              </a:rPr>
              <a:t>việc của họ là gì? </a:t>
            </a:r>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 Công </a:t>
            </a:r>
            <a:r>
              <a:rPr lang="en-US" sz="2800">
                <a:latin typeface="Times New Roman" pitchFamily="18" charset="0"/>
                <a:cs typeface="Times New Roman" pitchFamily="18" charset="0"/>
              </a:rPr>
              <a:t>việc đó đem lại những Lợi ích gì? </a:t>
            </a:r>
            <a:endParaRPr lang="en-US">
              <a:latin typeface="Times New Roman" pitchFamily="18" charset="0"/>
              <a:cs typeface="Times New Roman"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579" t="27287" r="16200" b="7140"/>
          <a:stretch/>
        </p:blipFill>
        <p:spPr>
          <a:xfrm>
            <a:off x="3429000" y="76200"/>
            <a:ext cx="5714999" cy="6781800"/>
          </a:xfrm>
          <a:prstGeom prst="rect">
            <a:avLst/>
          </a:prstGeom>
        </p:spPr>
      </p:pic>
    </p:spTree>
    <p:extLst>
      <p:ext uri="{BB962C8B-B14F-4D97-AF65-F5344CB8AC3E}">
        <p14:creationId xmlns:p14="http://schemas.microsoft.com/office/powerpoint/2010/main" val="367213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667" t="11758" r="17317" b="55574"/>
          <a:stretch/>
        </p:blipFill>
        <p:spPr>
          <a:xfrm>
            <a:off x="304800" y="1199213"/>
            <a:ext cx="7879750" cy="5581338"/>
          </a:xfrm>
          <a:prstGeom prst="rect">
            <a:avLst/>
          </a:prstGeom>
        </p:spPr>
      </p:pic>
      <p:sp>
        <p:nvSpPr>
          <p:cNvPr id="3" name="TextBox 2"/>
          <p:cNvSpPr txBox="1"/>
          <p:nvPr/>
        </p:nvSpPr>
        <p:spPr>
          <a:xfrm>
            <a:off x="-21236" y="9993"/>
            <a:ext cx="9165236"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 Những </a:t>
            </a:r>
            <a:r>
              <a:rPr lang="en-US" sz="3200">
                <a:latin typeface="Times New Roman" pitchFamily="18" charset="0"/>
                <a:cs typeface="Times New Roman" pitchFamily="18" charset="0"/>
              </a:rPr>
              <a:t>người trong </a:t>
            </a:r>
            <a:r>
              <a:rPr lang="en-US" sz="3200" smtClean="0">
                <a:latin typeface="Times New Roman" pitchFamily="18" charset="0"/>
                <a:cs typeface="Times New Roman" pitchFamily="18" charset="0"/>
              </a:rPr>
              <a:t>hình làm công việc gì ?</a:t>
            </a:r>
          </a:p>
          <a:p>
            <a:r>
              <a:rPr lang="en-US" sz="3200" smtClean="0">
                <a:latin typeface="Times New Roman" pitchFamily="18" charset="0"/>
                <a:cs typeface="Times New Roman" pitchFamily="18" charset="0"/>
              </a:rPr>
              <a:t>+ Công việc đó diễn ra ở đâu ?</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97871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382000" cy="1754326"/>
          </a:xfrm>
          <a:prstGeom prst="rect">
            <a:avLst/>
          </a:prstGeom>
          <a:noFill/>
        </p:spPr>
        <p:txBody>
          <a:bodyPr wrap="square" rtlCol="0">
            <a:spAutoFit/>
          </a:bodyPr>
          <a:lstStyle/>
          <a:p>
            <a:r>
              <a:rPr lang="en-US" sz="3600" smtClean="0">
                <a:solidFill>
                  <a:srgbClr val="FF0000"/>
                </a:solidFill>
                <a:latin typeface="Times New Roman" pitchFamily="18" charset="0"/>
                <a:cs typeface="Times New Roman" pitchFamily="18" charset="0"/>
              </a:rPr>
              <a:t>Thảo luận nhóm 2 : </a:t>
            </a:r>
            <a:r>
              <a:rPr lang="en-US" sz="3600" smtClean="0">
                <a:latin typeface="Times New Roman" pitchFamily="18" charset="0"/>
                <a:cs typeface="Times New Roman" pitchFamily="18" charset="0"/>
              </a:rPr>
              <a:t>kể cho bạn nghe về những công việc em quan sát được ở nơi mình sinh sống</a:t>
            </a:r>
            <a:endParaRPr lang="en-US" sz="3600">
              <a:latin typeface="Times New Roman" pitchFamily="18" charset="0"/>
              <a:cs typeface="Times New Roman" pitchFamily="18" charset="0"/>
            </a:endParaRPr>
          </a:p>
        </p:txBody>
      </p:sp>
      <p:sp>
        <p:nvSpPr>
          <p:cNvPr id="3" name="TextBox 2"/>
          <p:cNvSpPr txBox="1"/>
          <p:nvPr/>
        </p:nvSpPr>
        <p:spPr>
          <a:xfrm>
            <a:off x="609600" y="2743200"/>
            <a:ext cx="8382000" cy="2862322"/>
          </a:xfrm>
          <a:prstGeom prst="rect">
            <a:avLst/>
          </a:prstGeom>
          <a:noFill/>
        </p:spPr>
        <p:txBody>
          <a:bodyPr wrap="square" rtlCol="0">
            <a:spAutoFit/>
          </a:bodyPr>
          <a:lstStyle/>
          <a:p>
            <a:r>
              <a:rPr lang="en-US" sz="3600" smtClean="0">
                <a:solidFill>
                  <a:srgbClr val="FF0000"/>
                </a:solidFill>
                <a:latin typeface="Times New Roman" pitchFamily="18" charset="0"/>
                <a:cs typeface="Times New Roman" pitchFamily="18" charset="0"/>
              </a:rPr>
              <a:t>Gợi ý :</a:t>
            </a:r>
          </a:p>
          <a:p>
            <a:r>
              <a:rPr lang="en-US" sz="3600" smtClean="0">
                <a:latin typeface="Times New Roman" pitchFamily="18" charset="0"/>
                <a:cs typeface="Times New Roman" pitchFamily="18" charset="0"/>
              </a:rPr>
              <a:t>+ Những </a:t>
            </a:r>
            <a:r>
              <a:rPr lang="en-US" sz="3600">
                <a:latin typeface="Times New Roman" pitchFamily="18" charset="0"/>
                <a:cs typeface="Times New Roman" pitchFamily="18" charset="0"/>
              </a:rPr>
              <a:t>công việc đó diễn ra ở đâu? </a:t>
            </a:r>
            <a:endParaRPr lang="en-US" sz="3600" smtClean="0">
              <a:latin typeface="Times New Roman" pitchFamily="18" charset="0"/>
              <a:cs typeface="Times New Roman" pitchFamily="18" charset="0"/>
            </a:endParaRPr>
          </a:p>
          <a:p>
            <a:r>
              <a:rPr lang="en-US" sz="3600" smtClean="0">
                <a:latin typeface="Times New Roman" pitchFamily="18" charset="0"/>
                <a:cs typeface="Times New Roman" pitchFamily="18" charset="0"/>
              </a:rPr>
              <a:t>+ Những </a:t>
            </a:r>
            <a:r>
              <a:rPr lang="en-US" sz="3600">
                <a:latin typeface="Times New Roman" pitchFamily="18" charset="0"/>
                <a:cs typeface="Times New Roman" pitchFamily="18" charset="0"/>
              </a:rPr>
              <a:t>công việc đó có lợi ích gì</a:t>
            </a:r>
            <a:r>
              <a:rPr lang="en-US" sz="3600" smtClean="0">
                <a:latin typeface="Times New Roman" pitchFamily="18" charset="0"/>
                <a:cs typeface="Times New Roman" pitchFamily="18" charset="0"/>
              </a:rPr>
              <a:t>? </a:t>
            </a:r>
          </a:p>
          <a:p>
            <a:r>
              <a:rPr lang="en-US" sz="3600" smtClean="0">
                <a:latin typeface="Times New Roman" pitchFamily="18" charset="0"/>
                <a:cs typeface="Times New Roman" pitchFamily="18" charset="0"/>
              </a:rPr>
              <a:t>+ Em </a:t>
            </a:r>
            <a:r>
              <a:rPr lang="en-US" sz="3600">
                <a:latin typeface="Times New Roman" pitchFamily="18" charset="0"/>
                <a:cs typeface="Times New Roman" pitchFamily="18" charset="0"/>
              </a:rPr>
              <a:t>có thích những công việc đó không? Vì sao</a:t>
            </a:r>
            <a:r>
              <a:rPr lang="en-US" sz="3600" smtClean="0">
                <a:latin typeface="Times New Roman" pitchFamily="18" charset="0"/>
                <a:cs typeface="Times New Roman" pitchFamily="18" charset="0"/>
              </a:rPr>
              <a:t>?</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92581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42871"/>
            <a:ext cx="8382000" cy="1200329"/>
          </a:xfrm>
          <a:prstGeom prst="rect">
            <a:avLst/>
          </a:prstGeom>
          <a:noFill/>
        </p:spPr>
        <p:txBody>
          <a:bodyPr wrap="square" rtlCol="0">
            <a:spAutoFit/>
          </a:bodyPr>
          <a:lstStyle/>
          <a:p>
            <a:r>
              <a:rPr lang="en-US" sz="3600" smtClean="0">
                <a:solidFill>
                  <a:srgbClr val="FF0000"/>
                </a:solidFill>
                <a:latin typeface="Times New Roman" pitchFamily="18" charset="0"/>
                <a:cs typeface="Times New Roman" pitchFamily="18" charset="0"/>
              </a:rPr>
              <a:t>Thảo luận nhóm </a:t>
            </a:r>
            <a:r>
              <a:rPr lang="en-US" sz="3600">
                <a:solidFill>
                  <a:srgbClr val="FF0000"/>
                </a:solidFill>
                <a:latin typeface="Times New Roman" pitchFamily="18" charset="0"/>
                <a:cs typeface="Times New Roman" pitchFamily="18" charset="0"/>
              </a:rPr>
              <a:t>4</a:t>
            </a:r>
            <a:r>
              <a:rPr lang="en-US" sz="3600" smtClean="0">
                <a:solidFill>
                  <a:srgbClr val="FF0000"/>
                </a:solidFill>
                <a:latin typeface="Times New Roman" pitchFamily="18" charset="0"/>
                <a:cs typeface="Times New Roman" pitchFamily="18" charset="0"/>
              </a:rPr>
              <a:t> : </a:t>
            </a:r>
            <a:r>
              <a:rPr lang="en-US" sz="3600">
                <a:latin typeface="Times New Roman" pitchFamily="18" charset="0"/>
                <a:cs typeface="Times New Roman" pitchFamily="18" charset="0"/>
              </a:rPr>
              <a:t>K</a:t>
            </a:r>
            <a:r>
              <a:rPr lang="en-US" sz="3600" smtClean="0">
                <a:latin typeface="Times New Roman" pitchFamily="18" charset="0"/>
                <a:cs typeface="Times New Roman" pitchFamily="18" charset="0"/>
              </a:rPr>
              <a:t>ể </a:t>
            </a:r>
            <a:r>
              <a:rPr lang="en-US" sz="3600">
                <a:latin typeface="Times New Roman" pitchFamily="18" charset="0"/>
                <a:cs typeface="Times New Roman" pitchFamily="18" charset="0"/>
              </a:rPr>
              <a:t>cho nhau nghe về công việc của bố mẹ, anh chị mình.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753" t="50000" r="21014" b="32186"/>
          <a:stretch/>
        </p:blipFill>
        <p:spPr>
          <a:xfrm>
            <a:off x="457199" y="2971800"/>
            <a:ext cx="8392289" cy="3886200"/>
          </a:xfrm>
          <a:prstGeom prst="rect">
            <a:avLst/>
          </a:prstGeom>
        </p:spPr>
      </p:pic>
      <p:sp>
        <p:nvSpPr>
          <p:cNvPr id="5" name="TextBox 4"/>
          <p:cNvSpPr txBox="1"/>
          <p:nvPr/>
        </p:nvSpPr>
        <p:spPr>
          <a:xfrm>
            <a:off x="457200" y="228600"/>
            <a:ext cx="8382000" cy="646331"/>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Hoạt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động</a:t>
            </a:r>
            <a:r>
              <a:rPr lang="en-US" sz="3600" dirty="0">
                <a:solidFill>
                  <a:srgbClr val="FF0000"/>
                </a:solidFill>
                <a:latin typeface="Times New Roman" pitchFamily="18" charset="0"/>
                <a:cs typeface="Times New Roman" pitchFamily="18" charset="0"/>
              </a:rPr>
              <a:t> 2</a:t>
            </a:r>
            <a:r>
              <a:rPr lang="en-US" sz="3600">
                <a:solidFill>
                  <a:srgbClr val="FF0000"/>
                </a:solidFill>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Thực hành</a:t>
            </a:r>
            <a:endParaRPr lang="en-US" sz="3200"/>
          </a:p>
        </p:txBody>
      </p:sp>
    </p:spTree>
    <p:extLst>
      <p:ext uri="{BB962C8B-B14F-4D97-AF65-F5344CB8AC3E}">
        <p14:creationId xmlns:p14="http://schemas.microsoft.com/office/powerpoint/2010/main" val="121611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291" t="69563" r="22530" b="8579"/>
          <a:stretch/>
        </p:blipFill>
        <p:spPr>
          <a:xfrm>
            <a:off x="380999" y="1143000"/>
            <a:ext cx="7920987" cy="3429000"/>
          </a:xfrm>
          <a:prstGeom prst="rect">
            <a:avLst/>
          </a:prstGeom>
        </p:spPr>
      </p:pic>
      <p:sp>
        <p:nvSpPr>
          <p:cNvPr id="3" name="TextBox 2"/>
          <p:cNvSpPr txBox="1"/>
          <p:nvPr/>
        </p:nvSpPr>
        <p:spPr>
          <a:xfrm>
            <a:off x="0" y="228600"/>
            <a:ext cx="8382000" cy="646331"/>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Hoạt</a:t>
            </a:r>
            <a:r>
              <a:rPr lang="en-US" sz="3600" dirty="0">
                <a:solidFill>
                  <a:srgbClr val="FF0000"/>
                </a:solidFill>
                <a:latin typeface="Times New Roman" pitchFamily="18" charset="0"/>
                <a:cs typeface="Times New Roman" pitchFamily="18" charset="0"/>
              </a:rPr>
              <a:t> </a:t>
            </a:r>
            <a:r>
              <a:rPr lang="en-US" sz="3600" err="1">
                <a:solidFill>
                  <a:srgbClr val="FF0000"/>
                </a:solidFill>
                <a:latin typeface="Times New Roman" pitchFamily="18" charset="0"/>
                <a:cs typeface="Times New Roman" pitchFamily="18" charset="0"/>
              </a:rPr>
              <a:t>động</a:t>
            </a:r>
            <a:r>
              <a:rPr lang="en-US" sz="3600">
                <a:solidFill>
                  <a:srgbClr val="FF0000"/>
                </a:solidFill>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3: Vận dụng</a:t>
            </a:r>
            <a:endParaRPr lang="en-US" sz="3200"/>
          </a:p>
        </p:txBody>
      </p:sp>
    </p:spTree>
    <p:extLst>
      <p:ext uri="{BB962C8B-B14F-4D97-AF65-F5344CB8AC3E}">
        <p14:creationId xmlns:p14="http://schemas.microsoft.com/office/powerpoint/2010/main" val="385246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84638"/>
            <a:ext cx="8610600" cy="2308324"/>
          </a:xfrm>
          <a:prstGeom prst="rect">
            <a:avLst/>
          </a:prstGeom>
        </p:spPr>
        <p:txBody>
          <a:bodyPr wrap="square">
            <a:spAutoFit/>
          </a:bodyPr>
          <a:lstStyle/>
          <a:p>
            <a:r>
              <a:rPr lang="en-US" sz="3600" err="1">
                <a:solidFill>
                  <a:srgbClr val="FF0000"/>
                </a:solidFill>
                <a:latin typeface="Times New Roman" pitchFamily="18" charset="0"/>
                <a:cs typeface="Times New Roman" pitchFamily="18" charset="0"/>
              </a:rPr>
              <a:t>Kết</a:t>
            </a:r>
            <a:r>
              <a:rPr lang="en-US" sz="3600">
                <a:solidFill>
                  <a:srgbClr val="FF0000"/>
                </a:solidFill>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luận: </a:t>
            </a:r>
            <a:r>
              <a:rPr lang="en-US" sz="3600" smtClean="0">
                <a:latin typeface="Times New Roman" pitchFamily="18" charset="0"/>
                <a:cs typeface="Times New Roman" pitchFamily="18" charset="0"/>
              </a:rPr>
              <a:t>Mỗi người sẽ làm các công việc khác nhau và mỗi công việc có lợi ích riêng của nó. Chúng ta phải trân trọng và biết ơn những người lao động.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1557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52600"/>
            <a:ext cx="4275826" cy="892552"/>
          </a:xfrm>
          <a:prstGeom prst="rect">
            <a:avLst/>
          </a:prstGeom>
        </p:spPr>
        <p:txBody>
          <a:bodyPr wrap="square">
            <a:spAutoFit/>
          </a:bodyPr>
          <a:lstStyle/>
          <a:p>
            <a:r>
              <a:rPr lang="en-US" sz="5200">
                <a:solidFill>
                  <a:srgbClr val="FF0000"/>
                </a:solidFill>
                <a:latin typeface="Times New Roman" pitchFamily="18" charset="0"/>
                <a:cs typeface="Times New Roman" pitchFamily="18" charset="0"/>
              </a:rPr>
              <a:t>Tiết 2 </a:t>
            </a:r>
            <a:endParaRPr lang="en-US" sz="5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52168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571</TotalTime>
  <Words>292</Words>
  <Application>Microsoft Office PowerPoint</Application>
  <PresentationFormat>On-screen Show (4:3)</PresentationFormat>
  <Paragraphs>31</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ThienIT</dc:creator>
  <cp:lastModifiedBy>Admin</cp:lastModifiedBy>
  <cp:revision>61</cp:revision>
  <dcterms:created xsi:type="dcterms:W3CDTF">2020-08-08T13:30:12Z</dcterms:created>
  <dcterms:modified xsi:type="dcterms:W3CDTF">2020-08-27T14:27:34Z</dcterms:modified>
</cp:coreProperties>
</file>