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37"/>
  </p:notesMasterIdLst>
  <p:sldIdLst>
    <p:sldId id="294" r:id="rId14"/>
    <p:sldId id="295" r:id="rId15"/>
    <p:sldId id="296" r:id="rId16"/>
    <p:sldId id="276" r:id="rId17"/>
    <p:sldId id="297" r:id="rId18"/>
    <p:sldId id="285" r:id="rId19"/>
    <p:sldId id="299" r:id="rId20"/>
    <p:sldId id="300" r:id="rId21"/>
    <p:sldId id="301" r:id="rId22"/>
    <p:sldId id="290" r:id="rId23"/>
    <p:sldId id="298" r:id="rId24"/>
    <p:sldId id="302" r:id="rId25"/>
    <p:sldId id="286" r:id="rId26"/>
    <p:sldId id="293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281" r:id="rId35"/>
    <p:sldId id="284" r:id="rId3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4"/>
            <p14:sldId id="295"/>
            <p14:sldId id="296"/>
            <p14:sldId id="276"/>
            <p14:sldId id="297"/>
            <p14:sldId id="285"/>
            <p14:sldId id="299"/>
            <p14:sldId id="300"/>
            <p14:sldId id="301"/>
            <p14:sldId id="290"/>
            <p14:sldId id="298"/>
            <p14:sldId id="302"/>
            <p14:sldId id="286"/>
            <p14:sldId id="293"/>
            <p14:sldId id="303"/>
            <p14:sldId id="304"/>
            <p14:sldId id="305"/>
            <p14:sldId id="306"/>
            <p14:sldId id="307"/>
            <p14:sldId id="308"/>
            <p14:sldId id="309"/>
          </p14:sldIdLst>
        </p14:section>
        <p14:section name="Untitled Section" id="{D57258EA-FEF7-4B32-A45A-656DA101D383}">
          <p14:sldIdLst>
            <p14:sldId id="281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60" autoAdjust="0"/>
  </p:normalViewPr>
  <p:slideViewPr>
    <p:cSldViewPr>
      <p:cViewPr varScale="1">
        <p:scale>
          <a:sx n="63" d="100"/>
          <a:sy n="63" d="100"/>
        </p:scale>
        <p:origin x="94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63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71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9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62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62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9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8742"/>
      </p:ext>
    </p:extLst>
  </p:cSld>
  <p:clrMapOvr>
    <a:masterClrMapping/>
  </p:clrMapOvr>
  <p:transition spd="slow" advTm="400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21842"/>
      </p:ext>
    </p:extLst>
  </p:cSld>
  <p:clrMapOvr>
    <a:masterClrMapping/>
  </p:clrMapOvr>
  <p:transition spd="slow" advTm="400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25349"/>
      </p:ext>
    </p:extLst>
  </p:cSld>
  <p:clrMapOvr>
    <a:masterClrMapping/>
  </p:clrMapOvr>
  <p:transition spd="slow" advTm="400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76610"/>
      </p:ext>
    </p:extLst>
  </p:cSld>
  <p:clrMapOvr>
    <a:masterClrMapping/>
  </p:clrMapOvr>
  <p:transition spd="slow" advTm="400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31845"/>
      </p:ext>
    </p:extLst>
  </p:cSld>
  <p:clrMapOvr>
    <a:masterClrMapping/>
  </p:clrMapOvr>
  <p:transition spd="slow" advTm="400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66722"/>
      </p:ext>
    </p:extLst>
  </p:cSld>
  <p:clrMapOvr>
    <a:masterClrMapping/>
  </p:clrMapOvr>
  <p:transition spd="slow" advTm="400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53001"/>
      </p:ext>
    </p:extLst>
  </p:cSld>
  <p:clrMapOvr>
    <a:masterClrMapping/>
  </p:clrMapOvr>
  <p:transition spd="slow" advTm="400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41888"/>
      </p:ext>
    </p:extLst>
  </p:cSld>
  <p:clrMapOvr>
    <a:masterClrMapping/>
  </p:clrMapOvr>
  <p:transition spd="slow" advTm="400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83178"/>
      </p:ext>
    </p:extLst>
  </p:cSld>
  <p:clrMapOvr>
    <a:masterClrMapping/>
  </p:clrMapOvr>
  <p:transition spd="slow" advTm="400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88496"/>
      </p:ext>
    </p:extLst>
  </p:cSld>
  <p:clrMapOvr>
    <a:masterClrMapping/>
  </p:clrMapOvr>
  <p:transition spd="slow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57733"/>
      </p:ext>
    </p:extLst>
  </p:cSld>
  <p:clrMapOvr>
    <a:masterClrMapping/>
  </p:clrMapOvr>
  <p:transition spd="slow" advTm="400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4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7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6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1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8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6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51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3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1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2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3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7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7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6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2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6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5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7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9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7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4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4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8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8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4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6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1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9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0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7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3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7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53563"/>
      </p:ext>
    </p:extLst>
  </p:cSld>
  <p:clrMapOvr>
    <a:masterClrMapping/>
  </p:clrMapOvr>
  <p:transition spd="slow" advTm="4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99370"/>
      </p:ext>
    </p:extLst>
  </p:cSld>
  <p:clrMapOvr>
    <a:masterClrMapping/>
  </p:clrMapOvr>
  <p:transition spd="slow" advTm="4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8684"/>
      </p:ext>
    </p:extLst>
  </p:cSld>
  <p:clrMapOvr>
    <a:masterClrMapping/>
  </p:clrMapOvr>
  <p:transition spd="slow" advTm="4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29402"/>
      </p:ext>
    </p:extLst>
  </p:cSld>
  <p:clrMapOvr>
    <a:masterClrMapping/>
  </p:clrMapOvr>
  <p:transition spd="slow" advTm="4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17177"/>
      </p:ext>
    </p:extLst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92220"/>
      </p:ext>
    </p:extLst>
  </p:cSld>
  <p:clrMapOvr>
    <a:masterClrMapping/>
  </p:clrMapOvr>
  <p:transition spd="slow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07481"/>
      </p:ext>
    </p:extLst>
  </p:cSld>
  <p:clrMapOvr>
    <a:masterClrMapping/>
  </p:clrMapOvr>
  <p:transition spd="slow" advTm="4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21512"/>
      </p:ext>
    </p:extLst>
  </p:cSld>
  <p:clrMapOvr>
    <a:masterClrMapping/>
  </p:clrMapOvr>
  <p:transition spd="slow" advTm="4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74461"/>
      </p:ext>
    </p:extLst>
  </p:cSld>
  <p:clrMapOvr>
    <a:masterClrMapping/>
  </p:clrMapOvr>
  <p:transition spd="slow" advTm="4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7804"/>
      </p:ext>
    </p:extLst>
  </p:cSld>
  <p:clrMapOvr>
    <a:masterClrMapping/>
  </p:clrMapOvr>
  <p:transition spd="slow" advTm="4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03456"/>
      </p:ext>
    </p:extLst>
  </p:cSld>
  <p:clrMapOvr>
    <a:masterClrMapping/>
  </p:clrMapOvr>
  <p:transition spd="slow" advTm="4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6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6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3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2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6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5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4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81064"/>
      </p:ext>
    </p:extLst>
  </p:cSld>
  <p:clrMapOvr>
    <a:masterClrMapping/>
  </p:clrMapOvr>
  <p:transition spd="slow" advTm="4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51269"/>
      </p:ext>
    </p:extLst>
  </p:cSld>
  <p:clrMapOvr>
    <a:masterClrMapping/>
  </p:clrMapOvr>
  <p:transition spd="slow" advTm="4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54123"/>
      </p:ext>
    </p:extLst>
  </p:cSld>
  <p:clrMapOvr>
    <a:masterClrMapping/>
  </p:clrMapOvr>
  <p:transition spd="slow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64716"/>
      </p:ext>
    </p:extLst>
  </p:cSld>
  <p:clrMapOvr>
    <a:masterClrMapping/>
  </p:clrMapOvr>
  <p:transition spd="slow" advTm="4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90081"/>
      </p:ext>
    </p:extLst>
  </p:cSld>
  <p:clrMapOvr>
    <a:masterClrMapping/>
  </p:clrMapOvr>
  <p:transition spd="slow" advTm="4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35341"/>
      </p:ext>
    </p:extLst>
  </p:cSld>
  <p:clrMapOvr>
    <a:masterClrMapping/>
  </p:clrMapOvr>
  <p:transition spd="slow" advTm="4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17831"/>
      </p:ext>
    </p:extLst>
  </p:cSld>
  <p:clrMapOvr>
    <a:masterClrMapping/>
  </p:clrMapOvr>
  <p:transition spd="slow" advTm="4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41438"/>
      </p:ext>
    </p:extLst>
  </p:cSld>
  <p:clrMapOvr>
    <a:masterClrMapping/>
  </p:clrMapOvr>
  <p:transition spd="slow" advTm="4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81344"/>
      </p:ext>
    </p:extLst>
  </p:cSld>
  <p:clrMapOvr>
    <a:masterClrMapping/>
  </p:clrMapOvr>
  <p:transition spd="slow" advTm="4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46196"/>
      </p:ext>
    </p:extLst>
  </p:cSld>
  <p:clrMapOvr>
    <a:masterClrMapping/>
  </p:clrMapOvr>
  <p:transition spd="slow" advTm="4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80132"/>
      </p:ext>
    </p:extLst>
  </p:cSld>
  <p:clrMapOvr>
    <a:masterClrMapping/>
  </p:clrMapOvr>
  <p:transition spd="slow" advTm="4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7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6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3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3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977568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016291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74557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47185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05001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84677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73034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5125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43109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87709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53629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16/12/2022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52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9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6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5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3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6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2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9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63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1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7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5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2.xml"/><Relationship Id="rId7" Type="http://schemas.openxmlformats.org/officeDocument/2006/relationships/image" Target="../media/image3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3.xml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1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52400"/>
            <a:ext cx="9144000" cy="70104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dirty="0">
              <a:solidFill>
                <a:srgbClr val="FFFFFF"/>
              </a:solidFill>
              <a:latin typeface="iCiel Cadena" pitchFamily="2" charset="-93"/>
            </a:endParaRPr>
          </a:p>
        </p:txBody>
      </p:sp>
      <p:grpSp>
        <p:nvGrpSpPr>
          <p:cNvPr id="87" name="组合 86"/>
          <p:cNvGrpSpPr/>
          <p:nvPr/>
        </p:nvGrpSpPr>
        <p:grpSpPr>
          <a:xfrm rot="19781084">
            <a:off x="5333108" y="3440919"/>
            <a:ext cx="4800402" cy="6400536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2269" r="25874" b="19399"/>
          <a:stretch/>
        </p:blipFill>
        <p:spPr>
          <a:xfrm>
            <a:off x="5979832" y="1522139"/>
            <a:ext cx="2110154" cy="11074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756144" y="3581415"/>
            <a:ext cx="7973663" cy="250844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11" y="4537587"/>
            <a:ext cx="9143999" cy="2326243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2812492" y="1523812"/>
            <a:ext cx="451202" cy="609821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26919">
            <a:off x="533409" y="1524015"/>
            <a:ext cx="1672841" cy="1398935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rot="2224307">
            <a:off x="1020472" y="653724"/>
            <a:ext cx="284538" cy="372408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 rot="1562261">
            <a:off x="2511203" y="487922"/>
            <a:ext cx="349951" cy="458021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1764618" y="2007443"/>
            <a:ext cx="1905359" cy="1429019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5" name="弧形 84"/>
          <p:cNvSpPr/>
          <p:nvPr/>
        </p:nvSpPr>
        <p:spPr>
          <a:xfrm rot="6270057" flipH="1">
            <a:off x="567565" y="1016907"/>
            <a:ext cx="993004" cy="744753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6" name="弧形 85"/>
          <p:cNvSpPr/>
          <p:nvPr/>
        </p:nvSpPr>
        <p:spPr>
          <a:xfrm rot="18280354">
            <a:off x="1127400" y="1386547"/>
            <a:ext cx="2895013" cy="1507389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78" name="组合 77"/>
          <p:cNvGrpSpPr/>
          <p:nvPr/>
        </p:nvGrpSpPr>
        <p:grpSpPr>
          <a:xfrm rot="920444">
            <a:off x="6696419" y="3352534"/>
            <a:ext cx="433085" cy="566828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2066544" y="1600200"/>
            <a:ext cx="50962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iCiel Cadena" pitchFamily="2" charset="-93"/>
              </a:rPr>
              <a:t>CHỦ ĐỀ </a:t>
            </a:r>
          </a:p>
          <a:p>
            <a:pPr algn="ctr"/>
            <a:r>
              <a:rPr lang="en-US" altLang="zh-CN" sz="600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iCiel Cadena" pitchFamily="2" charset="-93"/>
              </a:rPr>
              <a:t>GIA ĐÌNH NHỎ </a:t>
            </a:r>
            <a:endParaRPr lang="zh-CN" altLang="en-US" sz="6000" dirty="0">
              <a:ln>
                <a:solidFill>
                  <a:srgbClr val="0070C0"/>
                </a:solidFill>
              </a:ln>
              <a:solidFill>
                <a:schemeClr val="bg1"/>
              </a:solidFill>
              <a:latin typeface="iCiel Cadena" pitchFamily="2" charset="-93"/>
            </a:endParaRPr>
          </a:p>
        </p:txBody>
      </p:sp>
      <p:grpSp>
        <p:nvGrpSpPr>
          <p:cNvPr id="47" name="组合 8"/>
          <p:cNvGrpSpPr/>
          <p:nvPr/>
        </p:nvGrpSpPr>
        <p:grpSpPr>
          <a:xfrm flipH="1">
            <a:off x="7524386" y="661701"/>
            <a:ext cx="1131201" cy="586107"/>
            <a:chOff x="594424" y="1153191"/>
            <a:chExt cx="2605976" cy="1634460"/>
          </a:xfrm>
        </p:grpSpPr>
        <p:sp>
          <p:nvSpPr>
            <p:cNvPr id="48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9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51" name="组合 76"/>
          <p:cNvGrpSpPr/>
          <p:nvPr/>
        </p:nvGrpSpPr>
        <p:grpSpPr>
          <a:xfrm rot="19652793">
            <a:off x="8121760" y="3711452"/>
            <a:ext cx="318566" cy="319135"/>
            <a:chOff x="2817684" y="410418"/>
            <a:chExt cx="604235" cy="612489"/>
          </a:xfrm>
        </p:grpSpPr>
        <p:grpSp>
          <p:nvGrpSpPr>
            <p:cNvPr id="52" name="组合 77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54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baseline="-25000"/>
              </a:p>
            </p:txBody>
          </p:sp>
          <p:sp>
            <p:nvSpPr>
              <p:cNvPr id="55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53" name="弧形 78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56" name="组合 81"/>
          <p:cNvGrpSpPr/>
          <p:nvPr/>
        </p:nvGrpSpPr>
        <p:grpSpPr>
          <a:xfrm rot="2224307">
            <a:off x="6144830" y="3650424"/>
            <a:ext cx="261599" cy="218073"/>
            <a:chOff x="10646778" y="4753862"/>
            <a:chExt cx="751521" cy="737702"/>
          </a:xfrm>
        </p:grpSpPr>
        <p:sp>
          <p:nvSpPr>
            <p:cNvPr id="5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58" name="组合 8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5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2" name="组合 81"/>
          <p:cNvGrpSpPr/>
          <p:nvPr/>
        </p:nvGrpSpPr>
        <p:grpSpPr>
          <a:xfrm rot="2224307">
            <a:off x="4963671" y="6183879"/>
            <a:ext cx="500896" cy="563428"/>
            <a:chOff x="10646778" y="4753862"/>
            <a:chExt cx="751521" cy="737702"/>
          </a:xfrm>
        </p:grpSpPr>
        <p:sp>
          <p:nvSpPr>
            <p:cNvPr id="6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64" name="组合 8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6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41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50000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0" dur="2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5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1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2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1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07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08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1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1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2" dur="2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0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0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0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1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  <p:bldP spid="44" grpId="0"/>
          <p:bldP spid="4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8451" y="757538"/>
            <a:ext cx="4279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GIAO AN\SGV lop 2\sgv chân trời sáng tạo lớp 2\hình minh họa giáo án\8\gdff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86" y="2501399"/>
            <a:ext cx="2566123" cy="2978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SGV lop 2\sgv chân trời sáng tạo lớp 2\hình minh họa giáo án\8\gdfgdf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25483"/>
            <a:ext cx="2819400" cy="1969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IAO AN\SGV lop 2\sgv chân trời sáng tạo lớp 2\hình minh họa giáo án\8\fdgdfbff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28" y="5353365"/>
            <a:ext cx="3571981" cy="1504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SGV lop 2\sgv chân trời sáng tạo lớp 2\hình minh họa giáo án\8\gdfgdfgggdf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186" y="1348777"/>
            <a:ext cx="3462617" cy="50618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2578449" y="5267851"/>
            <a:ext cx="1104900" cy="4241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Bước 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979871" y="1600200"/>
            <a:ext cx="1158903" cy="4241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Bước 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84973" y="6349704"/>
            <a:ext cx="1146054" cy="4241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Bước 3</a:t>
            </a:r>
          </a:p>
        </p:txBody>
      </p:sp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4" descr="图片包含 事情&#10;&#10;已生成高可信度的说明">
            <a:extLst>
              <a:ext uri="{FF2B5EF4-FFF2-40B4-BE49-F238E27FC236}">
                <a16:creationId xmlns:a16="http://schemas.microsoft.com/office/drawing/2014/main" id="{783D17A6-D071-4304-B096-632EE6B2B0F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2" y="0"/>
            <a:ext cx="5971190" cy="6858000"/>
          </a:xfrm>
          <a:prstGeom prst="rect">
            <a:avLst/>
          </a:prstGeom>
        </p:spPr>
      </p:pic>
      <p:pic>
        <p:nvPicPr>
          <p:cNvPr id="5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62" y="3086100"/>
            <a:ext cx="2189993" cy="2929134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78" y="1765814"/>
            <a:ext cx="1753007" cy="2337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453019">
            <a:off x="2249768" y="2201578"/>
            <a:ext cx="22573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iCiel Cadena" pitchFamily="2" charset="-93"/>
              </a:rPr>
              <a:t>Các khối trụ, </a:t>
            </a:r>
          </a:p>
          <a:p>
            <a:r>
              <a:rPr lang="vi-VN" sz="2400" dirty="0">
                <a:latin typeface="iCiel Cadena" pitchFamily="2" charset="-93"/>
              </a:rPr>
              <a:t>tròn, vuông,... </a:t>
            </a:r>
          </a:p>
          <a:p>
            <a:r>
              <a:rPr lang="vi-VN" sz="2400" dirty="0">
                <a:latin typeface="iCiel Cadena" pitchFamily="2" charset="-93"/>
              </a:rPr>
              <a:t>Có thể sử dụng </a:t>
            </a:r>
          </a:p>
          <a:p>
            <a:r>
              <a:rPr lang="vi-VN" sz="2400" dirty="0">
                <a:latin typeface="iCiel Cadena" pitchFamily="2" charset="-93"/>
              </a:rPr>
              <a:t>để tạo hình và </a:t>
            </a:r>
          </a:p>
          <a:p>
            <a:r>
              <a:rPr lang="vi-VN" sz="2400" dirty="0">
                <a:latin typeface="iCiel Cadena" pitchFamily="2" charset="-93"/>
              </a:rPr>
              <a:t>trang trí </a:t>
            </a:r>
          </a:p>
          <a:p>
            <a:r>
              <a:rPr lang="vi-VN" sz="2400" dirty="0">
                <a:latin typeface="iCiel Cadena" pitchFamily="2" charset="-93"/>
              </a:rPr>
              <a:t>bánh sinh nhật </a:t>
            </a:r>
          </a:p>
        </p:txBody>
      </p:sp>
    </p:spTree>
    <p:extLst>
      <p:ext uri="{BB962C8B-B14F-4D97-AF65-F5344CB8AC3E}">
        <p14:creationId xmlns:p14="http://schemas.microsoft.com/office/powerpoint/2010/main" val="4417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4038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Tham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khảo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bài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vẽ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để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có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ý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tưởng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riêng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cho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bài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mình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4991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3591817" y="-221930"/>
            <a:ext cx="2271715" cy="227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GIAO AN\SGV lop 2\sgv chân trời sáng tạo lớp 2\hình minh họa giáo án\8\sgsd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3505200" cy="446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8\fgdf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9" y="685800"/>
            <a:ext cx="3720959" cy="5447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1186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567">
            <a:off x="5128237" y="163854"/>
            <a:ext cx="1487893" cy="150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E:\GIAO AN\SGV lop 2\sgv chân trời sáng tạo lớp 2\hình minh họa giáo án\8\fgrgr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15"/>
            <a:ext cx="3581400" cy="4563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SGV lop 2\sgv chân trời sáng tạo lớp 2\hình minh họa giáo án\8\dgfgg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7" y="507796"/>
            <a:ext cx="4191001" cy="59182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5" y="1143008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23813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0" y="710627"/>
            <a:ext cx="7562923" cy="584735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 .</a:t>
            </a:r>
            <a:endParaRPr lang="vi-VN" sz="32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021" y="1295362"/>
            <a:ext cx="7693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3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4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08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29976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32" y="2998146"/>
            <a:ext cx="5943568" cy="954067"/>
          </a:xfrm>
          <a:prstGeom prst="rect">
            <a:avLst/>
          </a:prstGeom>
          <a:noFill/>
        </p:spPr>
        <p:txBody>
          <a:bodyPr wrap="square" lIns="91405" tIns="45700" rIns="91405" bIns="45700" rtlCol="0">
            <a:spAutoFit/>
          </a:bodyPr>
          <a:lstStyle/>
          <a:p>
            <a:pPr defTabSz="914051"/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 </a:t>
            </a:r>
          </a:p>
          <a:p>
            <a:pPr algn="ctr" defTabSz="914051"/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ở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1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6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5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480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1" y="7781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FFFF"/>
                </a:solidFill>
                <a:latin typeface="iCiel Cadena" pitchFamily="2" charset="-93"/>
              </a:rPr>
              <a:t>BÀI 2 </a:t>
            </a:r>
          </a:p>
          <a:p>
            <a:pPr algn="ctr"/>
            <a:r>
              <a:rPr lang="en-US" altLang="zh-CN" sz="4800" dirty="0">
                <a:solidFill>
                  <a:srgbClr val="FFFFFF"/>
                </a:solidFill>
                <a:latin typeface="iCiel Cadena" pitchFamily="2" charset="-93"/>
              </a:rPr>
              <a:t>CHIẾC BÁNH SINH NHẬT </a:t>
            </a:r>
          </a:p>
          <a:p>
            <a:pPr algn="ctr"/>
            <a:r>
              <a:rPr lang="en-US" altLang="zh-CN" sz="4800" dirty="0">
                <a:solidFill>
                  <a:srgbClr val="FFFFFF"/>
                </a:solidFill>
                <a:latin typeface="iCiel Cadena" pitchFamily="2" charset="-93"/>
              </a:rPr>
              <a:t>TIẾT 1 </a:t>
            </a:r>
            <a:endParaRPr lang="zh-CN" altLang="en-US" sz="4800" dirty="0">
              <a:solidFill>
                <a:srgbClr val="FFFFFF"/>
              </a:solidFill>
              <a:latin typeface="iCiel Cadena" pitchFamily="2" charset="-93"/>
            </a:endParaRPr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6494272" y="5246838"/>
            <a:ext cx="712040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8414424" y="3808954"/>
            <a:ext cx="34995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5676527" y="802976"/>
            <a:ext cx="581196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8140362" y="1602319"/>
            <a:ext cx="397870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6755803" y="920782"/>
            <a:ext cx="1334078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2" y="304812"/>
            <a:ext cx="2130483" cy="1599519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304806" y="1349742"/>
            <a:ext cx="2541013" cy="1633826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762418" y="2776966"/>
            <a:ext cx="1064686" cy="1584898"/>
            <a:chOff x="4219471" y="1964174"/>
            <a:chExt cx="1419581" cy="1584898"/>
          </a:xfrm>
        </p:grpSpPr>
        <p:sp>
          <p:nvSpPr>
            <p:cNvPr id="9" name="矩形 8"/>
            <p:cNvSpPr/>
            <p:nvPr/>
          </p:nvSpPr>
          <p:spPr>
            <a:xfrm rot="21070279">
              <a:off x="4219471" y="1964174"/>
              <a:ext cx="1415772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9600" b="1" dirty="0">
                <a:ln w="107950">
                  <a:solidFill>
                    <a:srgbClr val="FFFFFF"/>
                  </a:solidFill>
                </a:ln>
                <a:solidFill>
                  <a:srgbClr val="BCDE12"/>
                </a:solidFill>
                <a:effectLst>
                  <a:outerShdw blurRad="203200" dist="76200" dir="5400000" algn="t" rotWithShape="0">
                    <a:prstClr val="black">
                      <a:alpha val="9000"/>
                    </a:prstClr>
                  </a:outerShdw>
                </a:effectLst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 rot="21070279">
              <a:off x="4223280" y="1979412"/>
              <a:ext cx="1415772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9600" b="1" dirty="0">
                <a:ln w="63500">
                  <a:noFill/>
                </a:ln>
                <a:solidFill>
                  <a:srgbClr val="A8D11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2401592" y="4087393"/>
            <a:ext cx="433085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8" y="4531772"/>
            <a:ext cx="9143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7530553" y="2656685"/>
            <a:ext cx="1329374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7001566" y="3961981"/>
            <a:ext cx="173126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3311692" y="1838348"/>
            <a:ext cx="2517608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 rot="578632">
            <a:off x="5602309" y="4199036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22F1F6"/>
                </a:solidFill>
                <a:latin typeface="Lard!" panose="00000400000000000000" pitchFamily="2" charset="0"/>
              </a:rPr>
              <a:t>HUI</a:t>
            </a:r>
            <a:endParaRPr lang="zh-CN" altLang="en-US" sz="3200" dirty="0">
              <a:solidFill>
                <a:srgbClr val="22F1F6"/>
              </a:solidFill>
              <a:latin typeface="Lard!" panose="00000400000000000000" pitchFamily="2" charset="0"/>
            </a:endParaRPr>
          </a:p>
        </p:txBody>
      </p:sp>
      <p:sp>
        <p:nvSpPr>
          <p:cNvPr id="6" name="矩形 5"/>
          <p:cNvSpPr/>
          <p:nvPr/>
        </p:nvSpPr>
        <p:spPr>
          <a:xfrm rot="21229137">
            <a:off x="2770545" y="4677832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FF00"/>
                </a:solidFill>
                <a:latin typeface="Lard!" panose="00000400000000000000" pitchFamily="2" charset="0"/>
              </a:rPr>
              <a:t>JIA</a:t>
            </a:r>
            <a:endParaRPr lang="zh-CN" altLang="en-US" sz="2800" dirty="0">
              <a:solidFill>
                <a:srgbClr val="FFFF00"/>
              </a:solidFill>
              <a:latin typeface="Lard!" panose="00000400000000000000" pitchFamily="2" charset="0"/>
            </a:endParaRPr>
          </a:p>
        </p:txBody>
      </p:sp>
      <p:sp>
        <p:nvSpPr>
          <p:cNvPr id="8" name="矩形 7"/>
          <p:cNvSpPr/>
          <p:nvPr/>
        </p:nvSpPr>
        <p:spPr>
          <a:xfrm rot="245313">
            <a:off x="3778557" y="4661112"/>
            <a:ext cx="1885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FFFF"/>
                </a:solidFill>
                <a:latin typeface="Lard!" panose="00000400000000000000" pitchFamily="2" charset="0"/>
              </a:rPr>
              <a:t>ZHANG</a:t>
            </a:r>
            <a:endParaRPr lang="zh-CN" altLang="en-US" sz="2800" dirty="0">
              <a:solidFill>
                <a:srgbClr val="FFFFFF"/>
              </a:solidFill>
              <a:latin typeface="Lard!" panose="000004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6" y="4174177"/>
            <a:ext cx="455831" cy="58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440" y="546849"/>
            <a:ext cx="464340" cy="59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938418" y="3099581"/>
            <a:ext cx="1395587" cy="74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12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31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8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5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82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0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1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1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2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2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2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3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3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animBg="1"/>
          <p:bldP spid="2" grpId="0"/>
          <p:bldP spid="6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31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8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5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82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0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1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1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2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2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2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3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3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animBg="1"/>
          <p:bldP spid="2" grpId="0"/>
          <p:bldP spid="6" grpId="0"/>
          <p:bldP spid="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80636" y="2362200"/>
            <a:ext cx="424859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Biết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yêu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thương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Người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thân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Bạn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bè</a:t>
            </a:r>
            <a:endParaRPr lang="en-US" sz="4400" dirty="0">
              <a:solidFill>
                <a:srgbClr val="0070C0"/>
              </a:solidFill>
              <a:latin typeface="iCiel Cadena" pitchFamily="2" charset="-93"/>
            </a:endParaRP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mọi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người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xung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quanh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endParaRPr lang="vi-VN" sz="4000" dirty="0">
              <a:solidFill>
                <a:srgbClr val="0070C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1823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</a:p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9" y="228605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 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848389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4" name="Picture 2" descr="E:\GIAO AN\SGV lop 2\sgv chân trời sáng tạo lớp 2\hình minh họa giáo án\8\gjhvjh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934200" cy="52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15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6" descr="图片包含 轮子&#10;&#10;已生成高可信度的说明">
            <a:extLst>
              <a:ext uri="{FF2B5EF4-FFF2-40B4-BE49-F238E27FC236}">
                <a16:creationId xmlns:a16="http://schemas.microsoft.com/office/drawing/2014/main" id="{0252CB2D-4433-4F20-8D6C-BE57DA4C50F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535" y="554135"/>
            <a:ext cx="5403145" cy="175712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927" y="-215900"/>
            <a:ext cx="5695950" cy="7594600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0"/>
            <a:ext cx="51435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7" y="2979015"/>
            <a:ext cx="3046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Khởi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8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động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endParaRPr lang="vi-VN" sz="4800" dirty="0">
              <a:solidFill>
                <a:schemeClr val="accent1">
                  <a:lumMod val="50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931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85" y="381016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E:\GIAO AN\SGV lop 2\sgv chân trời sáng tạo lớp 2\hình minh họa giáo án\7\httpsmedia.bibom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03" y="1059547"/>
            <a:ext cx="4912798" cy="39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GIAO AN\SGV lop 2\sgv chân trời sáng tạo lớp 2\hình minh họa giáo án\7\c9c037858d82b324d960cca87c58bdd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678">
            <a:off x="1945267" y="3897522"/>
            <a:ext cx="6153150" cy="231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838220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1</a:t>
            </a:r>
          </a:p>
          <a:p>
            <a:pPr algn="ctr"/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Khám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phá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6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6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81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E:\GIAO AN\SGV lop 2\sgv chân trời sáng tạo lớp 2\hình minh họa giáo án\8\.m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9" y="1654523"/>
            <a:ext cx="4018803" cy="383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E:\GIAO AN\SGV lop 2\sgv chân trời sáng tạo lớp 2\hình minh họa giáo án\8\hnmn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013" y="3252864"/>
            <a:ext cx="2974588" cy="330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1534014"/>
            <a:ext cx="3835401" cy="341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1545592" y="5009865"/>
            <a:ext cx="495300" cy="457200"/>
          </a:xfrm>
          <a:prstGeom prst="ellipse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vi-VN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70656" y="6324600"/>
            <a:ext cx="495300" cy="457200"/>
          </a:xfrm>
          <a:prstGeom prst="ellipse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vi-VN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Oval 28"/>
          <p:cNvSpPr/>
          <p:nvPr/>
        </p:nvSpPr>
        <p:spPr>
          <a:xfrm>
            <a:off x="7962900" y="3999931"/>
            <a:ext cx="495300" cy="457200"/>
          </a:xfrm>
          <a:prstGeom prst="ellipse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vi-VN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3242" y="152400"/>
            <a:ext cx="6191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iCiel Cadena" pitchFamily="2" charset="-93"/>
              </a:rPr>
              <a:t>( Nhận biết hình dạng bánh sinh nhật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9081" y="609600"/>
            <a:ext cx="47323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Quan sát hình và cho biết 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Các hình khối của mỗi chiếc bánh </a:t>
            </a:r>
          </a:p>
          <a:p>
            <a:r>
              <a:rPr lang="vi-VN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-  Màu sắc của mỗi chiếc bánh 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Cách trang trí bánh sinh nhật </a:t>
            </a: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16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2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4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143016"/>
            <a:ext cx="8364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thức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kĩ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năng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88361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7997" y="-91590"/>
            <a:ext cx="7047057" cy="5656000"/>
          </a:xfrm>
          <a:prstGeom prst="rect">
            <a:avLst/>
          </a:prstGeom>
        </p:spPr>
      </p:pic>
      <p:pic>
        <p:nvPicPr>
          <p:cNvPr id="7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55" y="3752484"/>
            <a:ext cx="2674050" cy="3105519"/>
          </a:xfrm>
          <a:prstGeom prst="rect">
            <a:avLst/>
          </a:prstGeom>
        </p:spPr>
      </p:pic>
      <p:pic>
        <p:nvPicPr>
          <p:cNvPr id="8" name="Picture 3" descr="E:\GIAO AN\SGV lop 2\sgv chân trời sáng tạo lớp 2\hình minh họa giáo án\8\gdfgdf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508914" cy="384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24200" y="4191000"/>
            <a:ext cx="1158903" cy="424191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Bước 1</a:t>
            </a:r>
          </a:p>
        </p:txBody>
      </p:sp>
    </p:spTree>
    <p:extLst>
      <p:ext uri="{BB962C8B-B14F-4D97-AF65-F5344CB8AC3E}">
        <p14:creationId xmlns:p14="http://schemas.microsoft.com/office/powerpoint/2010/main" val="18842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50"/>
                            </p:stCondLst>
                            <p:childTnLst>
                              <p:par>
                                <p:cTn id="1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7997" y="-91590"/>
            <a:ext cx="7047057" cy="5656000"/>
          </a:xfrm>
          <a:prstGeom prst="rect">
            <a:avLst/>
          </a:prstGeom>
        </p:spPr>
      </p:pic>
      <p:pic>
        <p:nvPicPr>
          <p:cNvPr id="7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55" y="3752484"/>
            <a:ext cx="2674050" cy="3105519"/>
          </a:xfrm>
          <a:prstGeom prst="rect">
            <a:avLst/>
          </a:prstGeom>
        </p:spPr>
      </p:pic>
      <p:pic>
        <p:nvPicPr>
          <p:cNvPr id="6" name="Picture 2" descr="E:\GIAO AN\SGV lop 2\sgv chân trời sáng tạo lớp 2\hình minh họa giáo án\8\gdff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38" y="1828800"/>
            <a:ext cx="2566123" cy="2978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320634" y="3952746"/>
            <a:ext cx="1158903" cy="424191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vi-VN" b="1" kern="0" dirty="0">
                <a:solidFill>
                  <a:sysClr val="windowText" lastClr="000000"/>
                </a:solidFill>
              </a:rPr>
              <a:t>Bước 2</a:t>
            </a:r>
          </a:p>
        </p:txBody>
      </p:sp>
      <p:pic>
        <p:nvPicPr>
          <p:cNvPr id="11" name="Picture 4" descr="E:\GIAO AN\SGV lop 2\sgv chân trời sáng tạo lớp 2\hình minh họa giáo án\8\fdgdfbff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9" y="2247848"/>
            <a:ext cx="3571981" cy="1504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2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50"/>
                            </p:stCondLst>
                            <p:childTnLst>
                              <p:par>
                                <p:cTn id="1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3759</TotalTime>
  <Words>281</Words>
  <Application>Microsoft Office PowerPoint</Application>
  <PresentationFormat>On-screen Show (4:3)</PresentationFormat>
  <Paragraphs>78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微软雅黑</vt:lpstr>
      <vt:lpstr>Arial</vt:lpstr>
      <vt:lpstr>Calibri</vt:lpstr>
      <vt:lpstr>Calibri Light</vt:lpstr>
      <vt:lpstr>iCiel Cadena</vt:lpstr>
      <vt:lpstr>iCiel Pony</vt:lpstr>
      <vt:lpstr>iCiel Soup of Justice</vt:lpstr>
      <vt:lpstr>Lard!</vt:lpstr>
      <vt:lpstr>Sosa</vt:lpstr>
      <vt:lpstr>Times New Roman</vt:lpstr>
      <vt:lpstr>张海山锐谐体</vt:lpstr>
      <vt:lpstr>Office Theme</vt:lpstr>
      <vt:lpstr>Office 主题</vt:lpstr>
      <vt:lpstr>1_Office 主题</vt:lpstr>
      <vt:lpstr>Office 主题​​</vt:lpstr>
      <vt:lpstr>1_Office 主题​​</vt:lpstr>
      <vt:lpstr>2_Office 主题​​</vt:lpstr>
      <vt:lpstr>3_Office 主题​​</vt:lpstr>
      <vt:lpstr>4_Office 主题​​</vt:lpstr>
      <vt:lpstr>12_Office Theme</vt:lpstr>
      <vt:lpstr>5_Office 主题​​</vt:lpstr>
      <vt:lpstr>5_Office Theme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275</cp:revision>
  <dcterms:created xsi:type="dcterms:W3CDTF">2020-08-13T08:18:23Z</dcterms:created>
  <dcterms:modified xsi:type="dcterms:W3CDTF">2022-12-16T02:08:39Z</dcterms:modified>
</cp:coreProperties>
</file>