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21" r:id="rId6"/>
    <p:sldMasterId id="2147483733" r:id="rId7"/>
    <p:sldMasterId id="2147483745" r:id="rId8"/>
  </p:sldMasterIdLst>
  <p:notesMasterIdLst>
    <p:notesMasterId r:id="rId26"/>
  </p:notesMasterIdLst>
  <p:sldIdLst>
    <p:sldId id="294" r:id="rId9"/>
    <p:sldId id="295" r:id="rId10"/>
    <p:sldId id="296" r:id="rId11"/>
    <p:sldId id="276" r:id="rId12"/>
    <p:sldId id="309" r:id="rId13"/>
    <p:sldId id="299" r:id="rId14"/>
    <p:sldId id="301" r:id="rId15"/>
    <p:sldId id="300" r:id="rId16"/>
    <p:sldId id="297" r:id="rId17"/>
    <p:sldId id="304" r:id="rId18"/>
    <p:sldId id="306" r:id="rId19"/>
    <p:sldId id="307" r:id="rId20"/>
    <p:sldId id="308" r:id="rId21"/>
    <p:sldId id="281" r:id="rId22"/>
    <p:sldId id="311" r:id="rId23"/>
    <p:sldId id="310" r:id="rId24"/>
    <p:sldId id="284" r:id="rId2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4"/>
            <p14:sldId id="295"/>
            <p14:sldId id="296"/>
            <p14:sldId id="276"/>
            <p14:sldId id="309"/>
            <p14:sldId id="299"/>
            <p14:sldId id="301"/>
            <p14:sldId id="300"/>
            <p14:sldId id="297"/>
            <p14:sldId id="304"/>
            <p14:sldId id="306"/>
            <p14:sldId id="307"/>
            <p14:sldId id="308"/>
          </p14:sldIdLst>
        </p14:section>
        <p14:section name="Untitled Section" id="{D57258EA-FEF7-4B32-A45A-656DA101D383}">
          <p14:sldIdLst>
            <p14:sldId id="281"/>
            <p14:sldId id="311"/>
            <p14:sldId id="310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 varScale="1">
        <p:scale>
          <a:sx n="63" d="100"/>
          <a:sy n="63" d="100"/>
        </p:scale>
        <p:origin x="94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53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5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01763"/>
      </p:ext>
    </p:extLst>
  </p:cSld>
  <p:clrMapOvr>
    <a:masterClrMapping/>
  </p:clrMapOvr>
  <p:transition spd="slow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44735"/>
      </p:ext>
    </p:extLst>
  </p:cSld>
  <p:clrMapOvr>
    <a:masterClrMapping/>
  </p:clrMapOvr>
  <p:transition spd="slow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58542"/>
      </p:ext>
    </p:extLst>
  </p:cSld>
  <p:clrMapOvr>
    <a:masterClrMapping/>
  </p:clrMapOvr>
  <p:transition spd="slow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20310"/>
      </p:ext>
    </p:extLst>
  </p:cSld>
  <p:clrMapOvr>
    <a:masterClrMapping/>
  </p:clrMapOvr>
  <p:transition spd="slow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72690"/>
      </p:ext>
    </p:extLst>
  </p:cSld>
  <p:clrMapOvr>
    <a:masterClrMapping/>
  </p:clrMapOvr>
  <p:transition spd="slow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3" y="2438408"/>
            <a:ext cx="9143998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93027" y="4673625"/>
            <a:ext cx="9130145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5356592"/>
            <a:ext cx="9157856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4254139"/>
            <a:ext cx="694959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8460602" y="4581157"/>
            <a:ext cx="618427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65255"/>
      </p:ext>
    </p:extLst>
  </p:cSld>
  <p:clrMapOvr>
    <a:masterClrMapping/>
  </p:clrMapOvr>
  <p:transition spd="slow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51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8"/>
            <a:ext cx="9144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12" y="-32952"/>
            <a:ext cx="2545493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9613558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2105" y="4673625"/>
            <a:ext cx="9130145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20"/>
            <a:ext cx="9144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8460602" y="4581157"/>
            <a:ext cx="618427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71609"/>
      </p:ext>
    </p:extLst>
  </p:cSld>
  <p:clrMapOvr>
    <a:masterClrMapping/>
  </p:clrMapOvr>
  <p:transition spd="slow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51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8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12" y="-32952"/>
            <a:ext cx="2545493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/>
        </p:blipFill>
        <p:spPr>
          <a:xfrm>
            <a:off x="-13856" y="5570775"/>
            <a:ext cx="9613558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/>
        </p:blipFill>
        <p:spPr>
          <a:xfrm>
            <a:off x="7460" y="5316719"/>
            <a:ext cx="9130145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6189784"/>
            <a:ext cx="9155017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27422"/>
      </p:ext>
    </p:extLst>
  </p:cSld>
  <p:clrMapOvr>
    <a:masterClrMapping/>
  </p:clrMapOvr>
  <p:transition spd="slow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5051"/>
      </p:ext>
    </p:extLst>
  </p:cSld>
  <p:clrMapOvr>
    <a:masterClrMapping/>
  </p:clrMapOvr>
  <p:transition spd="slow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05214"/>
      </p:ext>
    </p:extLst>
  </p:cSld>
  <p:clrMapOvr>
    <a:masterClrMapping/>
  </p:clrMapOvr>
  <p:transition spd="slow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400748"/>
      </p:ext>
    </p:extLst>
  </p:cSld>
  <p:clrMapOvr>
    <a:masterClrMapping/>
  </p:clrMapOvr>
  <p:transition spd="slow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4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34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59697"/>
      </p:ext>
    </p:extLst>
  </p:cSld>
  <p:clrMapOvr>
    <a:masterClrMapping/>
  </p:clrMapOvr>
  <p:transition spd="slow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05674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00051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2021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70659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89069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88364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02557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8284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18671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62109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50601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68177"/>
      </p:ext>
    </p:extLst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23049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10685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0028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38865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25131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80421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57905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67678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46848"/>
      </p:ext>
    </p:extLst>
  </p:cSld>
  <p:clrMapOvr>
    <a:masterClrMapping/>
  </p:clrMapOvr>
  <p:transition spd="slow" advTm="4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54554"/>
      </p:ext>
    </p:extLst>
  </p:cSld>
  <p:clrMapOvr>
    <a:masterClrMapping/>
  </p:clrMapOvr>
  <p:transition spd="slow" advTm="4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13471"/>
      </p:ext>
    </p:extLst>
  </p:cSld>
  <p:clrMapOvr>
    <a:masterClrMapping/>
  </p:clrMapOvr>
  <p:transition spd="slow" advTm="4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76902"/>
      </p:ext>
    </p:extLst>
  </p:cSld>
  <p:clrMapOvr>
    <a:masterClrMapping/>
  </p:clrMapOvr>
  <p:transition spd="slow" advTm="4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93051"/>
      </p:ext>
    </p:extLst>
  </p:cSld>
  <p:clrMapOvr>
    <a:masterClrMapping/>
  </p:clrMapOvr>
  <p:transition spd="slow" advTm="4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2147"/>
      </p:ext>
    </p:extLst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40208"/>
      </p:ext>
    </p:extLst>
  </p:cSld>
  <p:clrMapOvr>
    <a:masterClrMapping/>
  </p:clrMapOvr>
  <p:transition spd="slow" advTm="4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35995"/>
      </p:ext>
    </p:extLst>
  </p:cSld>
  <p:clrMapOvr>
    <a:masterClrMapping/>
  </p:clrMapOvr>
  <p:transition spd="slow" advTm="4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0952"/>
      </p:ext>
    </p:extLst>
  </p:cSld>
  <p:clrMapOvr>
    <a:masterClrMapping/>
  </p:clrMapOvr>
  <p:transition spd="slow" advTm="4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27304"/>
      </p:ext>
    </p:extLst>
  </p:cSld>
  <p:clrMapOvr>
    <a:masterClrMapping/>
  </p:clrMapOvr>
  <p:transition spd="slow" advTm="4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49684"/>
      </p:ext>
    </p:extLst>
  </p:cSld>
  <p:clrMapOvr>
    <a:masterClrMapping/>
  </p:clrMapOvr>
  <p:transition spd="slow" advTm="4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28232"/>
      </p:ext>
    </p:extLst>
  </p:cSld>
  <p:clrMapOvr>
    <a:masterClrMapping/>
  </p:clrMapOvr>
  <p:transition spd="slow" advTm="4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5529"/>
      </p:ext>
    </p:extLst>
  </p:cSld>
  <p:clrMapOvr>
    <a:masterClrMapping/>
  </p:clrMapOvr>
  <p:transition spd="slow" advTm="4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79105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29111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33284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17044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49580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11921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06064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52793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86898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36834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83764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5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5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0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9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8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3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0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0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1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70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81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8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8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6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3" y="2438408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42" y="428371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8" y="1676400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solidFill>
                  <a:srgbClr val="00B050"/>
                </a:solidFill>
                <a:latin typeface="iCiel Cadena" pitchFamily="2" charset="-93"/>
                <a:cs typeface="+mn-ea"/>
                <a:sym typeface="+mn-lt"/>
              </a:rPr>
              <a:t>CHỦ ĐỀ :</a:t>
            </a:r>
          </a:p>
          <a:p>
            <a:pPr algn="ctr"/>
            <a:r>
              <a:rPr lang="en-US" altLang="zh-CN" sz="5400" dirty="0">
                <a:solidFill>
                  <a:srgbClr val="00B050"/>
                </a:solidFill>
                <a:latin typeface="iCiel Cadena" pitchFamily="2" charset="-93"/>
                <a:cs typeface="+mn-ea"/>
                <a:sym typeface="+mn-lt"/>
              </a:rPr>
              <a:t> GIA ĐÌNH NHỎ  </a:t>
            </a:r>
            <a:endParaRPr lang="zh-CN" altLang="en-US" sz="5400" dirty="0">
              <a:solidFill>
                <a:srgbClr val="00B050"/>
              </a:solidFill>
              <a:latin typeface="iCiel Cadena" pitchFamily="2" charset="-93"/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2056877"/>
            <a:ext cx="5556736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12" y="-32952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5" y="3481248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7055709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7252680" y="3330317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701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6291738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74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8" y="4840823"/>
            <a:ext cx="2341475" cy="17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7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4387" y="1447800"/>
            <a:ext cx="40938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Hs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thực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hành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algn="ctr"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Hoàn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thành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bài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nặn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algn="ctr" defTabSz="914151"/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con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mèo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tinh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nghịch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trên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lớp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13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6000" dirty="0">
              <a:solidFill>
                <a:schemeClr val="accent4">
                  <a:lumMod val="60000"/>
                  <a:lumOff val="40000"/>
                </a:scheme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838200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93948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32" y="2998146"/>
            <a:ext cx="6576217" cy="954067"/>
          </a:xfrm>
          <a:prstGeom prst="rect">
            <a:avLst/>
          </a:prstGeom>
          <a:noFill/>
        </p:spPr>
        <p:txBody>
          <a:bodyPr wrap="none" lIns="91405" tIns="45700" rIns="91405" bIns="45700" rtlCol="0">
            <a:spAutoFit/>
          </a:bodyPr>
          <a:lstStyle/>
          <a:p>
            <a:pPr defTabSz="914051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 defTabSz="914051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609600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49093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0175" y="327379"/>
            <a:ext cx="6841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E:\GIAO AN\SGV lop 2\sgv chân trời sáng tạo lớp 2\hình minh họa giáo án\7\jjjjj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7" y="3657600"/>
            <a:ext cx="3635824" cy="297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GIAO AN\SGV lop 2\sgv chân trời sáng tạo lớp 2\hình minh họa giáo án\7\hh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00" y="1395508"/>
            <a:ext cx="3771705" cy="2644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IAO AN\SGV lop 2\sgv chân trời sáng tạo lớp 2\hình minh họa giáo án\7\kj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97" y="1403469"/>
            <a:ext cx="2627068" cy="1885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SGV lop 2\sgv chân trời sáng tạo lớp 2\hình minh họa giáo án\7\bnmn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62" y="4462002"/>
            <a:ext cx="2994630" cy="1979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8309212" y="633478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39868" y="625858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3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58908" y="1478532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082318" y="1293122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7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635" y="1665238"/>
            <a:ext cx="426456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Kết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hợp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khối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tròn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trụ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, tam </a:t>
            </a:r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giác</a:t>
            </a:r>
            <a:endParaRPr lang="en-US" sz="2300" dirty="0">
              <a:solidFill>
                <a:prstClr val="black"/>
              </a:solidFill>
              <a:latin typeface="iCiel Cadena" pitchFamily="2" charset="-93"/>
            </a:endParaRPr>
          </a:p>
          <a:p>
            <a:pPr algn="ctr"/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cũng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có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thể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tạo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được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hình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các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 con </a:t>
            </a:r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vật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khác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iCiel Cadena" pitchFamily="2" charset="-93"/>
              </a:rPr>
              <a:t>nhau</a:t>
            </a:r>
            <a:r>
              <a:rPr lang="en-US" sz="23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2300" dirty="0">
              <a:solidFill>
                <a:prstClr val="black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7144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40840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</a:p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8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2339772" y="-14689"/>
            <a:ext cx="4484663" cy="2511391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/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13" y="-4029"/>
            <a:ext cx="2545493" cy="328505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7" y="738915"/>
            <a:ext cx="2248544" cy="10041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2468940"/>
            <a:ext cx="75233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-93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iCiel Cadena" pitchFamily="2" charset="-93"/>
              </a:rPr>
              <a:t> 1 : Con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-93"/>
              </a:rPr>
              <a:t>mèo</a:t>
            </a:r>
            <a:r>
              <a:rPr lang="en-US" sz="4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-93"/>
              </a:rPr>
              <a:t>tinh</a:t>
            </a:r>
            <a:r>
              <a:rPr lang="en-US" sz="4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-93"/>
              </a:rPr>
              <a:t>nghịch</a:t>
            </a:r>
            <a:r>
              <a:rPr lang="en-US" sz="4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iCiel Cadena" pitchFamily="2" charset="-93"/>
              </a:rPr>
              <a:t>(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-93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iCiel Cadena" pitchFamily="2" charset="-93"/>
              </a:rPr>
              <a:t> 2 )</a:t>
            </a:r>
            <a:endParaRPr lang="vi-VN" sz="48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717125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5562600" cy="344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7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23" y="228600"/>
            <a:ext cx="4120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prstClr val="black"/>
                </a:solidFill>
                <a:latin typeface="iCiel Cadena" pitchFamily="2" charset="-93"/>
              </a:rPr>
              <a:t>Khởi</a:t>
            </a:r>
            <a:r>
              <a:rPr lang="en-US" sz="6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iCiel Cadena" pitchFamily="2" charset="-93"/>
              </a:rPr>
              <a:t>động</a:t>
            </a:r>
            <a:r>
              <a:rPr lang="en-US" sz="6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66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975" y="1847166"/>
            <a:ext cx="56076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151"/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Lớp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Hát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3100" dirty="0">
                <a:solidFill>
                  <a:srgbClr val="FF0000"/>
                </a:solidFill>
                <a:latin typeface="iCiel Cadena" pitchFamily="2" charset="-93"/>
              </a:rPr>
              <a:t>“ </a:t>
            </a:r>
            <a:r>
              <a:rPr lang="en-US" sz="3100" dirty="0" err="1">
                <a:solidFill>
                  <a:srgbClr val="FF0000"/>
                </a:solidFill>
                <a:latin typeface="iCiel Cadena" pitchFamily="2" charset="-93"/>
              </a:rPr>
              <a:t>meo</a:t>
            </a:r>
            <a:r>
              <a:rPr lang="en-US" sz="31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iCiel Cadena" pitchFamily="2" charset="-93"/>
              </a:rPr>
              <a:t>meo</a:t>
            </a:r>
            <a:r>
              <a:rPr lang="en-US" sz="31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iCiel Cadena" pitchFamily="2" charset="-93"/>
              </a:rPr>
              <a:t>rửa</a:t>
            </a:r>
            <a:r>
              <a:rPr lang="en-US" sz="31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iCiel Cadena" pitchFamily="2" charset="-93"/>
              </a:rPr>
              <a:t>mặt</a:t>
            </a:r>
            <a:r>
              <a:rPr lang="en-US" sz="31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iCiel Cadena" pitchFamily="2" charset="-93"/>
              </a:rPr>
              <a:t>như</a:t>
            </a:r>
            <a:r>
              <a:rPr lang="en-US" sz="31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iCiel Cadena" pitchFamily="2" charset="-93"/>
              </a:rPr>
              <a:t>mèo</a:t>
            </a:r>
            <a:r>
              <a:rPr lang="en-US" sz="3100" dirty="0">
                <a:solidFill>
                  <a:srgbClr val="FF0000"/>
                </a:solidFill>
                <a:latin typeface="iCiel Cadena" pitchFamily="2" charset="-93"/>
              </a:rPr>
              <a:t> ”</a:t>
            </a:r>
            <a:endParaRPr lang="vi-VN" sz="31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pic>
        <p:nvPicPr>
          <p:cNvPr id="4" name="Bé Bào Ngư - Rửa mặt như mèo (Vol 2 - Xuân Vui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0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80" y="381008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E:\GIAO AN\SGV lop 2\sgv chân trời sáng tạo lớp 2\hình minh họa giáo án\7\httpsmedia.bibom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03" y="1059534"/>
            <a:ext cx="4912798" cy="39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GIAO AN\SGV lop 2\sgv chân trời sáng tạo lớp 2\hình minh họa giáo án\7\c9c037858d82b324d960cca87c58bdd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678">
            <a:off x="1945267" y="3897508"/>
            <a:ext cx="6153150" cy="231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457200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Quan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sát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1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lần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nữa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các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bước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nặn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con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mèo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zh-CN" altLang="en-US" sz="4000" dirty="0">
              <a:solidFill>
                <a:srgbClr val="FFC000"/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368722" y="381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93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pic>
        <p:nvPicPr>
          <p:cNvPr id="26" name="Picture 4" descr="E:\GIAO AN\SGV lop 2\sgv chân trời sáng tạo lớp 2\hình minh họa giáo án\7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32779"/>
            <a:ext cx="4648200" cy="3205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5334002" y="4224010"/>
            <a:ext cx="1158903" cy="4241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Bước 1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3200" y="240337"/>
            <a:ext cx="5787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iCiel Pony" pitchFamily="2" charset="-93"/>
              </a:rPr>
              <a:t>Cách nặn hình con mèo từ khối hình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2" y="4510809"/>
            <a:ext cx="54927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59" y="5641898"/>
            <a:ext cx="274638" cy="113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92" y="5580967"/>
            <a:ext cx="276506" cy="11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604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257802" y="4224010"/>
            <a:ext cx="1158903" cy="4241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</a:rPr>
              <a:t>Bước 1</a:t>
            </a:r>
          </a:p>
        </p:txBody>
      </p:sp>
      <p:pic>
        <p:nvPicPr>
          <p:cNvPr id="28" name="Picture 27" descr="E:\GIAO AN\SGV lop 2\sgv chân trời sáng tạo lớp 2\hình minh họa giáo án\7\v ncv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10115"/>
            <a:ext cx="4412362" cy="3352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60" y="4443925"/>
            <a:ext cx="54927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27" y="5404217"/>
            <a:ext cx="328636" cy="135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62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497826" y="3886200"/>
            <a:ext cx="1158903" cy="4241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</a:rPr>
              <a:t>Bước 1</a:t>
            </a:r>
          </a:p>
        </p:txBody>
      </p:sp>
      <p:pic>
        <p:nvPicPr>
          <p:cNvPr id="28" name="Picture 3" descr="E:\GIAO AN\SGV lop 2\sgv chân trời sáng tạo lớp 2\hình minh họa giáo án\7\nvnc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890" y="381000"/>
            <a:ext cx="4140499" cy="32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425884"/>
            <a:ext cx="310724" cy="127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3334509"/>
            <a:ext cx="818525" cy="337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89" y="4987808"/>
            <a:ext cx="429813" cy="177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62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457200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Hs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hoạt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động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tiếp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bài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nặn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con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mèo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trên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4000" dirty="0" err="1">
                <a:solidFill>
                  <a:srgbClr val="FFC000"/>
                </a:solidFill>
                <a:latin typeface="iCiel Pony" pitchFamily="2" charset="-93"/>
              </a:rPr>
              <a:t>lớp</a:t>
            </a:r>
            <a:r>
              <a:rPr lang="en-US" altLang="zh-CN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zh-CN" altLang="en-US" sz="4000" dirty="0">
              <a:solidFill>
                <a:srgbClr val="FFC000"/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368722" y="381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38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3781</TotalTime>
  <Words>186</Words>
  <Application>Microsoft Office PowerPoint</Application>
  <PresentationFormat>On-screen Show (4:3)</PresentationFormat>
  <Paragraphs>48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微软雅黑</vt:lpstr>
      <vt:lpstr>Arial</vt:lpstr>
      <vt:lpstr>Calibri</vt:lpstr>
      <vt:lpstr>DFPOP1-W9</vt:lpstr>
      <vt:lpstr>iCiel Cadena</vt:lpstr>
      <vt:lpstr>iCiel Pony</vt:lpstr>
      <vt:lpstr>iCiel Soup of Justice</vt:lpstr>
      <vt:lpstr>Sosa</vt:lpstr>
      <vt:lpstr>Times New Roman</vt:lpstr>
      <vt:lpstr>Office Theme</vt:lpstr>
      <vt:lpstr>Office 主题</vt:lpstr>
      <vt:lpstr>11_Office Theme</vt:lpstr>
      <vt:lpstr>Office 主题​​</vt:lpstr>
      <vt:lpstr>1_Office 主题​​</vt:lpstr>
      <vt:lpstr>12_Office Theme</vt:lpstr>
      <vt:lpstr>5_Office Theme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277</cp:revision>
  <dcterms:created xsi:type="dcterms:W3CDTF">2020-08-13T08:18:23Z</dcterms:created>
  <dcterms:modified xsi:type="dcterms:W3CDTF">2022-12-02T01:56:39Z</dcterms:modified>
</cp:coreProperties>
</file>