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7" r:id="rId4"/>
    <p:sldId id="278" r:id="rId5"/>
    <p:sldId id="279" r:id="rId6"/>
    <p:sldId id="280" r:id="rId7"/>
    <p:sldId id="281" r:id="rId8"/>
    <p:sldId id="282" r:id="rId9"/>
    <p:sldId id="275" r:id="rId10"/>
    <p:sldId id="283" r:id="rId11"/>
    <p:sldId id="284" r:id="rId12"/>
    <p:sldId id="285" r:id="rId13"/>
    <p:sldId id="286" r:id="rId14"/>
    <p:sldId id="287" r:id="rId15"/>
    <p:sldId id="288" r:id="rId16"/>
    <p:sldId id="276" r:id="rId17"/>
    <p:sldId id="274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4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030" name="Picture 6" descr="Market cartoon concept Royalty Free Vector Image">
            <a:extLst>
              <a:ext uri="{FF2B5EF4-FFF2-40B4-BE49-F238E27FC236}">
                <a16:creationId xmlns:a16="http://schemas.microsoft.com/office/drawing/2014/main" xmlns="" id="{379F4014-F000-4E9E-A4CF-244B4ABF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575" b="10994"/>
          <a:stretch/>
        </p:blipFill>
        <p:spPr bwMode="auto">
          <a:xfrm>
            <a:off x="7642646" y="1847899"/>
            <a:ext cx="4134639" cy="3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HOẠT ĐỘNG MUA BÁN HÀNG HÓA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37" y="212761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E6200F-0DBC-471F-874C-990182B0C24B}"/>
              </a:ext>
            </a:extLst>
          </p:cNvPr>
          <p:cNvSpPr txBox="1"/>
          <p:nvPr/>
        </p:nvSpPr>
        <p:spPr>
          <a:xfrm>
            <a:off x="1118325" y="2127616"/>
            <a:ext cx="10465014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04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B2838D-F4B3-4E5E-ABA8-B6D592689D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956" y="456496"/>
            <a:ext cx="7241434" cy="513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FB2F5-13A7-4B87-A1CC-8C232E707E46}"/>
              </a:ext>
            </a:extLst>
          </p:cNvPr>
          <p:cNvSpPr txBox="1"/>
          <p:nvPr/>
        </p:nvSpPr>
        <p:spPr>
          <a:xfrm>
            <a:off x="7451390" y="2543431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khoa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FE1ED08-8BFE-48FD-B504-37B8D3B04F64}"/>
              </a:ext>
            </a:extLst>
          </p:cNvPr>
          <p:cNvSpPr/>
          <p:nvPr/>
        </p:nvSpPr>
        <p:spPr>
          <a:xfrm>
            <a:off x="8644327" y="1514097"/>
            <a:ext cx="228350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256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FB2F5-13A7-4B87-A1CC-8C232E707E46}"/>
              </a:ext>
            </a:extLst>
          </p:cNvPr>
          <p:cNvSpPr txBox="1"/>
          <p:nvPr/>
        </p:nvSpPr>
        <p:spPr>
          <a:xfrm>
            <a:off x="209956" y="2419717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FE1ED08-8BFE-48FD-B504-37B8D3B04F64}"/>
              </a:ext>
            </a:extLst>
          </p:cNvPr>
          <p:cNvSpPr/>
          <p:nvPr/>
        </p:nvSpPr>
        <p:spPr>
          <a:xfrm>
            <a:off x="806425" y="880718"/>
            <a:ext cx="379365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FFB495-553E-42A1-A9DB-392D30CD1F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6545" y="712532"/>
            <a:ext cx="6995455" cy="482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83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F432B8-E006-449F-820B-268FE7D6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1551"/>
          <a:stretch/>
        </p:blipFill>
        <p:spPr>
          <a:xfrm>
            <a:off x="965303" y="0"/>
            <a:ext cx="4071392" cy="5969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311BC2-4A0B-4C68-B8F3-324CAFFD7222}"/>
              </a:ext>
            </a:extLst>
          </p:cNvPr>
          <p:cNvSpPr txBox="1"/>
          <p:nvPr/>
        </p:nvSpPr>
        <p:spPr>
          <a:xfrm>
            <a:off x="5499531" y="2119914"/>
            <a:ext cx="647761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52D3586-B7DF-4E9B-BA6F-C71AC30B722C}"/>
              </a:ext>
            </a:extLst>
          </p:cNvPr>
          <p:cNvSpPr/>
          <p:nvPr/>
        </p:nvSpPr>
        <p:spPr>
          <a:xfrm>
            <a:off x="6096000" y="580915"/>
            <a:ext cx="407139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933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DAAC0-A8E3-409D-967D-B67AB78D896B}"/>
              </a:ext>
            </a:extLst>
          </p:cNvPr>
          <p:cNvSpPr txBox="1"/>
          <p:nvPr/>
        </p:nvSpPr>
        <p:spPr>
          <a:xfrm>
            <a:off x="487612" y="1970012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DB48178-F6B5-4446-A293-5D8968C10ACF}"/>
              </a:ext>
            </a:extLst>
          </p:cNvPr>
          <p:cNvSpPr/>
          <p:nvPr/>
        </p:nvSpPr>
        <p:spPr>
          <a:xfrm>
            <a:off x="1602518" y="925688"/>
            <a:ext cx="228154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07FE1F-7FBC-4DEB-BE4C-13F77E14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514" t="132" r="-963" b="-132"/>
          <a:stretch/>
        </p:blipFill>
        <p:spPr>
          <a:xfrm>
            <a:off x="6817597" y="0"/>
            <a:ext cx="4161134" cy="610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78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EA77AD-D14D-41F5-8CF0-88201E42B7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424" y="261625"/>
            <a:ext cx="3474942" cy="246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BBFE3C-8B4C-4E60-AE70-653A9D128C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666" y="2725675"/>
            <a:ext cx="3570834" cy="2464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903163-775C-4595-87EC-8A6BFAD7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2514" t="132" r="-963" b="-132"/>
          <a:stretch/>
        </p:blipFill>
        <p:spPr>
          <a:xfrm>
            <a:off x="7937172" y="208548"/>
            <a:ext cx="3420686" cy="5015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B3D4EA-14AD-45D3-AC2F-B65FE58D2D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51551"/>
          <a:stretch/>
        </p:blipFill>
        <p:spPr>
          <a:xfrm>
            <a:off x="4590258" y="208548"/>
            <a:ext cx="3346914" cy="4907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EA938E-F5C0-4456-8C8B-7DECAC1A5545}"/>
              </a:ext>
            </a:extLst>
          </p:cNvPr>
          <p:cNvSpPr txBox="1"/>
          <p:nvPr/>
        </p:nvSpPr>
        <p:spPr>
          <a:xfrm>
            <a:off x="0" y="5223911"/>
            <a:ext cx="12192000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ra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trưng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29C3F-F5AE-48E6-8BD0-60658EF5A6BD}"/>
              </a:ext>
            </a:extLst>
          </p:cNvPr>
          <p:cNvSpPr txBox="1"/>
          <p:nvPr/>
        </p:nvSpPr>
        <p:spPr>
          <a:xfrm>
            <a:off x="284810" y="5178135"/>
            <a:ext cx="11357858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lựa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…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3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D7E8FB34-32B7-4EEA-B2B9-157904D1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3603096"/>
              </p:ext>
            </p:extLst>
          </p:nvPr>
        </p:nvGraphicFramePr>
        <p:xfrm>
          <a:off x="1587434" y="3253051"/>
          <a:ext cx="9017131" cy="171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90">
                  <a:extLst>
                    <a:ext uri="{9D8B030D-6E8A-4147-A177-3AD203B41FA5}">
                      <a16:colId xmlns:a16="http://schemas.microsoft.com/office/drawing/2014/main" xmlns="" val="939315799"/>
                    </a:ext>
                  </a:extLst>
                </a:gridCol>
                <a:gridCol w="2105910">
                  <a:extLst>
                    <a:ext uri="{9D8B030D-6E8A-4147-A177-3AD203B41FA5}">
                      <a16:colId xmlns:a16="http://schemas.microsoft.com/office/drawing/2014/main" xmlns="" val="2087204735"/>
                    </a:ext>
                  </a:extLst>
                </a:gridCol>
                <a:gridCol w="2482716">
                  <a:extLst>
                    <a:ext uri="{9D8B030D-6E8A-4147-A177-3AD203B41FA5}">
                      <a16:colId xmlns:a16="http://schemas.microsoft.com/office/drawing/2014/main" xmlns="" val="2378594383"/>
                    </a:ext>
                  </a:extLst>
                </a:gridCol>
                <a:gridCol w="3304115">
                  <a:extLst>
                    <a:ext uri="{9D8B030D-6E8A-4147-A177-3AD203B41FA5}">
                      <a16:colId xmlns:a16="http://schemas.microsoft.com/office/drawing/2014/main" xmlns="" val="1868041367"/>
                    </a:ext>
                  </a:extLst>
                </a:gridCol>
              </a:tblGrid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Tên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đồ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dùng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lượng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Nơi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mua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8776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Bút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viết</a:t>
                      </a:r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Cửa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hàng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11996"/>
                  </a:ext>
                </a:extLst>
              </a:tr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62421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86A4F6-9A53-40CF-88A2-47A3DC13D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1870" y="5246286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F17F0C-1112-49B1-A978-CFE9E7343282}"/>
              </a:ext>
            </a:extLst>
          </p:cNvPr>
          <p:cNvSpPr txBox="1"/>
          <p:nvPr/>
        </p:nvSpPr>
        <p:spPr>
          <a:xfrm>
            <a:off x="1221149" y="5374068"/>
            <a:ext cx="111513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E60FB19-DE42-4C8D-8D44-3DBB398391B3}"/>
              </a:ext>
            </a:extLst>
          </p:cNvPr>
          <p:cNvGrpSpPr/>
          <p:nvPr/>
        </p:nvGrpSpPr>
        <p:grpSpPr>
          <a:xfrm>
            <a:off x="722312" y="254833"/>
            <a:ext cx="11469688" cy="6069767"/>
            <a:chOff x="2386012" y="1422400"/>
            <a:chExt cx="7419975" cy="39973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45AEC57-CACC-43AA-B65C-F91B78A9B91B}"/>
                </a:ext>
              </a:extLst>
            </p:cNvPr>
            <p:cNvGrpSpPr/>
            <p:nvPr/>
          </p:nvGrpSpPr>
          <p:grpSpPr>
            <a:xfrm>
              <a:off x="2386012" y="1422400"/>
              <a:ext cx="7419975" cy="3997324"/>
              <a:chOff x="2386012" y="1422400"/>
              <a:chExt cx="7419975" cy="399732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5079698-20FA-42EC-BAF1-93AF27ED6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3110"/>
              <a:stretch/>
            </p:blipFill>
            <p:spPr>
              <a:xfrm>
                <a:off x="2386012" y="1562099"/>
                <a:ext cx="7419975" cy="385762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275A32A-0AA4-43D0-B4C0-6FC791C022B8}"/>
                  </a:ext>
                </a:extLst>
              </p:cNvPr>
              <p:cNvSpPr/>
              <p:nvPr/>
            </p:nvSpPr>
            <p:spPr>
              <a:xfrm>
                <a:off x="2514600" y="1422400"/>
                <a:ext cx="8255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91D7B3D-2B38-4337-AC62-28AB030CA2CF}"/>
                </a:ext>
              </a:extLst>
            </p:cNvPr>
            <p:cNvSpPr/>
            <p:nvPr/>
          </p:nvSpPr>
          <p:spPr>
            <a:xfrm>
              <a:off x="9393237" y="4546600"/>
              <a:ext cx="412750" cy="330200"/>
            </a:xfrm>
            <a:prstGeom prst="rect">
              <a:avLst/>
            </a:prstGeom>
            <a:solidFill>
              <a:srgbClr val="BDE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132114"/>
            <a:ext cx="10613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Kể tên được một số đồ dùng, thực phẩm, đồ uống cần thiết cho cuộc sống hàng ngày của gia đình.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Nói được cách mua hàng hóa trong cửa hàng, chợ, siêu thị hoặc trung tâm thương mại.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Năng lực giải quyết một số vấn đề cơ bản trong cuộc sống hàng ngày, hợp tác, giao tiếp, sáng tạo.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Nêu được vai trò của một số đồ dùng, thực phẩm, đồ uống cần thiết cho cuộc sống hàng ngày của gia đình.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Có ý thức tiết kiệm khi sử dụng hàng hóa và tuyên truyền cho mọi người cùng thực hiện.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Mong muốn góp sức mình để xây dựng một cách mua bán hàng hóa có chất lượng.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570723C-E4E8-4827-B761-E915400EBD4C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09FD133-9D1A-4B8B-B5CA-3BF49D285CA4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EDBC9DE-EF34-4019-A142-EBD235F3BA6E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6EE5371-9210-4702-A373-F2DE3F7E1E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B7F103B-CF12-4FB1-BB12-102E4E13600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3B86B67-3E3E-4067-88FC-17C9F67280A0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16D1C5-DADC-4D5F-9924-48687041BE91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430CD54-7E47-4D51-9171-9D898775100E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537598-AC9B-4D10-8856-AE5EE400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048254" y="1380269"/>
            <a:ext cx="1108212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5CF38F-0D0C-44E0-8CC5-2166BE2D95A7}"/>
              </a:ext>
            </a:extLst>
          </p:cNvPr>
          <p:cNvSpPr txBox="1"/>
          <p:nvPr/>
        </p:nvSpPr>
        <p:spPr>
          <a:xfrm>
            <a:off x="1844819" y="1520649"/>
            <a:ext cx="981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boy and a girl talking to each other Stock Vector | Adobe Stock">
            <a:extLst>
              <a:ext uri="{FF2B5EF4-FFF2-40B4-BE49-F238E27FC236}">
                <a16:creationId xmlns:a16="http://schemas.microsoft.com/office/drawing/2014/main" xmlns="" id="{3E277B0A-2893-4C0F-BC5E-2B6D253B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196" y="2087940"/>
            <a:ext cx="5073650" cy="4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461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E6200F-0DBC-471F-874C-990182B0C24B}"/>
              </a:ext>
            </a:extLst>
          </p:cNvPr>
          <p:cNvSpPr txBox="1"/>
          <p:nvPr/>
        </p:nvSpPr>
        <p:spPr>
          <a:xfrm>
            <a:off x="1727079" y="1200837"/>
            <a:ext cx="1010206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4E93DB-6152-416B-BBC1-822E5FD9B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7F1CE"/>
              </a:clrFrom>
              <a:clrTo>
                <a:srgbClr val="E7F1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71" y="3152333"/>
            <a:ext cx="4238172" cy="362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D7DF65-8ECA-43F5-ABD7-6AC023CD8198}"/>
              </a:ext>
            </a:extLst>
          </p:cNvPr>
          <p:cNvSpPr txBox="1"/>
          <p:nvPr/>
        </p:nvSpPr>
        <p:spPr>
          <a:xfrm>
            <a:off x="5152571" y="3986750"/>
            <a:ext cx="588604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93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AE3CFD-2F16-45DB-A0AA-0F6BC0823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053" y="261862"/>
            <a:ext cx="4215707" cy="385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A35CF7-BCB7-452D-95B6-184A32E4808A}"/>
              </a:ext>
            </a:extLst>
          </p:cNvPr>
          <p:cNvSpPr txBox="1"/>
          <p:nvPr/>
        </p:nvSpPr>
        <p:spPr>
          <a:xfrm>
            <a:off x="2143688" y="4471789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7EC1C7-2029-46C9-841C-4462E6A7DC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62322" b="8060"/>
          <a:stretch/>
        </p:blipFill>
        <p:spPr>
          <a:xfrm>
            <a:off x="6727114" y="164507"/>
            <a:ext cx="3705095" cy="390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161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D4D194-5831-4CCF-B2AF-AA3DDC86609A}"/>
              </a:ext>
            </a:extLst>
          </p:cNvPr>
          <p:cNvGrpSpPr/>
          <p:nvPr/>
        </p:nvGrpSpPr>
        <p:grpSpPr>
          <a:xfrm>
            <a:off x="691452" y="500563"/>
            <a:ext cx="4660037" cy="4985838"/>
            <a:chOff x="8278792" y="318719"/>
            <a:chExt cx="3672589" cy="36836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5822149-437E-4B92-8087-BB2B88636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568" t="2666" r="1232"/>
            <a:stretch/>
          </p:blipFill>
          <p:spPr>
            <a:xfrm>
              <a:off x="8278792" y="318719"/>
              <a:ext cx="3672589" cy="365759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21E3C96-672C-4D33-BDA3-A3A0D686D81D}"/>
                </a:ext>
              </a:extLst>
            </p:cNvPr>
            <p:cNvSpPr/>
            <p:nvPr/>
          </p:nvSpPr>
          <p:spPr>
            <a:xfrm>
              <a:off x="9683646" y="3627622"/>
              <a:ext cx="524656" cy="374754"/>
            </a:xfrm>
            <a:prstGeom prst="ellipse">
              <a:avLst/>
            </a:prstGeom>
            <a:solidFill>
              <a:srgbClr val="B6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99DA7-FA3C-4FF5-9F95-647F50E21988}"/>
              </a:ext>
            </a:extLst>
          </p:cNvPr>
          <p:cNvSpPr txBox="1"/>
          <p:nvPr/>
        </p:nvSpPr>
        <p:spPr>
          <a:xfrm>
            <a:off x="5351489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2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DFC4B-7F26-4498-A88C-1121CCFF2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78" y="499047"/>
            <a:ext cx="5626122" cy="4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CD6FB5-AF73-42BA-B0CD-7C63BC1FA1F7}"/>
              </a:ext>
            </a:extLst>
          </p:cNvPr>
          <p:cNvSpPr txBox="1"/>
          <p:nvPr/>
        </p:nvSpPr>
        <p:spPr>
          <a:xfrm>
            <a:off x="6096000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5C7F0B-D460-4951-B8A4-4429E46E7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380" y="534259"/>
            <a:ext cx="7094705" cy="4907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99E039-9855-4F28-9A64-A676EA2A35EE}"/>
              </a:ext>
            </a:extLst>
          </p:cNvPr>
          <p:cNvSpPr txBox="1"/>
          <p:nvPr/>
        </p:nvSpPr>
        <p:spPr>
          <a:xfrm>
            <a:off x="-109928" y="2461559"/>
            <a:ext cx="4906780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647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16" y="2199991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025994" y="1806921"/>
            <a:ext cx="621459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BE7F4B-F115-4381-A99E-DE2CEA13D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6EAFA"/>
              </a:clrFrom>
              <a:clrTo>
                <a:srgbClr val="C6E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584" y="1181100"/>
            <a:ext cx="48006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Hoatdongmuabanhanghoa[2021061310270964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632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79</cp:revision>
  <dcterms:created xsi:type="dcterms:W3CDTF">2021-06-02T02:35:09Z</dcterms:created>
  <dcterms:modified xsi:type="dcterms:W3CDTF">2022-11-20T15:09:28Z</dcterms:modified>
</cp:coreProperties>
</file>