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20"/>
  </p:notesMasterIdLst>
  <p:sldIdLst>
    <p:sldId id="264" r:id="rId5"/>
    <p:sldId id="287" r:id="rId6"/>
    <p:sldId id="266" r:id="rId7"/>
    <p:sldId id="283" r:id="rId8"/>
    <p:sldId id="258" r:id="rId9"/>
    <p:sldId id="284" r:id="rId10"/>
    <p:sldId id="285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1281" autoAdjust="0"/>
  </p:normalViewPr>
  <p:slideViewPr>
    <p:cSldViewPr snapToGrid="0">
      <p:cViewPr varScale="1">
        <p:scale>
          <a:sx n="54" d="100"/>
          <a:sy n="54" d="100"/>
        </p:scale>
        <p:origin x="72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baseline="0" dirty="0" smtClean="0"/>
          </a:p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endParaRPr lang="en-US" baseline="0" dirty="0" smtClean="0"/>
          </a:p>
          <a:p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6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44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6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2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7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6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5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8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8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9.xml"/><Relationship Id="rId5" Type="http://schemas.openxmlformats.org/officeDocument/2006/relationships/audio" Target="../media/audio3.wav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1.png"/><Relationship Id="rId5" Type="http://schemas.openxmlformats.org/officeDocument/2006/relationships/image" Target="../media/image42.png"/><Relationship Id="rId15" Type="http://schemas.microsoft.com/office/2007/relationships/hdphoto" Target="../media/hdphoto7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1.png"/><Relationship Id="rId5" Type="http://schemas.openxmlformats.org/officeDocument/2006/relationships/image" Target="../media/image42.png"/><Relationship Id="rId15" Type="http://schemas.microsoft.com/office/2007/relationships/hdphoto" Target="../media/hdphoto8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1.png"/><Relationship Id="rId7" Type="http://schemas.openxmlformats.org/officeDocument/2006/relationships/image" Target="../media/image47.jpeg"/><Relationship Id="rId12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40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3.emf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jpe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36.jpe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10468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010297" y="457392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31820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139940" y="108391"/>
            <a:ext cx="8494375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 + 12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21 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922752" y="1904796"/>
            <a:ext cx="229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318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858" y="919541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167" l="803" r="100000">
                        <a14:foregroundMark x1="37615" y1="12778" x2="39679" y2="18889"/>
                        <a14:backgroundMark x1="6863" y1="8703" x2="6863" y2="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448050" y="5466"/>
            <a:ext cx="5442052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+ 17 = ?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195804" y="1924692"/>
            <a:ext cx="195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55" y="1963193"/>
            <a:ext cx="1962177" cy="24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699660" y="5466"/>
            <a:ext cx="824444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bi, Minh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vi?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34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190416" y="1960411"/>
            <a:ext cx="195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 cstate="print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610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576600"/>
            <a:chOff x="3387886" y="1857364"/>
            <a:chExt cx="2571768" cy="1576600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42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ải xuống (6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5156" l="1563" r="90625">
                        <a14:foregroundMark x1="42188" y1="50781" x2="82813" y2="5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0" y="59145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91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975360"/>
            <a:ext cx="10546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Thực hiện được phép cộng có nhớ số có hai chữ số với số có một chữ số hoặc số có hai chữ số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- Giải được các bài toán thực tế liên quan đến phép cộng đã học.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Thông qua hoạt động luyện tập, phát hiện tình huống, nêu bài toán và cách giải, HS phát triển năng lực giải quyết vấn đề toán học.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Rèn luyện tính cẩn thận, nhanh nhẹn.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-Qua thực hành, luyện tập sẽ phát triển năng lực tư duy và lập luận, năng lực giải quyết vấn đề.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Qua quan sát, nhận xét, khái quát hóa để giải bài toán sẽ hình thành và phát triển năng lực giải quyết vấn đề và sáng tạo.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</a:p>
          <a:p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520230" cy="566914"/>
            <a:chOff x="97654" y="1454784"/>
            <a:chExt cx="3520230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691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2835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+ 36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2835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 + 17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2835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+ 53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2690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+ 35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11739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72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1319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73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0952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81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1035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35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3" y="336392"/>
            <a:ext cx="1185863" cy="100342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9" y="-9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2061380"/>
            <a:ext cx="13436717" cy="47505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932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4927296"/>
            <a:ext cx="2578561" cy="22116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2422" y="770134"/>
            <a:ext cx="6070608" cy="566914"/>
            <a:chOff x="97654" y="1454784"/>
            <a:chExt cx="6070608" cy="566914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121" y="1498478"/>
              <a:ext cx="5242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6837219" y="2479962"/>
            <a:ext cx="4612345" cy="2405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"/>
          <p:cNvSpPr txBox="1"/>
          <p:nvPr/>
        </p:nvSpPr>
        <p:spPr>
          <a:xfrm>
            <a:off x="1541346" y="65067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3" grpId="0" animBg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9087" y="2604655"/>
            <a:ext cx="2163088" cy="435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31652" r="22072" b="9091"/>
          <a:stretch/>
        </p:blipFill>
        <p:spPr bwMode="auto">
          <a:xfrm>
            <a:off x="2160592" y="2225970"/>
            <a:ext cx="7105504" cy="44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76 +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7" t="31627" r="34236" b="51687"/>
          <a:stretch/>
        </p:blipFill>
        <p:spPr bwMode="auto">
          <a:xfrm>
            <a:off x="5511318" y="2064286"/>
            <a:ext cx="2249715" cy="1352316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1 + 3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42222" r="46923" b="41122"/>
          <a:stretch/>
        </p:blipFill>
        <p:spPr bwMode="auto">
          <a:xfrm>
            <a:off x="3696840" y="2941784"/>
            <a:ext cx="2279749" cy="1349830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+ 2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8" t="41624" r="21845" b="41721"/>
          <a:stretch/>
        </p:blipFill>
        <p:spPr bwMode="auto">
          <a:xfrm>
            <a:off x="7170419" y="2857336"/>
            <a:ext cx="2249715" cy="1349829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05" y="22890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080903" y="0"/>
            <a:ext cx="2357522" cy="1759527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8" y="-34763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4170219" y="3823855"/>
            <a:ext cx="678873" cy="1066800"/>
          </a:xfrm>
          <a:custGeom>
            <a:avLst/>
            <a:gdLst>
              <a:gd name="connsiteX0" fmla="*/ 678873 w 678873"/>
              <a:gd name="connsiteY0" fmla="*/ 0 h 1066800"/>
              <a:gd name="connsiteX1" fmla="*/ 512618 w 678873"/>
              <a:gd name="connsiteY1" fmla="*/ 595745 h 1066800"/>
              <a:gd name="connsiteX2" fmla="*/ 13855 w 678873"/>
              <a:gd name="connsiteY2" fmla="*/ 1052945 h 1066800"/>
              <a:gd name="connsiteX3" fmla="*/ 13855 w 678873"/>
              <a:gd name="connsiteY3" fmla="*/ 1052945 h 1066800"/>
              <a:gd name="connsiteX4" fmla="*/ 13855 w 678873"/>
              <a:gd name="connsiteY4" fmla="*/ 1052945 h 1066800"/>
              <a:gd name="connsiteX5" fmla="*/ 0 w 678873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066800">
                <a:moveTo>
                  <a:pt x="678873" y="0"/>
                </a:moveTo>
                <a:cubicBezTo>
                  <a:pt x="651163" y="210127"/>
                  <a:pt x="623454" y="420254"/>
                  <a:pt x="512618" y="595745"/>
                </a:cubicBezTo>
                <a:cubicBezTo>
                  <a:pt x="401782" y="771236"/>
                  <a:pt x="13855" y="1052945"/>
                  <a:pt x="13855" y="1052945"/>
                </a:cubicBezTo>
                <a:lnTo>
                  <a:pt x="13855" y="1052945"/>
                </a:lnTo>
                <a:lnTo>
                  <a:pt x="13855" y="1052945"/>
                </a:lnTo>
                <a:lnTo>
                  <a:pt x="0" y="10668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05600" y="2978727"/>
            <a:ext cx="1801091" cy="2194560"/>
          </a:xfrm>
          <a:custGeom>
            <a:avLst/>
            <a:gdLst>
              <a:gd name="connsiteX0" fmla="*/ 0 w 1967346"/>
              <a:gd name="connsiteY0" fmla="*/ 0 h 2382982"/>
              <a:gd name="connsiteX1" fmla="*/ 651164 w 1967346"/>
              <a:gd name="connsiteY1" fmla="*/ 1288473 h 2382982"/>
              <a:gd name="connsiteX2" fmla="*/ 1967346 w 1967346"/>
              <a:gd name="connsiteY2" fmla="*/ 2382982 h 2382982"/>
              <a:gd name="connsiteX3" fmla="*/ 1967346 w 1967346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46" h="2382982">
                <a:moveTo>
                  <a:pt x="0" y="0"/>
                </a:moveTo>
                <a:cubicBezTo>
                  <a:pt x="161636" y="445654"/>
                  <a:pt x="323273" y="891309"/>
                  <a:pt x="651164" y="1288473"/>
                </a:cubicBezTo>
                <a:cubicBezTo>
                  <a:pt x="979055" y="1685637"/>
                  <a:pt x="1967346" y="2382982"/>
                  <a:pt x="1967346" y="2382982"/>
                </a:cubicBezTo>
                <a:lnTo>
                  <a:pt x="1967346" y="2382982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图片 31758" descr="封面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565" y="5482773"/>
            <a:ext cx="2047462" cy="13589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278150" y="610410"/>
            <a:ext cx="7771274" cy="566914"/>
            <a:chOff x="97654" y="1454784"/>
            <a:chExt cx="7771274" cy="566914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7095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图片 25"/>
          <p:cNvPicPr>
            <a:picLocks noChangeAspect="1"/>
          </p:cNvPicPr>
          <p:nvPr/>
        </p:nvPicPr>
        <p:blipFill rotWithShape="1">
          <a:blip r:embed="rId12" cstate="print"/>
          <a:srcRect l="47707" r="21459"/>
          <a:stretch/>
        </p:blipFill>
        <p:spPr>
          <a:xfrm>
            <a:off x="10039536" y="6092526"/>
            <a:ext cx="2243066" cy="945589"/>
          </a:xfrm>
          <a:prstGeom prst="chord">
            <a:avLst>
              <a:gd name="adj1" fmla="val 9656557"/>
              <a:gd name="adj2" fmla="val 1795487"/>
            </a:avLst>
          </a:prstGeom>
        </p:spPr>
      </p:pic>
      <p:sp>
        <p:nvSpPr>
          <p:cNvPr id="8" name="Freeform 7"/>
          <p:cNvSpPr/>
          <p:nvPr/>
        </p:nvSpPr>
        <p:spPr>
          <a:xfrm>
            <a:off x="5444836" y="3893127"/>
            <a:ext cx="2895600" cy="1413164"/>
          </a:xfrm>
          <a:custGeom>
            <a:avLst/>
            <a:gdLst>
              <a:gd name="connsiteX0" fmla="*/ 2895600 w 2895600"/>
              <a:gd name="connsiteY0" fmla="*/ 0 h 1413164"/>
              <a:gd name="connsiteX1" fmla="*/ 2535382 w 2895600"/>
              <a:gd name="connsiteY1" fmla="*/ 526473 h 1413164"/>
              <a:gd name="connsiteX2" fmla="*/ 845128 w 2895600"/>
              <a:gd name="connsiteY2" fmla="*/ 637309 h 1413164"/>
              <a:gd name="connsiteX3" fmla="*/ 0 w 2895600"/>
              <a:gd name="connsiteY3" fmla="*/ 1413164 h 1413164"/>
              <a:gd name="connsiteX4" fmla="*/ 0 w 2895600"/>
              <a:gd name="connsiteY4" fmla="*/ 1413164 h 1413164"/>
              <a:gd name="connsiteX5" fmla="*/ 27709 w 2895600"/>
              <a:gd name="connsiteY5" fmla="*/ 1413164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413164">
                <a:moveTo>
                  <a:pt x="2895600" y="0"/>
                </a:moveTo>
                <a:cubicBezTo>
                  <a:pt x="2886363" y="210127"/>
                  <a:pt x="2877127" y="420255"/>
                  <a:pt x="2535382" y="526473"/>
                </a:cubicBezTo>
                <a:cubicBezTo>
                  <a:pt x="2193637" y="632691"/>
                  <a:pt x="1267692" y="489527"/>
                  <a:pt x="845128" y="637309"/>
                </a:cubicBezTo>
                <a:cubicBezTo>
                  <a:pt x="422564" y="785091"/>
                  <a:pt x="0" y="1413164"/>
                  <a:pt x="0" y="1413164"/>
                </a:cubicBezTo>
                <a:lnTo>
                  <a:pt x="0" y="1413164"/>
                </a:lnTo>
                <a:lnTo>
                  <a:pt x="27709" y="1413164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24962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162691" y="-88901"/>
            <a:ext cx="1659269" cy="123838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20" y="-407956"/>
            <a:ext cx="1444761" cy="158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1256" y="148524"/>
            <a:ext cx="11321143" cy="1758202"/>
            <a:chOff x="97653" y="1454784"/>
            <a:chExt cx="14666507" cy="1758202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13838041" cy="171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29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31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thiếp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47885" y="1619030"/>
            <a:ext cx="4907995" cy="2152870"/>
            <a:chOff x="7942238" y="2843236"/>
            <a:chExt cx="5175794" cy="2035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146" b="37760" l="59517" r="80015">
                          <a14:foregroundMark x1="66837" y1="23698" x2="73426" y2="23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0" t="16395" r="21467" b="62103"/>
            <a:stretch/>
          </p:blipFill>
          <p:spPr bwMode="auto">
            <a:xfrm>
              <a:off x="7942238" y="3113999"/>
              <a:ext cx="2654602" cy="1764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8452" y="2843236"/>
              <a:ext cx="3949580" cy="187743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6241576" y="769257"/>
            <a:ext cx="2757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549" y="769257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26508" y="769257"/>
            <a:ext cx="2194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65" y="1306285"/>
            <a:ext cx="3017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04321" y="1306285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414806" y="3117193"/>
            <a:ext cx="7313220" cy="2589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Tóm tắ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endParaRPr lang="vi-VN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endParaRPr lang="vi-VN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5377" y="3115085"/>
            <a:ext cx="6140924" cy="322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 (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Đáp số: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10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10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1" name="Text Box 1"/>
          <p:cNvSpPr txBox="1"/>
          <p:nvPr/>
        </p:nvSpPr>
        <p:spPr>
          <a:xfrm>
            <a:off x="2934355" y="66935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61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  <p:bldP spid="33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25" b="66667" l="55564" r="75183">
                        <a14:foregroundMark x1="60542" y1="46354" x2="64861" y2="48438"/>
                        <a14:foregroundMark x1="68448" y1="52474" x2="69912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41282" r="22662" b="30499"/>
          <a:stretch/>
        </p:blipFill>
        <p:spPr bwMode="auto">
          <a:xfrm>
            <a:off x="8000845" y="357318"/>
            <a:ext cx="469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852" y="986534"/>
            <a:ext cx="7824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cm.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9804" y="220796"/>
            <a:ext cx="1741578" cy="597184"/>
            <a:chOff x="238537" y="208174"/>
            <a:chExt cx="1741578" cy="597184"/>
          </a:xfrm>
        </p:grpSpPr>
        <p:sp>
          <p:nvSpPr>
            <p:cNvPr id="8" name="Rounded Rectangle 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0265" y="20817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172902" y="2423297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8714" y="2462291"/>
            <a:ext cx="73152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5114" y="3262288"/>
            <a:ext cx="614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37 + 54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91 (cm)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Đáp số: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91 cm.</a:t>
            </a: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19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55" y="178064"/>
            <a:ext cx="543391" cy="876835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9712945" y="4762500"/>
            <a:ext cx="2297760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5372100"/>
            <a:ext cx="1843099" cy="12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6" name="图片 24"/>
            <p:cNvPicPr>
              <a:picLocks noChangeAspect="1"/>
            </p:cNvPicPr>
            <p:nvPr/>
          </p:nvPicPr>
          <p:blipFill rotWithShape="1">
            <a:blip r:embed="rId8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8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0" name="Text Box 1"/>
          <p:cNvSpPr txBox="1"/>
          <p:nvPr/>
        </p:nvSpPr>
        <p:spPr>
          <a:xfrm>
            <a:off x="2781955" y="66744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39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 cstate="print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3" cstate="print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5305" y="1265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576600"/>
            <a:chOff x="3387886" y="1857364"/>
            <a:chExt cx="2571768" cy="1576600"/>
          </a:xfrm>
        </p:grpSpPr>
        <p:pic>
          <p:nvPicPr>
            <p:cNvPr id="11" name="Picture 10" descr="15057373-dấu-hiệu-bằng-gỗ-treo-trên-dây-chuyền-vector-minh-họa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7" action="ppaction://hlinksldjump"/>
            </p:cNvPr>
            <p:cNvSpPr txBox="1"/>
            <p:nvPr/>
          </p:nvSpPr>
          <p:spPr>
            <a:xfrm>
              <a:off x="3945322" y="2541412"/>
              <a:ext cx="12696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730483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1072813" y="6315075"/>
            <a:ext cx="357187" cy="328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862</Words>
  <Application>Microsoft Office PowerPoint</Application>
  <PresentationFormat>Widescreen</PresentationFormat>
  <Paragraphs>136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等线</vt:lpstr>
      <vt:lpstr>Times New Roman</vt:lpstr>
      <vt:lpstr>Office Theme</vt:lpstr>
      <vt:lpstr>Office 主题​​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148</cp:revision>
  <dcterms:created xsi:type="dcterms:W3CDTF">2021-05-26T03:43:33Z</dcterms:created>
  <dcterms:modified xsi:type="dcterms:W3CDTF">2022-11-14T08:16:58Z</dcterms:modified>
</cp:coreProperties>
</file>