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6" r:id="rId2"/>
    <p:sldMasterId id="2147483870" r:id="rId3"/>
    <p:sldMasterId id="2147483921" r:id="rId4"/>
    <p:sldMasterId id="2147483933" r:id="rId5"/>
  </p:sldMasterIdLst>
  <p:notesMasterIdLst>
    <p:notesMasterId r:id="rId29"/>
  </p:notesMasterIdLst>
  <p:handoutMasterIdLst>
    <p:handoutMasterId r:id="rId30"/>
  </p:handoutMasterIdLst>
  <p:sldIdLst>
    <p:sldId id="256" r:id="rId6"/>
    <p:sldId id="436" r:id="rId7"/>
    <p:sldId id="437" r:id="rId8"/>
    <p:sldId id="456" r:id="rId9"/>
    <p:sldId id="457" r:id="rId10"/>
    <p:sldId id="458" r:id="rId11"/>
    <p:sldId id="459" r:id="rId12"/>
    <p:sldId id="438" r:id="rId13"/>
    <p:sldId id="439" r:id="rId14"/>
    <p:sldId id="440" r:id="rId15"/>
    <p:sldId id="441" r:id="rId16"/>
    <p:sldId id="443" r:id="rId17"/>
    <p:sldId id="444" r:id="rId18"/>
    <p:sldId id="445" r:id="rId19"/>
    <p:sldId id="446" r:id="rId20"/>
    <p:sldId id="448" r:id="rId21"/>
    <p:sldId id="450" r:id="rId22"/>
    <p:sldId id="453" r:id="rId23"/>
    <p:sldId id="279" r:id="rId24"/>
    <p:sldId id="280" r:id="rId25"/>
    <p:sldId id="282" r:id="rId26"/>
    <p:sldId id="281" r:id="rId27"/>
    <p:sldId id="285"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EC2C46"/>
    <a:srgbClr val="3993E1"/>
    <a:srgbClr val="D18451"/>
    <a:srgbClr val="E8C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5" autoAdjust="0"/>
    <p:restoredTop sz="94660"/>
  </p:normalViewPr>
  <p:slideViewPr>
    <p:cSldViewPr snapToGrid="0" showGuides="1">
      <p:cViewPr varScale="1">
        <p:scale>
          <a:sx n="88" d="100"/>
          <a:sy n="88" d="100"/>
        </p:scale>
        <p:origin x="156" y="282"/>
      </p:cViewPr>
      <p:guideLst>
        <p:guide orient="horz" pos="2999"/>
        <p:guide pos="3840"/>
      </p:guideLst>
    </p:cSldViewPr>
  </p:slideViewPr>
  <p:notesTextViewPr>
    <p:cViewPr>
      <p:scale>
        <a:sx n="1" d="1"/>
        <a:sy n="1" d="1"/>
      </p:scale>
      <p:origin x="0" y="0"/>
    </p:cViewPr>
  </p:notesTextViewPr>
  <p:sorterViewPr>
    <p:cViewPr>
      <p:scale>
        <a:sx n="66" d="100"/>
        <a:sy n="66" d="100"/>
      </p:scale>
      <p:origin x="0" y="-29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inpin heiti" charset="-122"/>
                <a:ea typeface="inpin heiti" charset="-122"/>
              </a:rPr>
              <a:pPr/>
              <a:t>2023/3/7</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inpin heiti" charset="-122"/>
                <a:ea typeface="inpin heiti" charset="-122"/>
              </a:rPr>
              <a:p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BD62458C-6CBB-49AC-A22D-FD1EFA9ED967}" type="datetimeFigureOut">
              <a:rPr lang="zh-CN" altLang="en-US" smtClean="0"/>
              <a:pPr/>
              <a:t>2023/3/7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55F11574-EF26-4E2A-AE6D-376A5D71A626}"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86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73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538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4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4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45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791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89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874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17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160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66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449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877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3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396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363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040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07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3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6685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742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21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9460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181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021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1897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555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938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924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01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56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865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93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86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439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83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2548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243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778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50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150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4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24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947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3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693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B6BFC09F-04C5-4B01-BE2F-F889D313EFC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1794097981"/>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2" name="9Slide.vn - 2019">
            <a:extLst>
              <a:ext uri="{FF2B5EF4-FFF2-40B4-BE49-F238E27FC236}">
                <a16:creationId xmlns:a16="http://schemas.microsoft.com/office/drawing/2014/main" id="{FAC912C0-FD36-4D62-9F73-ECBE21E642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943846603"/>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12" name="9Slide.vn - 2019">
            <a:extLst>
              <a:ext uri="{FF2B5EF4-FFF2-40B4-BE49-F238E27FC236}">
                <a16:creationId xmlns:a16="http://schemas.microsoft.com/office/drawing/2014/main" id="{9B1E83A5-0758-4257-9C8B-755E13C64D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2358684148"/>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12" name="9Slide.vn - 2019">
            <a:extLst>
              <a:ext uri="{FF2B5EF4-FFF2-40B4-BE49-F238E27FC236}">
                <a16:creationId xmlns:a16="http://schemas.microsoft.com/office/drawing/2014/main" id="{08EF1135-154F-4B51-9EBF-59D7CA6DDE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3361987052"/>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audio" Target="../media/audio1.wav"/><Relationship Id="rId4" Type="http://schemas.openxmlformats.org/officeDocument/2006/relationships/image" Target="../media/image8.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D8FB19-A3FC-4E83-9F61-593EE8D2F663}"/>
              </a:ext>
            </a:extLst>
          </p:cNvPr>
          <p:cNvPicPr>
            <a:picLocks noChangeAspect="1"/>
          </p:cNvPicPr>
          <p:nvPr/>
        </p:nvPicPr>
        <p:blipFill>
          <a:blip r:embed="rId5"/>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6"/>
          <a:stretch>
            <a:fillRect/>
          </a:stretch>
        </p:blipFill>
        <p:spPr>
          <a:xfrm>
            <a:off x="2752342" y="2756514"/>
            <a:ext cx="921185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409113"/>
              <a:ext cx="3538221"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Út</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Trà</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Ôn</a:t>
              </a:r>
              <a:endParaRPr lang="en-US" sz="4400" b="1" dirty="0">
                <a:latin typeface="Times New Roman" panose="02020603050405020304" pitchFamily="18" charset="0"/>
                <a:cs typeface="Times New Roman" panose="02020603050405020304" pitchFamily="18"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a:t>
            </a:r>
            <a:r>
              <a:rPr lang="vi-VN" sz="3200" b="1" i="0">
                <a:solidFill>
                  <a:srgbClr val="202122"/>
                </a:solidFill>
                <a:effectLst/>
                <a:latin typeface="Calibri" panose="020F0502020204030204" pitchFamily="34" charset="0"/>
                <a:cs typeface="Calibri" panose="020F0502020204030204" pitchFamily="34" charset="0"/>
              </a:rPr>
              <a:t>Mười Út</a:t>
            </a:r>
            <a:r>
              <a:rPr lang="en-US" sz="3200" b="1" i="0">
                <a:solidFill>
                  <a:srgbClr val="202122"/>
                </a:solidFill>
                <a:effectLst/>
                <a:latin typeface="Calibri" panose="020F0502020204030204" pitchFamily="34" charset="0"/>
                <a:cs typeface="Calibri" panose="020F0502020204030204" pitchFamily="34" charset="0"/>
              </a:rPr>
              <a:t> </a:t>
            </a:r>
            <a:r>
              <a:rPr lang="vi-VN" sz="3200" b="1" i="0">
                <a:solidFill>
                  <a:srgbClr val="202122"/>
                </a:solidFill>
                <a:effectLst/>
                <a:latin typeface="Calibri" panose="020F0502020204030204" pitchFamily="34" charset="0"/>
                <a:cs typeface="Calibri" panose="020F0502020204030204" pitchFamily="34" charset="0"/>
              </a:rPr>
              <a:t>( </a:t>
            </a:r>
            <a:r>
              <a:rPr lang="vi-VN" sz="3200" b="1" i="0" dirty="0">
                <a:solidFill>
                  <a:srgbClr val="202122"/>
                </a:solidFill>
                <a:effectLst/>
                <a:latin typeface="Calibri" panose="020F0502020204030204" pitchFamily="34" charset="0"/>
                <a:cs typeface="Calibri" panose="020F0502020204030204" pitchFamily="34" charset="0"/>
              </a:rPr>
              <a:t>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5"/>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024404"/>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409113"/>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Út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a:t>
              </a:r>
              <a:r>
                <a:rPr lang="en-US" sz="4400" b="1" dirty="0" err="1">
                  <a:solidFill>
                    <a:srgbClr val="000000"/>
                  </a:solidFill>
                  <a:latin typeface="Times New Roman" panose="02020603050405020304" pitchFamily="18" charset="0"/>
                  <a:cs typeface="Times New Roman" panose="02020603050405020304" pitchFamily="18" charset="0"/>
                </a:rPr>
                <a:t>r</a:t>
              </a:r>
              <a:r>
                <a:rPr lang="en-US" sz="4400" b="1" dirty="0" err="1" smtClean="0">
                  <a:solidFill>
                    <a:srgbClr val="000000"/>
                  </a:solidFill>
                  <a:latin typeface="Times New Roman" panose="02020603050405020304" pitchFamily="18" charset="0"/>
                  <a:cs typeface="Times New Roman" panose="02020603050405020304" pitchFamily="18" charset="0"/>
                </a:rPr>
                <a:t>à</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Ôn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8"/>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30154"/>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a:t>
            </a:r>
            <a:r>
              <a:rPr lang="vi-VN" sz="3700" b="1" dirty="0">
                <a:solidFill>
                  <a:srgbClr val="CC0099"/>
                </a:solidFill>
                <a:latin typeface="Times New Roman" panose="02020603050405020304" pitchFamily="18" charset="0"/>
                <a:cs typeface="Times New Roman" panose="02020603050405020304" pitchFamily="18" charset="0"/>
              </a:rPr>
              <a:t>Cần Thơ gạo </a:t>
            </a:r>
            <a:r>
              <a:rPr lang="en-US" sz="3700" b="1" dirty="0" err="1" smtClean="0">
                <a:solidFill>
                  <a:srgbClr val="CC0099"/>
                </a:solidFill>
                <a:latin typeface="Times New Roman" panose="02020603050405020304" pitchFamily="18" charset="0"/>
                <a:cs typeface="Times New Roman" panose="02020603050405020304" pitchFamily="18" charset="0"/>
              </a:rPr>
              <a:t>trắng</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nước</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trong</a:t>
            </a:r>
            <a:endParaRPr lang="en-US" sz="3700" b="1" dirty="0" smtClean="0">
              <a:solidFill>
                <a:srgbClr val="CC0099"/>
              </a:solidFill>
              <a:latin typeface="Times New Roman" panose="02020603050405020304" pitchFamily="18" charset="0"/>
              <a:cs typeface="Times New Roman" panose="02020603050405020304" pitchFamily="18" charset="0"/>
            </a:endParaRPr>
          </a:p>
          <a:p>
            <a:pPr algn="ctr"/>
            <a:r>
              <a:rPr lang="vi-VN" sz="3700" b="1" dirty="0" smtClean="0">
                <a:solidFill>
                  <a:srgbClr val="CC0099"/>
                </a:solidFill>
                <a:latin typeface="Times New Roman" panose="02020603050405020304" pitchFamily="18" charset="0"/>
                <a:cs typeface="Times New Roman" panose="02020603050405020304" pitchFamily="18" charset="0"/>
              </a:rPr>
              <a:t>Ai đi</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đến</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đó</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lòng</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không</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muốn</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về</a:t>
            </a:r>
            <a:r>
              <a:rPr lang="el-GR" sz="3700" b="1" dirty="0" smtClean="0">
                <a:solidFill>
                  <a:srgbClr val="CC0099"/>
                </a:solidFill>
                <a:latin typeface="Times New Roman" panose="02020603050405020304" pitchFamily="18" charset="0"/>
                <a:cs typeface="Times New Roman" panose="02020603050405020304" pitchFamily="18" charset="0"/>
              </a:rPr>
              <a:t>. </a:t>
            </a:r>
            <a:endParaRPr lang="vi-VN" sz="3700" b="1" dirty="0">
              <a:solidFill>
                <a:srgbClr val="CC0099"/>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BFB20E97-28C9-E63F-2F03-479A93906834}"/>
              </a:ext>
            </a:extLst>
          </p:cNvPr>
          <p:cNvSpPr txBox="1"/>
          <p:nvPr/>
        </p:nvSpPr>
        <p:spPr>
          <a:xfrm>
            <a:off x="957941" y="980052"/>
            <a:ext cx="10276115" cy="5262979"/>
          </a:xfrm>
          <a:prstGeom prst="rect">
            <a:avLst/>
          </a:prstGeom>
          <a:noFill/>
        </p:spPr>
        <p:txBody>
          <a:bodyPr wrap="square">
            <a:spAutoFit/>
          </a:bodyPr>
          <a:lstStyle/>
          <a:p>
            <a:pPr algn="just" defTabSz="685800"/>
            <a:r>
              <a:rPr lang="en-US" sz="2800" i="1">
                <a:solidFill>
                  <a:prstClr val="black"/>
                </a:solidFill>
                <a:latin typeface="Arialal"/>
              </a:rPr>
              <a:t>	</a:t>
            </a:r>
            <a:r>
              <a:rPr lang="vi-VN" sz="2800" i="1">
                <a:solidFill>
                  <a:srgbClr val="333333"/>
                </a:solidFill>
                <a:effectLst/>
                <a:latin typeface="Arialal"/>
              </a:rPr>
              <a:t>(*) Đền Hùng: Là tên gọi khái quát của Khu di tích lịch sử Đền Hùng - quần thể đền chùa thờ phụng các Vua Hùng và tôn thất của nhà vua, gắn với Giỗ Tổ Hùng Vương. Đền được dựng trên núi Nghĩa Lĩnh, giữa đất Phong Châu, ngày nay thuộc thôn Cổ Tích, xã Hy Cương, thành phố Việt Trì, tỉnh Phú Thọ.</a:t>
            </a:r>
          </a:p>
          <a:p>
            <a:pPr algn="just" defTabSz="685800"/>
            <a:endParaRPr lang="vi-VN" sz="2800" i="1">
              <a:solidFill>
                <a:srgbClr val="333333"/>
              </a:solidFill>
              <a:effectLst/>
              <a:latin typeface="Arialal"/>
            </a:endParaRPr>
          </a:p>
          <a:p>
            <a:pPr algn="just" defTabSz="685800"/>
            <a:r>
              <a:rPr lang="en-US" sz="2800" i="1">
                <a:solidFill>
                  <a:srgbClr val="333333"/>
                </a:solidFill>
                <a:effectLst/>
                <a:latin typeface="Arialal"/>
              </a:rPr>
              <a:t>	</a:t>
            </a:r>
            <a:r>
              <a:rPr lang="vi-VN" sz="2800" i="1">
                <a:solidFill>
                  <a:srgbClr val="333333"/>
                </a:solidFill>
                <a:effectLst/>
                <a:latin typeface="Arialal"/>
              </a:rPr>
              <a:t>(*) Phú Thọ: Một tỉnh thuộc vùng đông bắc Việt Nam, được coi là vùng Đất tổ cội nguồn của Việt Nam. Tương truyền tại nơi đây các vua Hùng đã dựng nước nên nhà nước Văn Lang - nhà nước đầu tiên của Việt Nam, với kinh đô là Phong Châu, tức xung quanh thành phố Việt Trì ngày nay.</a:t>
            </a:r>
          </a:p>
          <a:p>
            <a:pPr algn="just" defTabSz="685800"/>
            <a:endParaRPr lang="vi-VN" sz="2800" i="1">
              <a:solidFill>
                <a:srgbClr val="333333"/>
              </a:solidFill>
              <a:effectLst/>
              <a:latin typeface="Arialal"/>
            </a:endParaRPr>
          </a:p>
        </p:txBody>
      </p:sp>
    </p:spTree>
    <p:extLst>
      <p:ext uri="{BB962C8B-B14F-4D97-AF65-F5344CB8AC3E}">
        <p14:creationId xmlns:p14="http://schemas.microsoft.com/office/powerpoint/2010/main" val="296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758069"/>
            <a:ext cx="7736880" cy="661720"/>
          </a:xfrm>
          <a:prstGeom prst="rect">
            <a:avLst/>
          </a:prstGeom>
          <a:noFill/>
        </p:spPr>
        <p:txBody>
          <a:bodyPr wrap="square" rtlCol="0">
            <a:spAutoFit/>
          </a:bodyPr>
          <a:lstStyle/>
          <a:p>
            <a:r>
              <a:rPr lang="vi-VN" sz="3700" b="1" dirty="0">
                <a:solidFill>
                  <a:srgbClr val="CC0099"/>
                </a:solidFill>
                <a:latin typeface="Times New Roman" panose="02020603050405020304" pitchFamily="18" charset="0"/>
                <a:cs typeface="Times New Roman" panose="02020603050405020304" pitchFamily="18" charset="0"/>
              </a:rPr>
              <a:t> Cần Thơ </a:t>
            </a:r>
            <a:r>
              <a:rPr lang="vi-VN" sz="3700" b="1" dirty="0" smtClean="0">
                <a:solidFill>
                  <a:srgbClr val="CC0099"/>
                </a:solidFill>
                <a:latin typeface="Times New Roman" panose="02020603050405020304" pitchFamily="18" charset="0"/>
                <a:cs typeface="Times New Roman" panose="02020603050405020304" pitchFamily="18" charset="0"/>
              </a:rPr>
              <a:t>gạo</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trắng</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nước</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trong</a:t>
            </a:r>
            <a:endParaRPr lang="vi-VN" sz="3700" b="1" dirty="0">
              <a:solidFill>
                <a:srgbClr val="CC0099"/>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1E96115-16BF-1A28-E1E3-F1FCEB75AC91}"/>
              </a:ext>
            </a:extLst>
          </p:cNvPr>
          <p:cNvSpPr txBox="1"/>
          <p:nvPr/>
        </p:nvSpPr>
        <p:spPr>
          <a:xfrm>
            <a:off x="1961975" y="2516016"/>
            <a:ext cx="9551277" cy="661720"/>
          </a:xfrm>
          <a:prstGeom prst="rect">
            <a:avLst/>
          </a:prstGeom>
          <a:noFill/>
        </p:spPr>
        <p:txBody>
          <a:bodyPr wrap="square" rtlCol="0">
            <a:spAutoFit/>
          </a:bodyPr>
          <a:lstStyle/>
          <a:p>
            <a:r>
              <a:rPr lang="vi-VN" sz="3700" b="1" dirty="0">
                <a:solidFill>
                  <a:srgbClr val="CC0099"/>
                </a:solidFill>
                <a:latin typeface="Times New Roman" panose="02020603050405020304" pitchFamily="18" charset="0"/>
                <a:cs typeface="Times New Roman" panose="02020603050405020304" pitchFamily="18" charset="0"/>
              </a:rPr>
              <a:t>Ai </a:t>
            </a:r>
            <a:r>
              <a:rPr lang="vi-VN" sz="3700" b="1" dirty="0" smtClean="0">
                <a:solidFill>
                  <a:srgbClr val="CC0099"/>
                </a:solidFill>
                <a:latin typeface="Times New Roman" panose="02020603050405020304" pitchFamily="18" charset="0"/>
                <a:cs typeface="Times New Roman" panose="02020603050405020304" pitchFamily="18" charset="0"/>
              </a:rPr>
              <a:t>đi</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đến</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đó</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lòng</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không</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muốn</a:t>
            </a:r>
            <a:r>
              <a:rPr lang="en-US" sz="3700" b="1" dirty="0" smtClean="0">
                <a:solidFill>
                  <a:srgbClr val="CC0099"/>
                </a:solidFill>
                <a:latin typeface="Times New Roman" panose="02020603050405020304" pitchFamily="18" charset="0"/>
                <a:cs typeface="Times New Roman" panose="02020603050405020304" pitchFamily="18" charset="0"/>
              </a:rPr>
              <a:t> </a:t>
            </a:r>
            <a:r>
              <a:rPr lang="en-US" sz="3700" b="1" dirty="0" err="1" smtClean="0">
                <a:solidFill>
                  <a:srgbClr val="CC0099"/>
                </a:solidFill>
                <a:latin typeface="Times New Roman" panose="02020603050405020304" pitchFamily="18" charset="0"/>
                <a:cs typeface="Times New Roman" panose="02020603050405020304" pitchFamily="18" charset="0"/>
              </a:rPr>
              <a:t>về</a:t>
            </a:r>
            <a:r>
              <a:rPr lang="el-GR" sz="3700" b="1" dirty="0" smtClean="0">
                <a:solidFill>
                  <a:srgbClr val="CC0099"/>
                </a:solidFill>
                <a:latin typeface="Times New Roman" panose="02020603050405020304" pitchFamily="18" charset="0"/>
                <a:cs typeface="Times New Roman" panose="02020603050405020304" pitchFamily="18" charset="0"/>
              </a:rPr>
              <a:t>. </a:t>
            </a:r>
            <a:endParaRPr lang="el-GR" sz="3700" b="1" dirty="0">
              <a:solidFill>
                <a:srgbClr val="CC0099"/>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279775"/>
            <a:ext cx="1679993" cy="661720"/>
          </a:xfrm>
          <a:prstGeom prst="rect">
            <a:avLst/>
          </a:prstGeom>
          <a:noFill/>
        </p:spPr>
        <p:txBody>
          <a:bodyPr wrap="square" rtlCol="0">
            <a:spAutoFit/>
          </a:bodyPr>
          <a:lstStyle/>
          <a:p>
            <a:r>
              <a:rPr lang="vi-VN" sz="3700" b="1" dirty="0">
                <a:solidFill>
                  <a:srgbClr val="CC0099"/>
                </a:solidFill>
                <a:latin typeface="+mj-lt"/>
              </a:rPr>
              <a:t>Ca dao</a:t>
            </a: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dirty="0" err="1"/>
                <a:t>Trong</a:t>
              </a:r>
              <a:r>
                <a:rPr lang="en-US" sz="3200" dirty="0"/>
                <a:t> </a:t>
              </a:r>
              <a:r>
                <a:rPr lang="en-US" sz="3200" dirty="0" err="1"/>
                <a:t>câu</a:t>
              </a:r>
              <a:r>
                <a:rPr lang="en-US" sz="3200" dirty="0"/>
                <a:t> </a:t>
              </a:r>
              <a:r>
                <a:rPr lang="en-US" sz="3200" dirty="0" err="1"/>
                <a:t>ứng</a:t>
              </a:r>
              <a:r>
                <a:rPr lang="en-US" sz="3200" dirty="0"/>
                <a:t> </a:t>
              </a:r>
              <a:r>
                <a:rPr lang="en-US" sz="3200" dirty="0" err="1"/>
                <a:t>dụng</a:t>
              </a:r>
              <a:r>
                <a:rPr lang="en-US" sz="3200" dirty="0"/>
                <a:t> </a:t>
              </a:r>
              <a:r>
                <a:rPr lang="en-US" sz="3200" dirty="0" err="1"/>
                <a:t>trên</a:t>
              </a:r>
              <a:r>
                <a:rPr lang="en-US" sz="3200" dirty="0"/>
                <a:t>, </a:t>
              </a:r>
              <a:r>
                <a:rPr lang="en-US" sz="3200" dirty="0" err="1"/>
                <a:t>chữ</a:t>
              </a:r>
              <a:r>
                <a:rPr lang="en-US" sz="3200" dirty="0"/>
                <a:t> </a:t>
              </a:r>
              <a:r>
                <a:rPr lang="en-US" sz="3200" dirty="0" err="1"/>
                <a:t>nào</a:t>
              </a:r>
              <a:r>
                <a:rPr lang="en-US" sz="3200" dirty="0"/>
                <a:t> </a:t>
              </a:r>
              <a:r>
                <a:rPr lang="en-US" sz="3200" dirty="0" err="1"/>
                <a:t>được</a:t>
              </a:r>
              <a:r>
                <a:rPr lang="en-US" sz="3200" dirty="0"/>
                <a:t> </a:t>
              </a:r>
              <a:r>
                <a:rPr lang="en-US" sz="3200" dirty="0" err="1"/>
                <a:t>viết</a:t>
              </a:r>
              <a:r>
                <a:rPr lang="en-US" sz="3200" dirty="0"/>
                <a:t> </a:t>
              </a:r>
              <a:r>
                <a:rPr lang="en-US" sz="3200" dirty="0" err="1"/>
                <a:t>hoa</a:t>
              </a:r>
              <a:r>
                <a:rPr lang="en-US" sz="3200" dirty="0"/>
                <a:t>? </a:t>
              </a:r>
              <a:r>
                <a:rPr lang="en-US" sz="3200" dirty="0" err="1"/>
                <a:t>Vì</a:t>
              </a:r>
              <a:r>
                <a:rPr lang="en-US" sz="3200" dirty="0"/>
                <a:t> </a:t>
              </a:r>
              <a:r>
                <a:rPr lang="en-US" sz="3200" dirty="0" err="1"/>
                <a:t>sao</a:t>
              </a:r>
              <a:r>
                <a:rPr lang="en-US" sz="3200" dirty="0"/>
                <a:t>?</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9" y="452362"/>
            <a:ext cx="6670251" cy="930219"/>
            <a:chOff x="154298" y="195325"/>
            <a:chExt cx="5197052" cy="930219"/>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8" y="195325"/>
              <a:ext cx="4600380" cy="911675"/>
              <a:chOff x="154298" y="195325"/>
              <a:chExt cx="4600380"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4053620" cy="648000"/>
              </a:xfrm>
              <a:custGeom>
                <a:avLst/>
                <a:gdLst>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3620" h="648000" fill="none" extrusionOk="0">
                    <a:moveTo>
                      <a:pt x="0" y="108002"/>
                    </a:moveTo>
                    <a:cubicBezTo>
                      <a:pt x="-4386" y="42081"/>
                      <a:pt x="28262" y="6520"/>
                      <a:pt x="105279" y="0"/>
                    </a:cubicBezTo>
                    <a:cubicBezTo>
                      <a:pt x="1595170" y="-17908"/>
                      <a:pt x="2510857" y="35430"/>
                      <a:pt x="3948340" y="0"/>
                    </a:cubicBezTo>
                    <a:cubicBezTo>
                      <a:pt x="3997964" y="10163"/>
                      <a:pt x="4058479" y="38353"/>
                      <a:pt x="4053620" y="108002"/>
                    </a:cubicBezTo>
                    <a:cubicBezTo>
                      <a:pt x="4084700" y="221797"/>
                      <a:pt x="4016116" y="474676"/>
                      <a:pt x="4053620" y="539998"/>
                    </a:cubicBezTo>
                    <a:cubicBezTo>
                      <a:pt x="4052538" y="615884"/>
                      <a:pt x="4000955" y="639609"/>
                      <a:pt x="3948340" y="648000"/>
                    </a:cubicBezTo>
                    <a:cubicBezTo>
                      <a:pt x="3100164" y="606469"/>
                      <a:pt x="855061" y="699105"/>
                      <a:pt x="105279" y="648000"/>
                    </a:cubicBezTo>
                    <a:cubicBezTo>
                      <a:pt x="47527" y="640197"/>
                      <a:pt x="4473" y="608204"/>
                      <a:pt x="0" y="539998"/>
                    </a:cubicBezTo>
                    <a:cubicBezTo>
                      <a:pt x="15518" y="395846"/>
                      <a:pt x="10648" y="178207"/>
                      <a:pt x="0" y="108002"/>
                    </a:cubicBezTo>
                    <a:close/>
                  </a:path>
                  <a:path w="4053620" h="648000" stroke="0" extrusionOk="0">
                    <a:moveTo>
                      <a:pt x="0" y="108002"/>
                    </a:moveTo>
                    <a:cubicBezTo>
                      <a:pt x="3438" y="61512"/>
                      <a:pt x="46029" y="4962"/>
                      <a:pt x="105279" y="0"/>
                    </a:cubicBezTo>
                    <a:cubicBezTo>
                      <a:pt x="1650817" y="-305956"/>
                      <a:pt x="2503896" y="-213092"/>
                      <a:pt x="3948340" y="0"/>
                    </a:cubicBezTo>
                    <a:cubicBezTo>
                      <a:pt x="3996261" y="9383"/>
                      <a:pt x="4058502" y="46608"/>
                      <a:pt x="4053620" y="108002"/>
                    </a:cubicBezTo>
                    <a:cubicBezTo>
                      <a:pt x="4032272" y="331208"/>
                      <a:pt x="4039483" y="436537"/>
                      <a:pt x="4053620" y="539998"/>
                    </a:cubicBezTo>
                    <a:cubicBezTo>
                      <a:pt x="4053210" y="610248"/>
                      <a:pt x="4003166" y="657255"/>
                      <a:pt x="3948340" y="648000"/>
                    </a:cubicBezTo>
                    <a:cubicBezTo>
                      <a:pt x="2951407" y="588290"/>
                      <a:pt x="1094442" y="606549"/>
                      <a:pt x="105279" y="648000"/>
                    </a:cubicBezTo>
                    <a:cubicBezTo>
                      <a:pt x="42922" y="656988"/>
                      <a:pt x="6960" y="610085"/>
                      <a:pt x="0" y="539998"/>
                    </a:cubicBezTo>
                    <a:cubicBezTo>
                      <a:pt x="14386" y="340695"/>
                      <a:pt x="-1351" y="233619"/>
                      <a:pt x="0" y="108002"/>
                    </a:cubicBezTo>
                    <a:close/>
                  </a:path>
                  <a:path w="4053620" h="648000" fill="none" stroke="0" extrusionOk="0">
                    <a:moveTo>
                      <a:pt x="0" y="108002"/>
                    </a:moveTo>
                    <a:cubicBezTo>
                      <a:pt x="-1224" y="48613"/>
                      <a:pt x="32378" y="-3302"/>
                      <a:pt x="105279" y="0"/>
                    </a:cubicBezTo>
                    <a:cubicBezTo>
                      <a:pt x="1424921" y="-30944"/>
                      <a:pt x="2576171" y="156420"/>
                      <a:pt x="3948340" y="0"/>
                    </a:cubicBezTo>
                    <a:cubicBezTo>
                      <a:pt x="3995427" y="13073"/>
                      <a:pt x="4061796" y="37531"/>
                      <a:pt x="4053620" y="108002"/>
                    </a:cubicBezTo>
                    <a:cubicBezTo>
                      <a:pt x="4089875" y="222401"/>
                      <a:pt x="4016856" y="472655"/>
                      <a:pt x="4053620" y="539998"/>
                    </a:cubicBezTo>
                    <a:cubicBezTo>
                      <a:pt x="4048780" y="611987"/>
                      <a:pt x="4010368" y="648520"/>
                      <a:pt x="3948340" y="648000"/>
                    </a:cubicBezTo>
                    <a:cubicBezTo>
                      <a:pt x="3184883" y="458222"/>
                      <a:pt x="783614" y="700800"/>
                      <a:pt x="105279" y="648000"/>
                    </a:cubicBezTo>
                    <a:cubicBezTo>
                      <a:pt x="45385" y="644889"/>
                      <a:pt x="7831" y="611426"/>
                      <a:pt x="0" y="539998"/>
                    </a:cubicBezTo>
                    <a:cubicBezTo>
                      <a:pt x="26758" y="394289"/>
                      <a:pt x="17927" y="17032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LUYỆN VIẾT BẢNG CON</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3" name="Picture 2" descr="A picture containing shape&#10;&#10;Description automatically generated">
            <a:extLst>
              <a:ext uri="{FF2B5EF4-FFF2-40B4-BE49-F238E27FC236}">
                <a16:creationId xmlns:a16="http://schemas.microsoft.com/office/drawing/2014/main" id="{B44E7BF6-C3FD-E578-886A-A0A81FC74A9C}"/>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3161809" y="1413000"/>
            <a:ext cx="5868382" cy="4032000"/>
          </a:xfrm>
          <a:prstGeom prst="rect">
            <a:avLst/>
          </a:prstGeom>
        </p:spPr>
      </p:pic>
      <p:sp>
        <p:nvSpPr>
          <p:cNvPr id="7" name="TextBox 6">
            <a:extLst>
              <a:ext uri="{FF2B5EF4-FFF2-40B4-BE49-F238E27FC236}">
                <a16:creationId xmlns:a16="http://schemas.microsoft.com/office/drawing/2014/main" id="{25CBEDFA-5AD9-0912-4F0D-40E8D496801F}"/>
              </a:ext>
            </a:extLst>
          </p:cNvPr>
          <p:cNvSpPr txBox="1"/>
          <p:nvPr/>
        </p:nvSpPr>
        <p:spPr>
          <a:xfrm>
            <a:off x="3472543" y="3254828"/>
            <a:ext cx="4185557" cy="1200329"/>
          </a:xfrm>
          <a:prstGeom prst="rect">
            <a:avLst/>
          </a:prstGeom>
          <a:noFill/>
        </p:spPr>
        <p:txBody>
          <a:bodyPr wrap="square" rtlCol="0">
            <a:spAutoFit/>
          </a:bodyPr>
          <a:lstStyle/>
          <a:p>
            <a:r>
              <a:rPr lang="en-US" sz="7200" b="1" dirty="0" err="1">
                <a:solidFill>
                  <a:schemeClr val="bg1"/>
                </a:solidFill>
                <a:latin typeface="Times New Roman" panose="02020603050405020304" pitchFamily="18" charset="0"/>
                <a:cs typeface="Times New Roman" panose="02020603050405020304" pitchFamily="18" charset="0"/>
              </a:rPr>
              <a:t>Cần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Thơ</a:t>
            </a:r>
            <a:endParaRPr lang="vi-VN" sz="7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4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22040" y="1790756"/>
            <a:ext cx="845071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vi-VN" sz="3700" b="1" i="0" u="none" strike="noStrike" kern="1200" cap="none" spc="0" normalizeH="0" baseline="0" noProof="0" dirty="0" smtClean="0">
                <a:ln>
                  <a:noFill/>
                </a:ln>
                <a:solidFill>
                  <a:srgbClr val="CC0099"/>
                </a:solidFill>
                <a:effectLst/>
                <a:uLnTx/>
                <a:uFillTx/>
                <a:latin typeface="Times New Roman" panose="02020603050405020304" pitchFamily="18" charset="0"/>
                <a:cs typeface="Times New Roman" panose="02020603050405020304" pitchFamily="18" charset="0"/>
              </a:rPr>
              <a:t>Cần </a:t>
            </a:r>
            <a:r>
              <a:rPr kumimoji="0" lang="vi-VN" sz="37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rPr>
              <a:t>Thơ </a:t>
            </a:r>
            <a:r>
              <a:rPr kumimoji="0" lang="vi-VN" sz="3700" b="1" i="0" u="none" strike="noStrike" kern="1200" cap="none" spc="0" normalizeH="0" baseline="0" noProof="0" dirty="0" smtClean="0">
                <a:ln>
                  <a:noFill/>
                </a:ln>
                <a:solidFill>
                  <a:srgbClr val="CC0099"/>
                </a:solidFill>
                <a:effectLst/>
                <a:uLnTx/>
                <a:uFillTx/>
                <a:latin typeface="Times New Roman" panose="02020603050405020304" pitchFamily="18" charset="0"/>
                <a:cs typeface="Times New Roman" panose="02020603050405020304" pitchFamily="18" charset="0"/>
              </a:rPr>
              <a:t>gạo</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trắng</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nước</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trong</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endParaRPr kumimoji="0" lang="vi-VN" sz="37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05130"/>
            <a:ext cx="955127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rPr>
              <a:t>Ai </a:t>
            </a:r>
            <a:r>
              <a:rPr kumimoji="0" lang="vi-VN" sz="3700" b="1" i="0" u="none" strike="noStrike" kern="1200" cap="none" spc="0" normalizeH="0" baseline="0" noProof="0" dirty="0" smtClean="0">
                <a:ln>
                  <a:noFill/>
                </a:ln>
                <a:solidFill>
                  <a:srgbClr val="CC0099"/>
                </a:solidFill>
                <a:effectLst/>
                <a:uLnTx/>
                <a:uFillTx/>
                <a:latin typeface="Times New Roman" panose="02020603050405020304" pitchFamily="18" charset="0"/>
                <a:cs typeface="Times New Roman" panose="02020603050405020304" pitchFamily="18" charset="0"/>
              </a:rPr>
              <a:t>đi</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đến</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đó</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lòng</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không</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muốn</a:t>
            </a:r>
            <a:r>
              <a:rPr kumimoji="0" lang="en-US" sz="3700" b="1" i="0" u="none" strike="noStrike" kern="1200" cap="none" spc="0" normalizeH="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smtClean="0">
                <a:ln>
                  <a:noFill/>
                </a:ln>
                <a:solidFill>
                  <a:srgbClr val="CC0099"/>
                </a:solidFill>
                <a:effectLst/>
                <a:uLnTx/>
                <a:uFillTx/>
                <a:latin typeface="Times New Roman" panose="02020603050405020304" pitchFamily="18" charset="0"/>
                <a:cs typeface="Times New Roman" panose="02020603050405020304" pitchFamily="18" charset="0"/>
              </a:rPr>
              <a:t>về</a:t>
            </a:r>
            <a:r>
              <a:rPr kumimoji="0" lang="el-GR" sz="3700" b="1" i="0" u="none" strike="noStrike" kern="1200" cap="none" spc="0" normalizeH="0" baseline="0" noProof="0" dirty="0" smtClean="0">
                <a:ln>
                  <a:noFill/>
                </a:ln>
                <a:solidFill>
                  <a:srgbClr val="CC0099"/>
                </a:solidFill>
                <a:effectLst/>
                <a:uLnTx/>
                <a:uFillTx/>
                <a:latin typeface="Times New Roman" panose="02020603050405020304" pitchFamily="18" charset="0"/>
                <a:cs typeface="Times New Roman" panose="02020603050405020304" pitchFamily="18" charset="0"/>
              </a:rPr>
              <a:t>. </a:t>
            </a:r>
            <a:endParaRPr kumimoji="0" lang="el-GR" sz="37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247117"/>
            <a:ext cx="24076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rPr>
              <a:t>(</a:t>
            </a:r>
            <a:r>
              <a:rPr kumimoji="0" lang="vi-VN" sz="37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rPr>
              <a:t>Ca dao</a:t>
            </a:r>
            <a:r>
              <a:rPr kumimoji="0" lang="en-US" sz="37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rPr>
              <a:t>)</a:t>
            </a:r>
            <a:endParaRPr kumimoji="0" lang="vi-VN" sz="37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VIẾT VÀO VTV</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cxnSp>
        <p:nvCxnSpPr>
          <p:cNvPr id="3" name="Straight Arrow Connector 2">
            <a:extLst>
              <a:ext uri="{FF2B5EF4-FFF2-40B4-BE49-F238E27FC236}">
                <a16:creationId xmlns:a16="http://schemas.microsoft.com/office/drawing/2014/main" id="{2782B08C-25DA-33BC-941D-BA299202F46E}"/>
              </a:ext>
            </a:extLst>
          </p:cNvPr>
          <p:cNvCxnSpPr>
            <a:cxnSpLocks/>
          </p:cNvCxnSpPr>
          <p:nvPr/>
        </p:nvCxnSpPr>
        <p:spPr>
          <a:xfrm>
            <a:off x="1042215" y="2267508"/>
            <a:ext cx="11303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F04DC7-D916-5DE4-47EE-11C40E21CF10}"/>
              </a:ext>
            </a:extLst>
          </p:cNvPr>
          <p:cNvSpPr txBox="1"/>
          <p:nvPr/>
        </p:nvSpPr>
        <p:spPr>
          <a:xfrm>
            <a:off x="1252176" y="1703290"/>
            <a:ext cx="955113" cy="584775"/>
          </a:xfrm>
          <a:prstGeom prst="rect">
            <a:avLst/>
          </a:prstGeom>
          <a:noFill/>
        </p:spPr>
        <p:txBody>
          <a:bodyPr wrap="square" rtlCol="0">
            <a:spAutoFit/>
          </a:bodyPr>
          <a:lstStyle/>
          <a:p>
            <a:r>
              <a:rPr lang="en-US" sz="3200">
                <a:solidFill>
                  <a:srgbClr val="FF3399"/>
                </a:solidFill>
              </a:rPr>
              <a:t>2 ô</a:t>
            </a:r>
          </a:p>
        </p:txBody>
      </p:sp>
      <p:sp>
        <p:nvSpPr>
          <p:cNvPr id="5" name="TextBox 4">
            <a:extLst>
              <a:ext uri="{FF2B5EF4-FFF2-40B4-BE49-F238E27FC236}">
                <a16:creationId xmlns:a16="http://schemas.microsoft.com/office/drawing/2014/main" id="{BD13F263-4054-A7E7-8E77-46FCC15E9A4D}"/>
              </a:ext>
            </a:extLst>
          </p:cNvPr>
          <p:cNvSpPr txBox="1"/>
          <p:nvPr/>
        </p:nvSpPr>
        <p:spPr>
          <a:xfrm>
            <a:off x="905319" y="3153227"/>
            <a:ext cx="838638" cy="584775"/>
          </a:xfrm>
          <a:prstGeom prst="rect">
            <a:avLst/>
          </a:prstGeom>
          <a:noFill/>
        </p:spPr>
        <p:txBody>
          <a:bodyPr wrap="square" rtlCol="0">
            <a:spAutoFit/>
          </a:bodyPr>
          <a:lstStyle/>
          <a:p>
            <a:r>
              <a:rPr lang="en-US" sz="3200">
                <a:solidFill>
                  <a:srgbClr val="FF3399"/>
                </a:solidFill>
              </a:rPr>
              <a:t>1 ô</a:t>
            </a:r>
          </a:p>
        </p:txBody>
      </p:sp>
      <p:cxnSp>
        <p:nvCxnSpPr>
          <p:cNvPr id="6" name="Straight Arrow Connector 5">
            <a:extLst>
              <a:ext uri="{FF2B5EF4-FFF2-40B4-BE49-F238E27FC236}">
                <a16:creationId xmlns:a16="http://schemas.microsoft.com/office/drawing/2014/main" id="{34FF4F54-B056-A8D9-516A-B770D14E3AEB}"/>
              </a:ext>
            </a:extLst>
          </p:cNvPr>
          <p:cNvCxnSpPr>
            <a:cxnSpLocks/>
          </p:cNvCxnSpPr>
          <p:nvPr/>
        </p:nvCxnSpPr>
        <p:spPr>
          <a:xfrm>
            <a:off x="1035653" y="3002755"/>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74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28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4089400" y="99704"/>
            <a:ext cx="7112001" cy="1522623"/>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00" name="Google Shape;1100;p25"/>
              <p:cNvSpPr txBox="1"/>
              <p:nvPr/>
            </p:nvSpPr>
            <p:spPr>
              <a:xfrm>
                <a:off x="2660482" y="921497"/>
                <a:ext cx="7840495" cy="29133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dirty="0" err="1">
                    <a:solidFill>
                      <a:srgbClr val="1D1B10"/>
                    </a:solidFill>
                    <a:latin typeface="Times New Roman" panose="02020603050405020304" pitchFamily="18" charset="0"/>
                    <a:ea typeface="Lobster"/>
                    <a:cs typeface="Times New Roman" panose="02020603050405020304" pitchFamily="18" charset="0"/>
                    <a:sym typeface="Lobster"/>
                  </a:rPr>
                  <a:t>Chữ</a:t>
                </a:r>
                <a:r>
                  <a:rPr lang="en-US" sz="2933" b="1" kern="0" dirty="0">
                    <a:solidFill>
                      <a:srgbClr val="1D1B10"/>
                    </a:solidFill>
                    <a:latin typeface="Times New Roman" panose="02020603050405020304" pitchFamily="18" charset="0"/>
                    <a:ea typeface="Lobster"/>
                    <a:cs typeface="Times New Roman" panose="02020603050405020304" pitchFamily="18" charset="0"/>
                    <a:sym typeface="Lobster"/>
                  </a:rPr>
                  <a:t> </a:t>
                </a:r>
                <a:r>
                  <a:rPr lang="en-US" sz="2933" b="1" kern="0" dirty="0" err="1">
                    <a:solidFill>
                      <a:srgbClr val="1D1B10"/>
                    </a:solidFill>
                    <a:latin typeface="Times New Roman" panose="02020603050405020304" pitchFamily="18" charset="0"/>
                    <a:ea typeface="Lobster"/>
                    <a:cs typeface="Times New Roman" panose="02020603050405020304" pitchFamily="18" charset="0"/>
                    <a:sym typeface="Lobster"/>
                  </a:rPr>
                  <a:t>hoa</a:t>
                </a:r>
                <a:r>
                  <a:rPr lang="en-US" sz="2933" b="1" kern="0" dirty="0">
                    <a:solidFill>
                      <a:srgbClr val="1D1B10"/>
                    </a:solidFill>
                    <a:latin typeface="Times New Roman" panose="02020603050405020304" pitchFamily="18" charset="0"/>
                    <a:ea typeface="Lobster"/>
                    <a:cs typeface="Times New Roman" panose="02020603050405020304" pitchFamily="18" charset="0"/>
                    <a:sym typeface="Lobster"/>
                  </a:rPr>
                  <a:t> T </a:t>
                </a:r>
                <a:r>
                  <a:rPr lang="en-US" sz="2933" b="1" kern="0" dirty="0" err="1">
                    <a:solidFill>
                      <a:srgbClr val="1D1B10"/>
                    </a:solidFill>
                    <a:latin typeface="Times New Roman" panose="02020603050405020304" pitchFamily="18" charset="0"/>
                    <a:ea typeface="Lobster"/>
                    <a:cs typeface="Times New Roman" panose="02020603050405020304" pitchFamily="18" charset="0"/>
                    <a:sym typeface="Lobster"/>
                  </a:rPr>
                  <a:t>cao</a:t>
                </a:r>
                <a:r>
                  <a:rPr lang="en-US" sz="2933" b="1" kern="0" dirty="0">
                    <a:solidFill>
                      <a:srgbClr val="1D1B10"/>
                    </a:solidFill>
                    <a:latin typeface="Times New Roman" panose="02020603050405020304" pitchFamily="18" charset="0"/>
                    <a:ea typeface="Lobster"/>
                    <a:cs typeface="Times New Roman" panose="02020603050405020304" pitchFamily="18" charset="0"/>
                    <a:sym typeface="Lobster"/>
                  </a:rPr>
                  <a:t> </a:t>
                </a:r>
                <a:r>
                  <a:rPr lang="en-US" sz="2933" b="1" kern="0" dirty="0" err="1">
                    <a:solidFill>
                      <a:srgbClr val="1D1B10"/>
                    </a:solidFill>
                    <a:latin typeface="Times New Roman" panose="02020603050405020304" pitchFamily="18" charset="0"/>
                    <a:ea typeface="Lobster"/>
                    <a:cs typeface="Times New Roman" panose="02020603050405020304" pitchFamily="18" charset="0"/>
                    <a:sym typeface="Lobster"/>
                  </a:rPr>
                  <a:t>mấy</a:t>
                </a:r>
                <a:r>
                  <a:rPr lang="en-US" sz="2933" b="1" kern="0" dirty="0">
                    <a:solidFill>
                      <a:srgbClr val="1D1B10"/>
                    </a:solidFill>
                    <a:latin typeface="Times New Roman" panose="02020603050405020304" pitchFamily="18" charset="0"/>
                    <a:ea typeface="Lobster"/>
                    <a:cs typeface="Times New Roman" panose="02020603050405020304" pitchFamily="18" charset="0"/>
                    <a:sym typeface="Lobster"/>
                  </a:rPr>
                  <a:t> li</a:t>
                </a:r>
                <a:endParaRPr sz="933"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1101" name="Google Shape;1101;p25"/>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495325" indent="-495325" algn="ctr" defTabSz="609630">
              <a:buClr>
                <a:srgbClr val="002060"/>
              </a:buClr>
              <a:buSzPts val="3600"/>
              <a:buFont typeface="Lobster"/>
              <a:buAutoNum type="alphaUcPeriod"/>
            </a:pPr>
            <a:r>
              <a:rPr lang="en-US" sz="2400" b="1" kern="0">
                <a:solidFill>
                  <a:srgbClr val="002060"/>
                </a:solidFill>
                <a:latin typeface="Times New Roman" panose="02020603050405020304" pitchFamily="18" charset="0"/>
                <a:cs typeface="Times New Roman" panose="02020603050405020304" pitchFamily="18" charset="0"/>
                <a:sym typeface="Lobster"/>
              </a:rPr>
              <a:t>1 ly</a:t>
            </a:r>
            <a:endParaRPr sz="9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103" name="Google Shape;1103;p25"/>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Times New Roman" panose="02020603050405020304" pitchFamily="18" charset="0"/>
              <a:ea typeface="Lobster"/>
              <a:cs typeface="Times New Roman" panose="02020603050405020304" pitchFamily="18" charset="0"/>
              <a:sym typeface="Lobster"/>
            </a:endParaRPr>
          </a:p>
          <a:p>
            <a:pPr algn="ctr" defTabSz="609630">
              <a:buClr>
                <a:srgbClr val="000000"/>
              </a:buClr>
            </a:pP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B.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Hơn</a:t>
            </a: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 2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ly</a:t>
            </a:r>
            <a:endParaRPr sz="933" b="1" kern="0" dirty="0">
              <a:solidFill>
                <a:srgbClr val="000000"/>
              </a:solidFill>
              <a:latin typeface="Times New Roman" panose="02020603050405020304" pitchFamily="18" charset="0"/>
              <a:cs typeface="Times New Roman" panose="02020603050405020304" pitchFamily="18" charset="0"/>
              <a:sym typeface="Arial"/>
            </a:endParaRPr>
          </a:p>
          <a:p>
            <a:pPr algn="ctr" defTabSz="609630">
              <a:buClr>
                <a:srgbClr val="000000"/>
              </a:buClr>
            </a:pPr>
            <a:endParaRPr sz="2400" b="1" kern="0" dirty="0">
              <a:solidFill>
                <a:srgbClr val="002060"/>
              </a:solidFill>
              <a:latin typeface="Times New Roman" panose="02020603050405020304" pitchFamily="18" charset="0"/>
              <a:ea typeface="Lobster"/>
              <a:cs typeface="Times New Roman" panose="02020603050405020304" pitchFamily="18" charset="0"/>
              <a:sym typeface="Lobster"/>
            </a:endParaRPr>
          </a:p>
        </p:txBody>
      </p:sp>
      <p:sp>
        <p:nvSpPr>
          <p:cNvPr id="1104" name="Google Shape;1104;p25"/>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Times New Roman" panose="02020603050405020304" pitchFamily="18" charset="0"/>
              <a:ea typeface="Lobster"/>
              <a:cs typeface="Times New Roman" panose="02020603050405020304" pitchFamily="18" charset="0"/>
              <a:sym typeface="Lobster"/>
            </a:endParaRPr>
          </a:p>
          <a:p>
            <a:pPr algn="ctr" defTabSz="609630">
              <a:buClr>
                <a:srgbClr val="000000"/>
              </a:buClr>
            </a:pP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C. 2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ly</a:t>
            </a:r>
            <a:endParaRPr sz="933" b="1" kern="0" dirty="0">
              <a:solidFill>
                <a:srgbClr val="000000"/>
              </a:solidFill>
              <a:latin typeface="Times New Roman" panose="02020603050405020304" pitchFamily="18" charset="0"/>
              <a:cs typeface="Times New Roman" panose="02020603050405020304" pitchFamily="18" charset="0"/>
              <a:sym typeface="Arial"/>
            </a:endParaRPr>
          </a:p>
          <a:p>
            <a:pPr algn="ctr" defTabSz="609630">
              <a:buClr>
                <a:srgbClr val="000000"/>
              </a:buClr>
            </a:pPr>
            <a:endParaRPr sz="2400" b="1" kern="0" dirty="0">
              <a:solidFill>
                <a:srgbClr val="002060"/>
              </a:solidFill>
              <a:latin typeface="Times New Roman" panose="02020603050405020304" pitchFamily="18" charset="0"/>
              <a:ea typeface="Lobster"/>
              <a:cs typeface="Times New Roman" panose="02020603050405020304" pitchFamily="18" charset="0"/>
              <a:sym typeface="Lobster"/>
            </a:endParaRPr>
          </a:p>
        </p:txBody>
      </p:sp>
      <p:sp>
        <p:nvSpPr>
          <p:cNvPr id="1105" name="Google Shape;1105;p25"/>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D. 2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ly</a:t>
            </a: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ςưỡi</a:t>
            </a:r>
            <a:endParaRPr sz="933"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06" name="Google Shape;1106;p25"/>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3" name="Google Shape;1142;p27" descr="Cách đánh dấu tích trong word mới nhất | Vivureviews.com">
            <a:extLst>
              <a:ext uri="{FF2B5EF4-FFF2-40B4-BE49-F238E27FC236}">
                <a16:creationId xmlns:a16="http://schemas.microsoft.com/office/drawing/2014/main" id="{DF2670BC-DCE9-4C9C-A45F-E3EDFC23170F}"/>
              </a:ext>
            </a:extLst>
          </p:cNvPr>
          <p:cNvPicPr preferRelativeResize="0"/>
          <p:nvPr/>
        </p:nvPicPr>
        <p:blipFill rotWithShape="1">
          <a:blip r:embed="rId7">
            <a:alphaModFix/>
          </a:blip>
          <a:srcRect/>
          <a:stretch/>
        </p:blipFill>
        <p:spPr>
          <a:xfrm>
            <a:off x="11078333" y="3301947"/>
            <a:ext cx="847223" cy="1060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31" name="Google Shape;1131;p27"/>
          <p:cNvGrpSpPr/>
          <p:nvPr/>
        </p:nvGrpSpPr>
        <p:grpSpPr>
          <a:xfrm>
            <a:off x="4546599" y="132450"/>
            <a:ext cx="7384143" cy="1489877"/>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33" name="Google Shape;1133;p27"/>
            <p:cNvSpPr txBox="1"/>
            <p:nvPr/>
          </p:nvSpPr>
          <p:spPr>
            <a:xfrm>
              <a:off x="2660482" y="810733"/>
              <a:ext cx="7840495" cy="54771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dirty="0" err="1">
                  <a:solidFill>
                    <a:srgbClr val="1D1B10"/>
                  </a:solidFill>
                  <a:latin typeface="Times New Roman" panose="02020603050405020304" pitchFamily="18" charset="0"/>
                  <a:cs typeface="Times New Roman" panose="02020603050405020304" pitchFamily="18" charset="0"/>
                  <a:sym typeface="Lobster"/>
                </a:rPr>
                <a:t>Khoảng</a:t>
              </a:r>
              <a:r>
                <a:rPr lang="en-US" sz="2933" b="1" kern="0" dirty="0">
                  <a:solidFill>
                    <a:srgbClr val="1D1B10"/>
                  </a:solidFill>
                  <a:latin typeface="Times New Roman" panose="02020603050405020304" pitchFamily="18" charset="0"/>
                  <a:cs typeface="Times New Roman" panose="02020603050405020304" pitchFamily="18" charset="0"/>
                  <a:sym typeface="Lobster"/>
                </a:rPr>
                <a:t> </a:t>
              </a:r>
              <a:r>
                <a:rPr lang="en-US" sz="2933" b="1" kern="0" dirty="0" err="1">
                  <a:solidFill>
                    <a:srgbClr val="1D1B10"/>
                  </a:solidFill>
                  <a:latin typeface="Times New Roman" panose="02020603050405020304" pitchFamily="18" charset="0"/>
                  <a:cs typeface="Times New Roman" panose="02020603050405020304" pitchFamily="18" charset="0"/>
                  <a:sym typeface="Lobster"/>
                </a:rPr>
                <a:t>cách</a:t>
              </a:r>
              <a:r>
                <a:rPr lang="en-US" sz="2933" b="1" kern="0" dirty="0">
                  <a:solidFill>
                    <a:srgbClr val="1D1B10"/>
                  </a:solidFill>
                  <a:latin typeface="Times New Roman" panose="02020603050405020304" pitchFamily="18" charset="0"/>
                  <a:cs typeface="Times New Roman" panose="02020603050405020304" pitchFamily="18" charset="0"/>
                  <a:sym typeface="Lobster"/>
                </a:rPr>
                <a:t> </a:t>
              </a:r>
              <a:r>
                <a:rPr lang="en-US" sz="2933" b="1" kern="0" dirty="0" err="1">
                  <a:solidFill>
                    <a:srgbClr val="1D1B10"/>
                  </a:solidFill>
                  <a:latin typeface="Times New Roman" panose="02020603050405020304" pitchFamily="18" charset="0"/>
                  <a:cs typeface="Times New Roman" panose="02020603050405020304" pitchFamily="18" charset="0"/>
                  <a:sym typeface="Lobster"/>
                </a:rPr>
                <a:t>các</a:t>
              </a:r>
              <a:r>
                <a:rPr lang="en-US" sz="2933" b="1" kern="0" dirty="0">
                  <a:solidFill>
                    <a:srgbClr val="1D1B10"/>
                  </a:solidFill>
                  <a:latin typeface="Times New Roman" panose="02020603050405020304" pitchFamily="18" charset="0"/>
                  <a:cs typeface="Times New Roman" panose="02020603050405020304" pitchFamily="18" charset="0"/>
                  <a:sym typeface="Lobster"/>
                </a:rPr>
                <a:t> con </a:t>
              </a:r>
              <a:r>
                <a:rPr lang="en-US" sz="2933" b="1" kern="0" dirty="0" err="1">
                  <a:solidFill>
                    <a:srgbClr val="1D1B10"/>
                  </a:solidFill>
                  <a:latin typeface="Times New Roman" panose="02020603050405020304" pitchFamily="18" charset="0"/>
                  <a:cs typeface="Times New Roman" panose="02020603050405020304" pitchFamily="18" charset="0"/>
                  <a:sym typeface="Lobster"/>
                </a:rPr>
                <a:t>chữ</a:t>
              </a:r>
              <a:r>
                <a:rPr lang="en-US" sz="2933" b="1" kern="0" dirty="0">
                  <a:solidFill>
                    <a:srgbClr val="1D1B10"/>
                  </a:solidFill>
                  <a:latin typeface="Times New Roman" panose="02020603050405020304" pitchFamily="18" charset="0"/>
                  <a:cs typeface="Times New Roman" panose="02020603050405020304" pitchFamily="18" charset="0"/>
                  <a:sym typeface="Lobster"/>
                </a:rPr>
                <a:t> </a:t>
              </a:r>
              <a:r>
                <a:rPr lang="en-US" sz="2933" b="1" kern="0" dirty="0" err="1">
                  <a:solidFill>
                    <a:srgbClr val="1D1B10"/>
                  </a:solidFill>
                  <a:latin typeface="Times New Roman" panose="02020603050405020304" pitchFamily="18" charset="0"/>
                  <a:cs typeface="Times New Roman" panose="02020603050405020304" pitchFamily="18" charset="0"/>
                  <a:sym typeface="Lobster"/>
                </a:rPr>
                <a:t>như</a:t>
              </a:r>
              <a:r>
                <a:rPr lang="en-US" sz="2933" b="1" kern="0" dirty="0">
                  <a:solidFill>
                    <a:srgbClr val="1D1B10"/>
                  </a:solidFill>
                  <a:latin typeface="Times New Roman" panose="02020603050405020304" pitchFamily="18" charset="0"/>
                  <a:cs typeface="Times New Roman" panose="02020603050405020304" pitchFamily="18" charset="0"/>
                  <a:sym typeface="Lobster"/>
                </a:rPr>
                <a:t> </a:t>
              </a:r>
              <a:r>
                <a:rPr lang="en-US" sz="2933" b="1" kern="0" dirty="0" err="1">
                  <a:solidFill>
                    <a:srgbClr val="1D1B10"/>
                  </a:solidFill>
                  <a:latin typeface="Times New Roman" panose="02020603050405020304" pitchFamily="18" charset="0"/>
                  <a:cs typeface="Times New Roman" panose="02020603050405020304" pitchFamily="18" charset="0"/>
                  <a:sym typeface="Lobster"/>
                </a:rPr>
                <a:t>thế</a:t>
              </a:r>
              <a:r>
                <a:rPr lang="en-US" sz="2933" b="1" kern="0" dirty="0">
                  <a:solidFill>
                    <a:srgbClr val="1D1B10"/>
                  </a:solidFill>
                  <a:latin typeface="Times New Roman" panose="02020603050405020304" pitchFamily="18" charset="0"/>
                  <a:cs typeface="Times New Roman" panose="02020603050405020304" pitchFamily="18" charset="0"/>
                  <a:sym typeface="Lobster"/>
                </a:rPr>
                <a:t> </a:t>
              </a:r>
              <a:r>
                <a:rPr lang="en-US" sz="2933" b="1" kern="0" dirty="0" err="1">
                  <a:solidFill>
                    <a:srgbClr val="1D1B10"/>
                  </a:solidFill>
                  <a:latin typeface="Times New Roman" panose="02020603050405020304" pitchFamily="18" charset="0"/>
                  <a:cs typeface="Times New Roman" panose="02020603050405020304" pitchFamily="18" charset="0"/>
                  <a:sym typeface="Lobster"/>
                </a:rPr>
                <a:t>nào</a:t>
              </a:r>
              <a:r>
                <a:rPr lang="en-US" sz="2933" b="1" kern="0" dirty="0">
                  <a:solidFill>
                    <a:srgbClr val="1D1B10"/>
                  </a:solidFill>
                  <a:latin typeface="Times New Roman" panose="02020603050405020304" pitchFamily="18" charset="0"/>
                  <a:cs typeface="Times New Roman" panose="02020603050405020304" pitchFamily="18" charset="0"/>
                  <a:sym typeface="Lobster"/>
                </a:rPr>
                <a:t>?</a:t>
              </a:r>
              <a:endParaRPr sz="933" b="1"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134" name="Google Shape;1134;p27"/>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Times New Roman" panose="02020603050405020304" pitchFamily="18" charset="0"/>
                <a:ea typeface="Lobster"/>
                <a:cs typeface="Times New Roman" panose="02020603050405020304" pitchFamily="18" charset="0"/>
                <a:sym typeface="Lobster"/>
              </a:rPr>
              <a:t>A. Bằng 1 con chữ o</a:t>
            </a:r>
            <a:endParaRPr sz="2400" b="1" kern="0">
              <a:solidFill>
                <a:srgbClr val="002060"/>
              </a:solidFill>
              <a:latin typeface="Times New Roman" panose="02020603050405020304" pitchFamily="18" charset="0"/>
              <a:ea typeface="Lobster"/>
              <a:cs typeface="Times New Roman" panose="02020603050405020304" pitchFamily="18" charset="0"/>
              <a:sym typeface="Lobster"/>
            </a:endParaRPr>
          </a:p>
        </p:txBody>
      </p:sp>
      <p:sp>
        <p:nvSpPr>
          <p:cNvPr id="1135" name="Google Shape;1135;p27"/>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Times New Roman" panose="02020603050405020304" pitchFamily="18" charset="0"/>
              <a:ea typeface="Lobster"/>
              <a:cs typeface="Times New Roman" panose="02020603050405020304" pitchFamily="18" charset="0"/>
              <a:sym typeface="Lobster"/>
            </a:endParaRPr>
          </a:p>
          <a:p>
            <a:pPr defTabSz="609630">
              <a:buClr>
                <a:srgbClr val="000000"/>
              </a:buClr>
            </a:pP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 B.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Bằng</a:t>
            </a: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 1 con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chữ</a:t>
            </a: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cái</a:t>
            </a:r>
            <a:endParaRPr sz="2400" b="1" kern="0" dirty="0">
              <a:solidFill>
                <a:srgbClr val="002060"/>
              </a:solidFill>
              <a:latin typeface="Times New Roman" panose="02020603050405020304" pitchFamily="18" charset="0"/>
              <a:ea typeface="Lobster"/>
              <a:cs typeface="Times New Roman" panose="02020603050405020304" pitchFamily="18" charset="0"/>
              <a:sym typeface="Lobster"/>
            </a:endParaRPr>
          </a:p>
        </p:txBody>
      </p:sp>
      <p:sp>
        <p:nvSpPr>
          <p:cNvPr id="1136" name="Google Shape;1136;p27"/>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a:solidFill>
                <a:srgbClr val="002060"/>
              </a:solidFill>
              <a:latin typeface="Times New Roman" panose="02020603050405020304" pitchFamily="18" charset="0"/>
              <a:ea typeface="Lobster"/>
              <a:cs typeface="Times New Roman" panose="02020603050405020304" pitchFamily="18" charset="0"/>
              <a:sym typeface="Lobster"/>
            </a:endParaRPr>
          </a:p>
          <a:p>
            <a:pPr algn="ctr" defTabSz="609630">
              <a:buClr>
                <a:srgbClr val="000000"/>
              </a:buClr>
            </a:pPr>
            <a:r>
              <a:rPr lang="en-US" sz="2400" b="1" kern="0">
                <a:solidFill>
                  <a:srgbClr val="002060"/>
                </a:solidFill>
                <a:latin typeface="Times New Roman" panose="02020603050405020304" pitchFamily="18" charset="0"/>
                <a:ea typeface="Lobster"/>
                <a:cs typeface="Times New Roman" panose="02020603050405020304" pitchFamily="18" charset="0"/>
                <a:sym typeface="Lobster"/>
              </a:rPr>
              <a:t>C. Bằng 2 con chữ o</a:t>
            </a:r>
            <a:endParaRPr sz="2400" b="1" kern="0">
              <a:solidFill>
                <a:srgbClr val="002060"/>
              </a:solidFill>
              <a:latin typeface="Times New Roman" panose="02020603050405020304" pitchFamily="18" charset="0"/>
              <a:ea typeface="Lobster"/>
              <a:cs typeface="Times New Roman" panose="02020603050405020304" pitchFamily="18" charset="0"/>
              <a:sym typeface="Lobster"/>
            </a:endParaRPr>
          </a:p>
        </p:txBody>
      </p:sp>
      <p:sp>
        <p:nvSpPr>
          <p:cNvPr id="1137" name="Google Shape;1137;p27"/>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D.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Bằng</a:t>
            </a: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 </a:t>
            </a:r>
            <a:r>
              <a:rPr lang="en-US" sz="2400" b="1" kern="0" dirty="0" smtClean="0">
                <a:solidFill>
                  <a:srgbClr val="002060"/>
                </a:solidFill>
                <a:latin typeface="Times New Roman" panose="02020603050405020304" pitchFamily="18" charset="0"/>
                <a:ea typeface="Lobster"/>
                <a:cs typeface="Times New Roman" panose="02020603050405020304" pitchFamily="18" charset="0"/>
                <a:sym typeface="Lobster"/>
              </a:rPr>
              <a:t>0.5 </a:t>
            </a: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con </a:t>
            </a:r>
            <a:r>
              <a:rPr lang="en-US" sz="2400" b="1" kern="0" dirty="0" err="1">
                <a:solidFill>
                  <a:srgbClr val="002060"/>
                </a:solidFill>
                <a:latin typeface="Times New Roman" panose="02020603050405020304" pitchFamily="18" charset="0"/>
                <a:ea typeface="Lobster"/>
                <a:cs typeface="Times New Roman" panose="02020603050405020304" pitchFamily="18" charset="0"/>
                <a:sym typeface="Lobster"/>
              </a:rPr>
              <a:t>chữ</a:t>
            </a:r>
            <a:r>
              <a:rPr lang="en-US" sz="2400" b="1" kern="0" dirty="0">
                <a:solidFill>
                  <a:srgbClr val="002060"/>
                </a:solidFill>
                <a:latin typeface="Times New Roman" panose="02020603050405020304" pitchFamily="18" charset="0"/>
                <a:ea typeface="Lobster"/>
                <a:cs typeface="Times New Roman" panose="02020603050405020304" pitchFamily="18" charset="0"/>
                <a:sym typeface="Lobster"/>
              </a:rPr>
              <a:t> o</a:t>
            </a:r>
            <a:endParaRPr sz="2400" b="1" kern="0" dirty="0">
              <a:solidFill>
                <a:srgbClr val="002060"/>
              </a:solidFill>
              <a:latin typeface="Times New Roman" panose="02020603050405020304" pitchFamily="18" charset="0"/>
              <a:ea typeface="Lobster"/>
              <a:cs typeface="Times New Roman" panose="02020603050405020304" pitchFamily="18" charset="0"/>
              <a:sym typeface="Lobster"/>
            </a:endParaRPr>
          </a:p>
        </p:txBody>
      </p:sp>
      <p:pic>
        <p:nvPicPr>
          <p:cNvPr id="1138" name="Google Shape;1138;p27"/>
          <p:cNvPicPr preferRelativeResize="0"/>
          <p:nvPr/>
        </p:nvPicPr>
        <p:blipFill rotWithShape="1">
          <a:blip r:embed="rId5">
            <a:alphaModFix/>
          </a:blip>
          <a:srcRect/>
          <a:stretch/>
        </p:blipFill>
        <p:spPr>
          <a:xfrm>
            <a:off x="7026777" y="4784977"/>
            <a:ext cx="2104592" cy="2073023"/>
          </a:xfrm>
          <a:prstGeom prst="rect">
            <a:avLst/>
          </a:prstGeom>
          <a:noFill/>
          <a:ln>
            <a:noFill/>
          </a:ln>
        </p:spPr>
      </p:pic>
      <p:pic>
        <p:nvPicPr>
          <p:cNvPr id="1142" name="Google Shape;1142;p27" descr="Cách đánh dấu tích trong word mới nhất | Vivureviews.com"/>
          <p:cNvPicPr preferRelativeResize="0"/>
          <p:nvPr/>
        </p:nvPicPr>
        <p:blipFill rotWithShape="1">
          <a:blip r:embed="rId6">
            <a:alphaModFix/>
          </a:blip>
          <a:srcRect/>
          <a:stretch/>
        </p:blipFill>
        <p:spPr>
          <a:xfrm>
            <a:off x="7237853" y="2501847"/>
            <a:ext cx="847223" cy="1060676"/>
          </a:xfrm>
          <a:prstGeom prst="rect">
            <a:avLst/>
          </a:prstGeom>
          <a:noFill/>
          <a:ln>
            <a:noFill/>
          </a:ln>
        </p:spPr>
      </p:pic>
      <p:pic>
        <p:nvPicPr>
          <p:cNvPr id="1143" name="Google Shape;1143;p27"/>
          <p:cNvPicPr preferRelativeResize="0"/>
          <p:nvPr/>
        </p:nvPicPr>
        <p:blipFill rotWithShape="1">
          <a:blip r:embed="rId7">
            <a:alphaModFix/>
          </a:blip>
          <a:srcRect r="70922" b="52667"/>
          <a:stretch/>
        </p:blipFill>
        <p:spPr>
          <a:xfrm>
            <a:off x="3149601" y="-602276"/>
            <a:ext cx="2309815" cy="26531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42"/>
                                        </p:tgtEl>
                                        <p:attrNameLst>
                                          <p:attrName>style.visibility</p:attrName>
                                        </p:attrNameLst>
                                      </p:cBhvr>
                                      <p:to>
                                        <p:strVal val="visible"/>
                                      </p:to>
                                    </p:set>
                                    <p:animEffect transition="in" filter="wipe(down)">
                                      <p:cBhvr>
                                        <p:cTn id="31" dur="500"/>
                                        <p:tgtEl>
                                          <p:spTgt spid="114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12" name="Google Shape;1112;p26"/>
          <p:cNvGrpSpPr/>
          <p:nvPr/>
        </p:nvGrpSpPr>
        <p:grpSpPr>
          <a:xfrm>
            <a:off x="4089400" y="99704"/>
            <a:ext cx="7112001" cy="1522623"/>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1" i="0" u="none" strike="noStrike" kern="0" cap="none" spc="0" normalizeH="0" baseline="0" noProof="0">
                  <a:ln>
                    <a:noFill/>
                  </a:ln>
                  <a:solidFill>
                    <a:srgbClr val="FFFFFF"/>
                  </a:solidFill>
                  <a:effectLst/>
                  <a:uLnTx/>
                  <a:uFillTx/>
                  <a:latin typeface="Calibri" panose="020F0502020204030204" pitchFamily="34" charset="0"/>
                  <a:ea typeface="Avenir"/>
                  <a:cs typeface="Calibri" panose="020F0502020204030204" pitchFamily="34" charset="0"/>
                  <a:sym typeface="Avenir"/>
                </a:endParaRPr>
              </a:p>
            </p:txBody>
          </p:sp>
          <p:sp>
            <p:nvSpPr>
              <p:cNvPr id="1115" name="Google Shape;1115;p26"/>
              <p:cNvSpPr txBox="1"/>
              <p:nvPr/>
            </p:nvSpPr>
            <p:spPr>
              <a:xfrm>
                <a:off x="2660482" y="810733"/>
                <a:ext cx="7840495" cy="29133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1D1B10"/>
                    </a:solidFill>
                    <a:effectLst/>
                    <a:uLnTx/>
                    <a:uFillTx/>
                    <a:latin typeface="Calibri" panose="020F0502020204030204" pitchFamily="34" charset="0"/>
                    <a:ea typeface="Lobster"/>
                    <a:cs typeface="Calibri" panose="020F0502020204030204" pitchFamily="34" charset="0"/>
                    <a:sym typeface="Lobster"/>
                  </a:rPr>
                  <a:t>Khi viết tên riêng cần lưu ý điều gì?</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116" name="Google Shape;1116;p26"/>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3731676"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A. Viết thường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8" name="Google Shape;1118;p26"/>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B. Viết hoa</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9" name="Google Shape;1119;p26"/>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C. Viết thụt vào 1 ô</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20" name="Google Shape;1120;p26"/>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D. Viết chữ nghiêng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pic>
        <p:nvPicPr>
          <p:cNvPr id="1121" name="Google Shape;1121;p26"/>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125" name="Google Shape;1125;p26" descr="Cách đánh dấu tích trong word mới nhất | Vivureviews.com"/>
          <p:cNvPicPr preferRelativeResize="0"/>
          <p:nvPr/>
        </p:nvPicPr>
        <p:blipFill rotWithShape="1">
          <a:blip r:embed="rId7">
            <a:alphaModFix/>
          </a:blip>
          <a:srcRect/>
          <a:stretch/>
        </p:blipFill>
        <p:spPr>
          <a:xfrm>
            <a:off x="6764219" y="3544817"/>
            <a:ext cx="847223" cy="1060676"/>
          </a:xfrm>
          <a:prstGeom prst="rect">
            <a:avLst/>
          </a:prstGeom>
          <a:noFill/>
          <a:ln>
            <a:noFill/>
          </a:ln>
        </p:spPr>
      </p:pic>
    </p:spTree>
    <p:extLst>
      <p:ext uri="{BB962C8B-B14F-4D97-AF65-F5344CB8AC3E}">
        <p14:creationId xmlns:p14="http://schemas.microsoft.com/office/powerpoint/2010/main" val="266129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25"/>
                                        </p:tgtEl>
                                        <p:attrNameLst>
                                          <p:attrName>style.visibility</p:attrName>
                                        </p:attrNameLst>
                                      </p:cBhvr>
                                      <p:to>
                                        <p:strVal val="visible"/>
                                      </p:to>
                                    </p:set>
                                    <p:animEffect transition="in" filter="wipe(down)">
                                      <p:cBhvr>
                                        <p:cTn id="28" dur="500"/>
                                        <p:tgtEl>
                                          <p:spTgt spid="1125"/>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a:stretch/>
        </p:blipFill>
        <p:spPr>
          <a:xfrm>
            <a:off x="-152400" y="-1041400"/>
            <a:ext cx="12108313" cy="8793663"/>
          </a:xfrm>
          <a:prstGeom prst="rect">
            <a:avLst/>
          </a:prstGeom>
          <a:noFill/>
          <a:ln>
            <a:noFill/>
          </a:ln>
        </p:spPr>
      </p:pic>
      <p:pic>
        <p:nvPicPr>
          <p:cNvPr id="2" name="Picture 1">
            <a:extLst>
              <a:ext uri="{FF2B5EF4-FFF2-40B4-BE49-F238E27FC236}">
                <a16:creationId xmlns:a16="http://schemas.microsoft.com/office/drawing/2014/main" id="{565A1C40-AEB0-40F2-8B22-137C321DD4BA}"/>
              </a:ext>
            </a:extLst>
          </p:cNvPr>
          <p:cNvPicPr>
            <a:picLocks noChangeAspect="1"/>
          </p:cNvPicPr>
          <p:nvPr/>
        </p:nvPicPr>
        <p:blipFill>
          <a:blip r:embed="rId4"/>
          <a:stretch>
            <a:fillRect/>
          </a:stretch>
        </p:blipFill>
        <p:spPr>
          <a:xfrm>
            <a:off x="3980425" y="3236856"/>
            <a:ext cx="6059949" cy="276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T</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Chữ hoa </a:t>
              </a:r>
              <a:r>
                <a:rPr kumimoji="0" lang="en-US" sz="2800" b="1" i="0" u="none" strike="noStrike" kern="1200" cap="none" spc="0" normalizeH="0" baseline="0" noProof="0">
                  <a:ln>
                    <a:noFill/>
                  </a:ln>
                  <a:solidFill>
                    <a:srgbClr val="000000"/>
                  </a:solidFill>
                  <a:effectLst/>
                  <a:uLnTx/>
                  <a:uFillTx/>
                  <a:latin typeface="Arial"/>
                  <a:ea typeface="+mn-ea"/>
                  <a:cs typeface="+mn-cs"/>
                </a:rPr>
                <a:t>T</a:t>
              </a:r>
              <a:r>
                <a:rPr kumimoji="0" lang="en-US" sz="2800" b="0" i="0" u="none" strike="noStrike" kern="1200" cap="none" spc="0" normalizeH="0" baseline="0" noProof="0">
                  <a:ln>
                    <a:noFill/>
                  </a:ln>
                  <a:solidFill>
                    <a:srgbClr val="000000"/>
                  </a:solidFill>
                  <a:effectLst/>
                  <a:uLnTx/>
                  <a:uFillTx/>
                  <a:latin typeface="Arial"/>
                  <a:ea typeface="+mn-ea"/>
                  <a:cs typeface="+mn-cs"/>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a:ea typeface="+mn-ea"/>
                  <a:cs typeface="+mn-cs"/>
                </a:rPr>
                <a:t>Chữ</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hoa</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a:ln>
                    <a:noFill/>
                  </a:ln>
                  <a:solidFill>
                    <a:srgbClr val="FF0000"/>
                  </a:solidFill>
                  <a:effectLst/>
                  <a:uLnTx/>
                  <a:uFillTx/>
                  <a:latin typeface="Arial"/>
                  <a:ea typeface="+mn-ea"/>
                  <a:cs typeface="+mn-cs"/>
                </a:rPr>
                <a:t>T</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gồm</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mấy</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nét</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Đó</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là</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những</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nét</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nào</a:t>
              </a:r>
              <a:r>
                <a:rPr kumimoji="0" lang="en-US" sz="2800" b="0" i="0" u="none" strike="noStrike" kern="1200" cap="none" spc="0" normalizeH="0" baseline="0" noProof="0" dirty="0">
                  <a:ln>
                    <a:noFill/>
                  </a:ln>
                  <a:solidFill>
                    <a:srgbClr val="FF0000"/>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cs typeface="Calibri" panose="020F0502020204030204" pitchFamily="34" charset="0"/>
                </a:rPr>
                <a:t>Chữ T được viết bởi nét</a:t>
              </a:r>
              <a:r>
                <a:rPr lang="vi-VN" sz="2800">
                  <a:solidFill>
                    <a:srgbClr val="FF0000"/>
                  </a:solidFill>
                  <a:cs typeface="Calibri" panose="020F0502020204030204" pitchFamily="34" charset="0"/>
                </a:rPr>
                <a:t> cong trái (nhỏ), lượn ngang (ngắn) và cong trái (to) nối liền nhau. </a:t>
              </a:r>
              <a:endParaRPr kumimoji="0" lang="vi-VN" sz="2800" b="0" i="0" u="none" strike="noStrike" kern="1200" cap="none" spc="0" normalizeH="0" baseline="0" noProof="0">
                <a:ln>
                  <a:noFill/>
                </a:ln>
                <a:solidFill>
                  <a:srgbClr val="FF0000"/>
                </a:solidFill>
                <a:effectLst/>
                <a:uLnTx/>
                <a:uFillTx/>
                <a:latin typeface="Arial"/>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28090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6911" y="1385264"/>
            <a:ext cx="8319053" cy="4679468"/>
          </a:xfrm>
          <a:prstGeom prst="rect">
            <a:avLst/>
          </a:prstGeom>
        </p:spPr>
      </p:pic>
    </p:spTree>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578</TotalTime>
  <Words>526</Words>
  <Application>Microsoft Office PowerPoint</Application>
  <PresentationFormat>Widescreen</PresentationFormat>
  <Paragraphs>78</Paragraphs>
  <Slides>23</Slides>
  <Notes>23</Notes>
  <HiddenSlides>0</HiddenSlides>
  <MMClips>6</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23</vt:i4>
      </vt:variant>
    </vt:vector>
  </HeadingPairs>
  <TitlesOfParts>
    <vt:vector size="39" baseType="lpstr">
      <vt:lpstr>宋体</vt:lpstr>
      <vt:lpstr>Arial</vt:lpstr>
      <vt:lpstr>Arialal</vt:lpstr>
      <vt:lpstr>Avenir</vt:lpstr>
      <vt:lpstr>Calibri</vt:lpstr>
      <vt:lpstr>HP001 5 hàng</vt:lpstr>
      <vt:lpstr>inpin heiti</vt:lpstr>
      <vt:lpstr>LNTH-LuoLuoNotangYuanTi 1</vt:lpstr>
      <vt:lpstr>Lobster</vt:lpstr>
      <vt:lpstr>Sigmar One</vt:lpstr>
      <vt:lpstr>Times New Roman</vt:lpstr>
      <vt:lpstr>Office 主题</vt:lpstr>
      <vt:lpstr>1_Office Theme</vt:lpstr>
      <vt:lpstr>3_Office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Techsi.vn</cp:lastModifiedBy>
  <cp:revision>27</cp:revision>
  <dcterms:created xsi:type="dcterms:W3CDTF">2017-05-18T14:26:00Z</dcterms:created>
  <dcterms:modified xsi:type="dcterms:W3CDTF">2023-03-07T01:02:41Z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