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1"/>
  </p:notesMasterIdLst>
  <p:sldIdLst>
    <p:sldId id="256" r:id="rId3"/>
    <p:sldId id="287" r:id="rId4"/>
    <p:sldId id="283" r:id="rId5"/>
    <p:sldId id="285" r:id="rId6"/>
    <p:sldId id="286" r:id="rId7"/>
    <p:sldId id="279" r:id="rId8"/>
    <p:sldId id="284"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200"/>
    <a:srgbClr val="CC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p:scale>
          <a:sx n="59" d="100"/>
          <a:sy n="59" d="100"/>
        </p:scale>
        <p:origin x="-1114" y="-21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11/20/2022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xmlns=""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11/20/2022</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11/20/2022</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xmlns=""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audio" Target="../media/media1.mp3"/><Relationship Id="rId6" Type="http://schemas.openxmlformats.org/officeDocument/2006/relationships/image" Target="../media/image5.png"/><Relationship Id="rId11" Type="http://schemas.microsoft.com/office/2007/relationships/media" Target="../media/media1.mp3"/><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audio" Target="../media/media1.mp3"/><Relationship Id="rId6" Type="http://schemas.openxmlformats.org/officeDocument/2006/relationships/image" Target="../media/image5.png"/><Relationship Id="rId11" Type="http://schemas.microsoft.com/office/2007/relationships/media" Target="../media/media1.mp3"/><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2717639" y="2080798"/>
            <a:ext cx="683456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sp>
        <p:nvSpPr>
          <p:cNvPr id="17" name="文本框 22">
            <a:extLst>
              <a:ext uri="{FF2B5EF4-FFF2-40B4-BE49-F238E27FC236}">
                <a16:creationId xmlns=""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smtClean="0">
                <a:solidFill>
                  <a:srgbClr val="FF0000"/>
                </a:solidFill>
                <a:latin typeface="Times New Roman" pitchFamily="18" charset="0"/>
                <a:ea typeface="思源黑体 CN Bold" panose="020B0800000000000000" pitchFamily="34" charset="-122"/>
                <a:cs typeface="Times New Roman" pitchFamily="18" charset="0"/>
              </a:rPr>
              <a:t>Tuần 12</a:t>
            </a:r>
          </a:p>
        </p:txBody>
      </p:sp>
    </p:spTree>
    <p:extLst>
      <p:ext uri="{BB962C8B-B14F-4D97-AF65-F5344CB8AC3E}">
        <p14:creationId xmlns:p14="http://schemas.microsoft.com/office/powerpoint/2010/main" xmlns=""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7127"/>
            <a:ext cx="10515600" cy="5339836"/>
          </a:xfrm>
        </p:spPr>
        <p:txBody>
          <a:bodyPr/>
          <a:lstStyle/>
          <a:p>
            <a:pPr algn="ctr">
              <a:buNone/>
            </a:pPr>
            <a:r>
              <a:rPr lang="en-US" b="1" dirty="0" smtClean="0">
                <a:latin typeface="Times New Roman" pitchFamily="18" charset="0"/>
                <a:cs typeface="Times New Roman" pitchFamily="18" charset="0"/>
              </a:rPr>
              <a:t>YÊU CẦU CẦN ĐẠT</a:t>
            </a:r>
            <a:endParaRPr lang="vi-VN"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Phát triển vốn từ về tên các đồ chơi; đặt được c</a:t>
            </a:r>
            <a:r>
              <a:rPr lang="en-US" dirty="0" smtClean="0">
                <a:latin typeface="Times New Roman" pitchFamily="18" charset="0"/>
                <a:cs typeface="Times New Roman" pitchFamily="18" charset="0"/>
              </a:rPr>
              <a:t>â</a:t>
            </a:r>
            <a:r>
              <a:rPr lang="vi-VN" dirty="0" smtClean="0">
                <a:latin typeface="Times New Roman" pitchFamily="18" charset="0"/>
                <a:cs typeface="Times New Roman" pitchFamily="18" charset="0"/>
              </a:rPr>
              <a:t>u nêu đặc điểm.</a:t>
            </a:r>
          </a:p>
          <a:p>
            <a:pPr>
              <a:buNone/>
            </a:pPr>
            <a:r>
              <a:rPr lang="vi-VN" dirty="0" smtClean="0">
                <a:latin typeface="Times New Roman" pitchFamily="18" charset="0"/>
                <a:cs typeface="Times New Roman" pitchFamily="18" charset="0"/>
              </a:rPr>
              <a:t>- Viết được đoạn văn giới thiệu đồ chơi yêu thích. </a:t>
            </a:r>
          </a:p>
          <a:p>
            <a:pPr>
              <a:buNone/>
            </a:pPr>
            <a:r>
              <a:rPr lang="vi-VN" dirty="0" smtClean="0">
                <a:latin typeface="Times New Roman" pitchFamily="18" charset="0"/>
                <a:cs typeface="Times New Roman" pitchFamily="18" charset="0"/>
              </a:rPr>
              <a:t>- Yêu thích môn học.</a:t>
            </a:r>
          </a:p>
          <a:p>
            <a:endParaRPr lang="vi-VN"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Times New Roman" pitchFamily="18" charset="0"/>
                  <a:cs typeface="Times New Roman" pitchFamily="18" charset="0"/>
                </a:rPr>
                <a:t> </a:t>
              </a:r>
              <a:r>
                <a:rPr lang="en-US" sz="3200" b="1" dirty="0" smtClean="0">
                  <a:solidFill>
                    <a:srgbClr val="008200"/>
                  </a:solidFill>
                  <a:latin typeface="Times New Roman" pitchFamily="18" charset="0"/>
                  <a:cs typeface="Times New Roman" pitchFamily="18" charset="0"/>
                </a:rPr>
                <a:t>Giới thiệu các đồ chơi mà trẻ em yêu thích.</a:t>
              </a:r>
              <a:endParaRPr lang="vi-VN" sz="3200" b="1" dirty="0">
                <a:solidFill>
                  <a:srgbClr val="008200"/>
                </a:solidFill>
                <a:latin typeface="Times New Roman" pitchFamily="18" charset="0"/>
                <a:cs typeface="Times New Roman" pitchFamily="18"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1</a:t>
              </a:r>
              <a:endParaRPr lang="en-US" sz="3600" b="1" dirty="0">
                <a:latin typeface="Times New Roman" pitchFamily="18" charset="0"/>
                <a:cs typeface="Times New Roman" pitchFamily="18" charset="0"/>
              </a:endParaRPr>
            </a:p>
          </p:txBody>
        </p:sp>
      </p:grpSp>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39714" b="62500" l="63971" r="71250"/>
                    </a14:imgEffect>
                  </a14:imgLayer>
                </a14:imgProps>
              </a:ext>
              <a:ext uri="{28A0092B-C50C-407E-A947-70E740481C1C}">
                <a14:useLocalDpi xmlns:a14="http://schemas.microsoft.com/office/drawing/2010/main" xmlns="" val="0"/>
              </a:ext>
            </a:extLst>
          </a:blip>
          <a:srcRect l="64044" t="41447" r="28650" b="37939"/>
          <a:stretch/>
        </p:blipFill>
        <p:spPr bwMode="auto">
          <a:xfrm>
            <a:off x="5618750" y="3294436"/>
            <a:ext cx="1561430" cy="2487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print">
            <a:extLst>
              <a:ext uri="{BEBA8EAE-BF5A-486C-A8C5-ECC9F3942E4B}">
                <a14:imgProps xmlns:a14="http://schemas.microsoft.com/office/drawing/2010/main" xmlns="">
                  <a14:imgLayer r:embed="rId3">
                    <a14:imgEffect>
                      <a14:backgroundRemoval t="39974" b="61328" l="33088" r="43750"/>
                    </a14:imgEffect>
                  </a14:imgLayer>
                </a14:imgProps>
              </a:ext>
              <a:ext uri="{28A0092B-C50C-407E-A947-70E740481C1C}">
                <a14:useLocalDpi xmlns:a14="http://schemas.microsoft.com/office/drawing/2010/main" xmlns="" val="0"/>
              </a:ext>
            </a:extLst>
          </a:blip>
          <a:srcRect l="32836" t="37500" r="56142" b="35746"/>
          <a:stretch/>
        </p:blipFill>
        <p:spPr bwMode="auto">
          <a:xfrm>
            <a:off x="5448970" y="838797"/>
            <a:ext cx="1731210" cy="2373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print">
            <a:extLst>
              <a:ext uri="{BEBA8EAE-BF5A-486C-A8C5-ECC9F3942E4B}">
                <a14:imgProps xmlns:a14="http://schemas.microsoft.com/office/drawing/2010/main" xmlns="">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xmlns="" val="0"/>
              </a:ext>
            </a:extLst>
          </a:blip>
          <a:srcRect l="20433" t="37500" r="67300" b="35746"/>
          <a:stretch/>
        </p:blipFill>
        <p:spPr bwMode="auto">
          <a:xfrm>
            <a:off x="2300289" y="741106"/>
            <a:ext cx="1982954" cy="2442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cstate="print">
            <a:extLst>
              <a:ext uri="{BEBA8EAE-BF5A-486C-A8C5-ECC9F3942E4B}">
                <a14:imgProps xmlns:a14="http://schemas.microsoft.com/office/drawing/2010/main" xmlns="">
                  <a14:imgLayer r:embed="rId3">
                    <a14:imgEffect>
                      <a14:backgroundRemoval t="37760" b="58073" l="43162" r="59412"/>
                    </a14:imgEffect>
                  </a14:imgLayer>
                </a14:imgProps>
              </a:ext>
              <a:ext uri="{28A0092B-C50C-407E-A947-70E740481C1C}">
                <a14:useLocalDpi xmlns:a14="http://schemas.microsoft.com/office/drawing/2010/main" xmlns="" val="0"/>
              </a:ext>
            </a:extLst>
          </a:blip>
          <a:srcRect l="42790" t="37500" r="40368" b="42544"/>
          <a:stretch/>
        </p:blipFill>
        <p:spPr bwMode="auto">
          <a:xfrm>
            <a:off x="8206874" y="1412066"/>
            <a:ext cx="2396958" cy="1603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cstate="print">
            <a:extLst>
              <a:ext uri="{BEBA8EAE-BF5A-486C-A8C5-ECC9F3942E4B}">
                <a14:imgProps xmlns:a14="http://schemas.microsoft.com/office/drawing/2010/main" xmlns="">
                  <a14:imgLayer r:embed="rId3">
                    <a14:imgEffect>
                      <a14:backgroundRemoval t="36979" b="63542" l="72059" r="80956"/>
                    </a14:imgEffect>
                  </a14:imgLayer>
                </a14:imgProps>
              </a:ext>
              <a:ext uri="{28A0092B-C50C-407E-A947-70E740481C1C}">
                <a14:useLocalDpi xmlns:a14="http://schemas.microsoft.com/office/drawing/2010/main" xmlns="" val="0"/>
              </a:ext>
            </a:extLst>
          </a:blip>
          <a:srcRect l="72322" t="37500" r="18885" b="35746"/>
          <a:stretch/>
        </p:blipFill>
        <p:spPr bwMode="auto">
          <a:xfrm>
            <a:off x="8807116" y="3183465"/>
            <a:ext cx="1459831" cy="2508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cstate="print">
            <a:extLst>
              <a:ext uri="{BEBA8EAE-BF5A-486C-A8C5-ECC9F3942E4B}">
                <a14:imgProps xmlns:a14="http://schemas.microsoft.com/office/drawing/2010/main" xmlns="">
                  <a14:imgLayer r:embed="rId3">
                    <a14:imgEffect>
                      <a14:backgroundRemoval t="38672" b="51042" l="56912" r="64706"/>
                    </a14:imgEffect>
                  </a14:imgLayer>
                </a14:imgProps>
              </a:ext>
              <a:ext uri="{28A0092B-C50C-407E-A947-70E740481C1C}">
                <a14:useLocalDpi xmlns:a14="http://schemas.microsoft.com/office/drawing/2010/main" xmlns="" val="0"/>
              </a:ext>
            </a:extLst>
          </a:blip>
          <a:srcRect l="56670" t="37500" r="35662" b="47368"/>
          <a:stretch/>
        </p:blipFill>
        <p:spPr bwMode="auto">
          <a:xfrm>
            <a:off x="2048044" y="3294436"/>
            <a:ext cx="2042694" cy="2276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grpSp>
        <p:nvGrpSpPr>
          <p:cNvPr id="17" name="Group 16"/>
          <p:cNvGrpSpPr/>
          <p:nvPr/>
        </p:nvGrpSpPr>
        <p:grpSpPr>
          <a:xfrm>
            <a:off x="2921001" y="2164622"/>
            <a:ext cx="3606074" cy="1578244"/>
            <a:chOff x="1019898" y="1867152"/>
            <a:chExt cx="3659489" cy="1947937"/>
          </a:xfrm>
        </p:grpSpPr>
        <p:pic>
          <p:nvPicPr>
            <p:cNvPr id="18" name="PA_图片 6">
              <a:extLst>
                <a:ext uri="{FF2B5EF4-FFF2-40B4-BE49-F238E27FC236}">
                  <a16:creationId xmlns:a16="http://schemas.microsoft.com/office/drawing/2014/main" xmlns="" id="{BA648142-D2CE-45F0-BAF5-71CB000BD56B}"/>
                </a:ext>
              </a:extLst>
            </p:cNvPr>
            <p:cNvPicPr>
              <a:picLocks noChangeAspect="1"/>
            </p:cNvPicPr>
            <p:nvPr>
              <p:custDataLst>
                <p:tags r:id="rId4"/>
              </p:custDataLst>
            </p:nvPr>
          </p:nvPicPr>
          <p:blipFill>
            <a:blip r:embed="rId6" cstate="print">
              <a:extLst>
                <a:ext uri="{28A0092B-C50C-407E-A947-70E740481C1C}">
                  <a14:useLocalDpi xmlns:a14="http://schemas.microsoft.com/office/drawing/2010/main" xmlns="" val="0"/>
                </a:ext>
              </a:extLst>
            </a:blip>
            <a:stretch>
              <a:fillRect/>
            </a:stretch>
          </p:blipFill>
          <p:spPr>
            <a:xfrm>
              <a:off x="1019898" y="1867152"/>
              <a:ext cx="3142938" cy="1947937"/>
            </a:xfrm>
            <a:prstGeom prst="rect">
              <a:avLst/>
            </a:prstGeom>
          </p:spPr>
        </p:pic>
        <p:sp>
          <p:nvSpPr>
            <p:cNvPr id="19" name="TextBox 18"/>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itchFamily="18" charset="0"/>
                  <a:ea typeface="Arial-Rounded" panose="020B0500000000000000" pitchFamily="34" charset="0"/>
                  <a:cs typeface="Times New Roman" pitchFamily="18" charset="0"/>
                </a:rPr>
                <a:t>Màu sắc</a:t>
              </a:r>
              <a:endParaRPr lang="en-US" sz="3200" b="1" dirty="0">
                <a:solidFill>
                  <a:srgbClr val="CC6600"/>
                </a:solidFill>
                <a:latin typeface="Times New Roman" pitchFamily="18" charset="0"/>
                <a:ea typeface="Arial-Rounded" panose="020B0500000000000000" pitchFamily="34" charset="0"/>
                <a:cs typeface="Times New Roman" pitchFamily="18" charset="0"/>
              </a:endParaRPr>
            </a:p>
          </p:txBody>
        </p:sp>
      </p:grpSp>
      <p:grpSp>
        <p:nvGrpSpPr>
          <p:cNvPr id="20" name="Group 19"/>
          <p:cNvGrpSpPr/>
          <p:nvPr/>
        </p:nvGrpSpPr>
        <p:grpSpPr>
          <a:xfrm>
            <a:off x="-93505" y="2164622"/>
            <a:ext cx="3606074" cy="1578244"/>
            <a:chOff x="1019898" y="1867152"/>
            <a:chExt cx="3659489" cy="1947937"/>
          </a:xfrm>
        </p:grpSpPr>
        <p:pic>
          <p:nvPicPr>
            <p:cNvPr id="21" name="PA_图片 6">
              <a:extLst>
                <a:ext uri="{FF2B5EF4-FFF2-40B4-BE49-F238E27FC236}">
                  <a16:creationId xmlns:a16="http://schemas.microsoft.com/office/drawing/2014/main" xmlns="" id="{BA648142-D2CE-45F0-BAF5-71CB000BD56B}"/>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xmlns="" val="0"/>
                </a:ext>
              </a:extLst>
            </a:blip>
            <a:stretch>
              <a:fillRect/>
            </a:stretch>
          </p:blipFill>
          <p:spPr>
            <a:xfrm>
              <a:off x="1019898" y="1867152"/>
              <a:ext cx="3142938" cy="1947937"/>
            </a:xfrm>
            <a:prstGeom prst="rect">
              <a:avLst/>
            </a:prstGeom>
          </p:spPr>
        </p:pic>
        <p:sp>
          <p:nvSpPr>
            <p:cNvPr id="22" name="TextBox 21"/>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itchFamily="18" charset="0"/>
                  <a:ea typeface="Arial-Rounded" panose="020B0500000000000000" pitchFamily="34" charset="0"/>
                  <a:cs typeface="Times New Roman" pitchFamily="18" charset="0"/>
                </a:rPr>
                <a:t>Hình dạng</a:t>
              </a:r>
              <a:endParaRPr lang="en-US" sz="3200" b="1" dirty="0">
                <a:solidFill>
                  <a:srgbClr val="CC6600"/>
                </a:solidFill>
                <a:latin typeface="Times New Roman" pitchFamily="18" charset="0"/>
                <a:ea typeface="Arial-Rounded" panose="020B0500000000000000" pitchFamily="34" charset="0"/>
                <a:cs typeface="Times New Roman" pitchFamily="18" charset="0"/>
              </a:endParaRPr>
            </a:p>
          </p:txBody>
        </p:sp>
      </p:grpSp>
      <p:grpSp>
        <p:nvGrpSpPr>
          <p:cNvPr id="23" name="Group 22"/>
          <p:cNvGrpSpPr/>
          <p:nvPr/>
        </p:nvGrpSpPr>
        <p:grpSpPr>
          <a:xfrm>
            <a:off x="6076104" y="2121421"/>
            <a:ext cx="3606074" cy="1578244"/>
            <a:chOff x="1019898" y="1782531"/>
            <a:chExt cx="3659489" cy="1947937"/>
          </a:xfrm>
        </p:grpSpPr>
        <p:pic>
          <p:nvPicPr>
            <p:cNvPr id="24" name="PA_图片 6">
              <a:extLst>
                <a:ext uri="{FF2B5EF4-FFF2-40B4-BE49-F238E27FC236}">
                  <a16:creationId xmlns:a16="http://schemas.microsoft.com/office/drawing/2014/main" xmlns="" id="{BA648142-D2CE-45F0-BAF5-71CB000BD56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xmlns="" val="0"/>
                </a:ext>
              </a:extLst>
            </a:blip>
            <a:stretch>
              <a:fillRect/>
            </a:stretch>
          </p:blipFill>
          <p:spPr>
            <a:xfrm>
              <a:off x="1019898" y="1782531"/>
              <a:ext cx="3142938" cy="1947937"/>
            </a:xfrm>
            <a:prstGeom prst="rect">
              <a:avLst/>
            </a:prstGeom>
          </p:spPr>
        </p:pic>
        <p:sp>
          <p:nvSpPr>
            <p:cNvPr id="25" name="TextBox 24"/>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itchFamily="18" charset="0"/>
                  <a:ea typeface="Arial-Rounded" panose="020B0500000000000000" pitchFamily="34" charset="0"/>
                  <a:cs typeface="Times New Roman" pitchFamily="18" charset="0"/>
                </a:rPr>
                <a:t>Chất liệu</a:t>
              </a:r>
              <a:endParaRPr lang="en-US" sz="3200" b="1" dirty="0">
                <a:solidFill>
                  <a:srgbClr val="CC6600"/>
                </a:solidFill>
                <a:latin typeface="Times New Roman" pitchFamily="18" charset="0"/>
                <a:ea typeface="Arial-Rounded" panose="020B0500000000000000" pitchFamily="34" charset="0"/>
                <a:cs typeface="Times New Roman" pitchFamily="18" charset="0"/>
              </a:endParaRPr>
            </a:p>
          </p:txBody>
        </p:sp>
      </p:grpSp>
      <p:grpSp>
        <p:nvGrpSpPr>
          <p:cNvPr id="26" name="Group 25"/>
          <p:cNvGrpSpPr/>
          <p:nvPr/>
        </p:nvGrpSpPr>
        <p:grpSpPr>
          <a:xfrm>
            <a:off x="9160505" y="2057253"/>
            <a:ext cx="3606074" cy="1578244"/>
            <a:chOff x="1019898" y="1867152"/>
            <a:chExt cx="3659489" cy="1947937"/>
          </a:xfrm>
        </p:grpSpPr>
        <p:pic>
          <p:nvPicPr>
            <p:cNvPr id="27" name="PA_图片 6">
              <a:extLst>
                <a:ext uri="{FF2B5EF4-FFF2-40B4-BE49-F238E27FC236}">
                  <a16:creationId xmlns:a16="http://schemas.microsoft.com/office/drawing/2014/main" xmlns="" id="{BA648142-D2CE-45F0-BAF5-71CB000BD56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xmlns="" val="0"/>
                </a:ext>
              </a:extLst>
            </a:blip>
            <a:stretch>
              <a:fillRect/>
            </a:stretch>
          </p:blipFill>
          <p:spPr>
            <a:xfrm>
              <a:off x="1019898" y="1867152"/>
              <a:ext cx="3142938" cy="1947937"/>
            </a:xfrm>
            <a:prstGeom prst="rect">
              <a:avLst/>
            </a:prstGeom>
          </p:spPr>
        </p:pic>
        <p:sp>
          <p:nvSpPr>
            <p:cNvPr id="28" name="TextBox 27"/>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itchFamily="18" charset="0"/>
                  <a:ea typeface="Arial-Rounded" panose="020B0500000000000000" pitchFamily="34" charset="0"/>
                  <a:cs typeface="Times New Roman" pitchFamily="18" charset="0"/>
                </a:rPr>
                <a:t>Kích thước</a:t>
              </a:r>
              <a:endParaRPr lang="en-US" sz="3200" b="1" dirty="0">
                <a:solidFill>
                  <a:srgbClr val="CC6600"/>
                </a:solidFill>
                <a:latin typeface="Times New Roman" pitchFamily="18" charset="0"/>
                <a:ea typeface="Arial-Rounded" panose="020B0500000000000000" pitchFamily="34" charset="0"/>
                <a:cs typeface="Times New Roman" pitchFamily="18" charset="0"/>
              </a:endParaRPr>
            </a:p>
          </p:txBody>
        </p:sp>
      </p:grpSp>
      <p:grpSp>
        <p:nvGrpSpPr>
          <p:cNvPr id="4" name="Group 3"/>
          <p:cNvGrpSpPr/>
          <p:nvPr/>
        </p:nvGrpSpPr>
        <p:grpSpPr>
          <a:xfrm>
            <a:off x="2943183" y="1339750"/>
            <a:ext cx="5209992" cy="781671"/>
            <a:chOff x="2943183" y="1058779"/>
            <a:chExt cx="5209992" cy="781671"/>
          </a:xfrm>
        </p:grpSpPr>
        <p:sp>
          <p:nvSpPr>
            <p:cNvPr id="2" name="Rounded Rectangle 1"/>
            <p:cNvSpPr/>
            <p:nvPr/>
          </p:nvSpPr>
          <p:spPr>
            <a:xfrm>
              <a:off x="2943183" y="1058779"/>
              <a:ext cx="504578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9" name="TextBox 28">
              <a:extLst>
                <a:ext uri="{FF2B5EF4-FFF2-40B4-BE49-F238E27FC236}">
                  <a16:creationId xmlns="" xmlns:a16="http://schemas.microsoft.com/office/drawing/2014/main" id="{14B26D2C-1BC9-4238-BC4C-795267AEDD6F}"/>
                </a:ext>
              </a:extLst>
            </p:cNvPr>
            <p:cNvSpPr txBox="1"/>
            <p:nvPr/>
          </p:nvSpPr>
          <p:spPr>
            <a:xfrm>
              <a:off x="3083186" y="1191507"/>
              <a:ext cx="5069989" cy="584775"/>
            </a:xfrm>
            <a:prstGeom prst="rect">
              <a:avLst/>
            </a:prstGeom>
            <a:noFill/>
          </p:spPr>
          <p:txBody>
            <a:bodyPr wrap="square" rtlCol="0">
              <a:spAutoFit/>
            </a:bodyPr>
            <a:lstStyle/>
            <a:p>
              <a:r>
                <a:rPr lang="en-US" sz="3200" b="1" dirty="0" smtClean="0">
                  <a:solidFill>
                    <a:srgbClr val="002060"/>
                  </a:solidFill>
                  <a:latin typeface="Times New Roman" pitchFamily="18" charset="0"/>
                  <a:ea typeface="Arial-Rounded" pitchFamily="34" charset="0"/>
                  <a:cs typeface="Times New Roman" pitchFamily="18" charset="0"/>
                </a:rPr>
                <a:t>1. Đồ chơi có đặc điểm gì</a:t>
              </a:r>
              <a:r>
                <a:rPr lang="en-US" sz="3200" b="1" dirty="0">
                  <a:solidFill>
                    <a:srgbClr val="002060"/>
                  </a:solidFill>
                  <a:latin typeface="Times New Roman" pitchFamily="18" charset="0"/>
                  <a:ea typeface="Arial-Rounded" pitchFamily="34" charset="0"/>
                  <a:cs typeface="Times New Roman" pitchFamily="18" charset="0"/>
                </a:rPr>
                <a:t>?</a:t>
              </a:r>
              <a:endParaRPr lang="en-US" sz="3200" b="1" dirty="0" smtClean="0">
                <a:solidFill>
                  <a:srgbClr val="002060"/>
                </a:solidFill>
                <a:latin typeface="Times New Roman" pitchFamily="18" charset="0"/>
                <a:ea typeface="Arial-Rounded" pitchFamily="34" charset="0"/>
                <a:cs typeface="Times New Roman" pitchFamily="18" charset="0"/>
              </a:endParaRPr>
            </a:p>
          </p:txBody>
        </p:sp>
      </p:grpSp>
      <p:grpSp>
        <p:nvGrpSpPr>
          <p:cNvPr id="3" name="Group 2"/>
          <p:cNvGrpSpPr/>
          <p:nvPr/>
        </p:nvGrpSpPr>
        <p:grpSpPr>
          <a:xfrm>
            <a:off x="2414663" y="3802505"/>
            <a:ext cx="6758504" cy="1209946"/>
            <a:chOff x="3107391" y="3768226"/>
            <a:chExt cx="6758504" cy="1209946"/>
          </a:xfrm>
        </p:grpSpPr>
        <p:sp>
          <p:nvSpPr>
            <p:cNvPr id="30" name="Rounded Rectangle 29"/>
            <p:cNvSpPr/>
            <p:nvPr/>
          </p:nvSpPr>
          <p:spPr>
            <a:xfrm>
              <a:off x="3107391" y="3768226"/>
              <a:ext cx="6574788"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1" name="TextBox 30">
              <a:extLst>
                <a:ext uri="{FF2B5EF4-FFF2-40B4-BE49-F238E27FC236}">
                  <a16:creationId xmlns="" xmlns:a16="http://schemas.microsoft.com/office/drawing/2014/main" id="{14B26D2C-1BC9-4238-BC4C-795267AEDD6F}"/>
                </a:ext>
              </a:extLst>
            </p:cNvPr>
            <p:cNvSpPr txBox="1"/>
            <p:nvPr/>
          </p:nvSpPr>
          <p:spPr>
            <a:xfrm>
              <a:off x="3247393" y="3900954"/>
              <a:ext cx="6618502" cy="1077218"/>
            </a:xfrm>
            <a:prstGeom prst="rect">
              <a:avLst/>
            </a:prstGeom>
            <a:noFill/>
          </p:spPr>
          <p:txBody>
            <a:bodyPr wrap="square" rtlCol="0">
              <a:spAutoFit/>
            </a:bodyPr>
            <a:lstStyle/>
            <a:p>
              <a:r>
                <a:rPr lang="en-US" sz="3200" b="1" dirty="0" smtClean="0">
                  <a:solidFill>
                    <a:srgbClr val="002060"/>
                  </a:solidFill>
                  <a:latin typeface="Times New Roman" pitchFamily="18" charset="0"/>
                  <a:ea typeface="Arial-Rounded" pitchFamily="34" charset="0"/>
                  <a:cs typeface="Times New Roman" pitchFamily="18" charset="0"/>
                </a:rPr>
                <a:t>2. Đồ chơi đó được chơi như thế nào?</a:t>
              </a:r>
            </a:p>
          </p:txBody>
        </p:sp>
      </p:grpSp>
      <p:grpSp>
        <p:nvGrpSpPr>
          <p:cNvPr id="5" name="Group 4"/>
          <p:cNvGrpSpPr/>
          <p:nvPr/>
        </p:nvGrpSpPr>
        <p:grpSpPr>
          <a:xfrm>
            <a:off x="3083186" y="5067509"/>
            <a:ext cx="5806223" cy="781671"/>
            <a:chOff x="2414663" y="5033230"/>
            <a:chExt cx="5806223" cy="781671"/>
          </a:xfrm>
        </p:grpSpPr>
        <p:sp>
          <p:nvSpPr>
            <p:cNvPr id="33" name="Rounded Rectangle 32"/>
            <p:cNvSpPr/>
            <p:nvPr/>
          </p:nvSpPr>
          <p:spPr>
            <a:xfrm>
              <a:off x="2414663" y="5033230"/>
              <a:ext cx="557430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4" name="TextBox 33">
              <a:extLst>
                <a:ext uri="{FF2B5EF4-FFF2-40B4-BE49-F238E27FC236}">
                  <a16:creationId xmlns="" xmlns:a16="http://schemas.microsoft.com/office/drawing/2014/main" id="{14B26D2C-1BC9-4238-BC4C-795267AEDD6F}"/>
                </a:ext>
              </a:extLst>
            </p:cNvPr>
            <p:cNvSpPr txBox="1"/>
            <p:nvPr/>
          </p:nvSpPr>
          <p:spPr>
            <a:xfrm>
              <a:off x="2485796" y="5165958"/>
              <a:ext cx="5735090" cy="584775"/>
            </a:xfrm>
            <a:prstGeom prst="rect">
              <a:avLst/>
            </a:prstGeom>
            <a:noFill/>
          </p:spPr>
          <p:txBody>
            <a:bodyPr wrap="square" rtlCol="0">
              <a:spAutoFit/>
            </a:bodyPr>
            <a:lstStyle/>
            <a:p>
              <a:r>
                <a:rPr lang="en-US" sz="3200" b="1" dirty="0" smtClean="0">
                  <a:solidFill>
                    <a:srgbClr val="002060"/>
                  </a:solidFill>
                  <a:latin typeface="Times New Roman" pitchFamily="18" charset="0"/>
                  <a:ea typeface="Arial-Rounded" pitchFamily="34" charset="0"/>
                  <a:cs typeface="Times New Roman" pitchFamily="18" charset="0"/>
                </a:rPr>
                <a:t>3. Vì sao em thích đồ chơi đó?</a:t>
              </a:r>
            </a:p>
          </p:txBody>
        </p:sp>
      </p:grpSp>
      <p:grpSp>
        <p:nvGrpSpPr>
          <p:cNvPr id="35" name="Group 34"/>
          <p:cNvGrpSpPr/>
          <p:nvPr/>
        </p:nvGrpSpPr>
        <p:grpSpPr>
          <a:xfrm>
            <a:off x="3652710" y="192506"/>
            <a:ext cx="4500465" cy="866274"/>
            <a:chOff x="3652710" y="192506"/>
            <a:chExt cx="4500465" cy="866274"/>
          </a:xfrm>
        </p:grpSpPr>
        <p:sp>
          <p:nvSpPr>
            <p:cNvPr id="6" name="Cloud Callout 5"/>
            <p:cNvSpPr/>
            <p:nvPr/>
          </p:nvSpPr>
          <p:spPr>
            <a:xfrm>
              <a:off x="3866147" y="192506"/>
              <a:ext cx="4287028" cy="866274"/>
            </a:xfrm>
            <a:prstGeom prst="cloudCallout">
              <a:avLst/>
            </a:prstGeom>
            <a:noFill/>
            <a:ln w="38100">
              <a:solidFill>
                <a:srgbClr val="00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1" name="TextBox 40"/>
            <p:cNvSpPr txBox="1"/>
            <p:nvPr/>
          </p:nvSpPr>
          <p:spPr>
            <a:xfrm>
              <a:off x="3652710" y="192506"/>
              <a:ext cx="4387827" cy="769441"/>
            </a:xfrm>
            <a:prstGeom prst="rect">
              <a:avLst/>
            </a:prstGeom>
            <a:noFill/>
            <a:ln>
              <a:noFill/>
            </a:ln>
          </p:spPr>
          <p:txBody>
            <a:bodyPr wrap="square" rtlCol="0">
              <a:spAutoFit/>
            </a:bodyPr>
            <a:lstStyle/>
            <a:p>
              <a:pPr algn="ctr"/>
              <a:r>
                <a:rPr lang="en-US" sz="4400" b="1" dirty="0" smtClean="0">
                  <a:solidFill>
                    <a:srgbClr val="008200"/>
                  </a:solidFill>
                  <a:latin typeface="Times New Roman" pitchFamily="18" charset="0"/>
                  <a:ea typeface="Arial-Rounded" panose="020B0500000000000000" pitchFamily="34" charset="0"/>
                  <a:cs typeface="Times New Roman" pitchFamily="18" charset="0"/>
                </a:rPr>
                <a:t>Gợi ý</a:t>
              </a:r>
            </a:p>
          </p:txBody>
        </p:sp>
      </p:grpSp>
    </p:spTree>
    <p:extLst>
      <p:ext uri="{BB962C8B-B14F-4D97-AF65-F5344CB8AC3E}">
        <p14:creationId xmlns:p14="http://schemas.microsoft.com/office/powerpoint/2010/main" xmlns="" val="328474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15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smtClean="0">
                  <a:solidFill>
                    <a:srgbClr val="002060"/>
                  </a:solidFill>
                  <a:latin typeface="Times New Roman" pitchFamily="18" charset="0"/>
                  <a:ea typeface="Arial-Rounded" panose="020B0500000000000000" pitchFamily="34" charset="0"/>
                  <a:cs typeface="Times New Roman" pitchFamily="18" charset="0"/>
                </a:rPr>
                <a:t>Trình bày thảo luận</a:t>
              </a:r>
            </a:p>
          </p:txBody>
        </p:sp>
      </p:grpSp>
    </p:spTree>
    <p:extLst>
      <p:ext uri="{BB962C8B-B14F-4D97-AF65-F5344CB8AC3E}">
        <p14:creationId xmlns:p14="http://schemas.microsoft.com/office/powerpoint/2010/main" xmlns="" val="2809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Times New Roman" pitchFamily="18" charset="0"/>
                  <a:cs typeface="Times New Roman" pitchFamily="18" charset="0"/>
                </a:rPr>
                <a:t> </a:t>
              </a:r>
              <a:r>
                <a:rPr lang="en-US" sz="3200" b="1" dirty="0" smtClean="0">
                  <a:solidFill>
                    <a:srgbClr val="008200"/>
                  </a:solidFill>
                  <a:latin typeface="Times New Roman" pitchFamily="18" charset="0"/>
                  <a:cs typeface="Times New Roman" pitchFamily="18" charset="0"/>
                </a:rPr>
                <a:t>Viết 3 – 4 câu tả một đồ dùng học tập của em.</a:t>
              </a:r>
              <a:endParaRPr lang="vi-VN" sz="3200" b="1" dirty="0">
                <a:solidFill>
                  <a:srgbClr val="008200"/>
                </a:solidFill>
                <a:latin typeface="Times New Roman" pitchFamily="18" charset="0"/>
                <a:cs typeface="Times New Roman" pitchFamily="18"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2</a:t>
              </a:r>
              <a:endParaRPr lang="en-US" sz="3600" b="1" dirty="0">
                <a:latin typeface="Times New Roman" pitchFamily="18" charset="0"/>
                <a:cs typeface="Times New Roman" pitchFamily="18" charset="0"/>
              </a:endParaRPr>
            </a:p>
          </p:txBody>
        </p:sp>
      </p:gr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089" t="26754" r="15171" b="21272"/>
          <a:stretch/>
        </p:blipFill>
        <p:spPr bwMode="auto">
          <a:xfrm>
            <a:off x="1731714" y="1459832"/>
            <a:ext cx="8775031" cy="3801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4B26D2C-1BC9-4238-BC4C-795267AEDD6F}"/>
              </a:ext>
            </a:extLst>
          </p:cNvPr>
          <p:cNvSpPr txBox="1"/>
          <p:nvPr/>
        </p:nvSpPr>
        <p:spPr>
          <a:xfrm>
            <a:off x="160420" y="974253"/>
            <a:ext cx="8069181" cy="3892861"/>
          </a:xfrm>
          <a:prstGeom prst="rect">
            <a:avLst/>
          </a:prstGeom>
          <a:noFill/>
        </p:spPr>
        <p:txBody>
          <a:bodyPr wrap="square" rtlCol="0">
            <a:spAutoFit/>
          </a:bodyPr>
          <a:lstStyle/>
          <a:p>
            <a:pPr algn="just">
              <a:lnSpc>
                <a:spcPct val="150000"/>
              </a:lnSpc>
            </a:pPr>
            <a:r>
              <a:rPr lang="en-US" sz="2800" b="1" dirty="0" smtClean="0">
                <a:solidFill>
                  <a:srgbClr val="002060"/>
                </a:solidFill>
                <a:latin typeface="Times New Roman" pitchFamily="18" charset="0"/>
                <a:cs typeface="Times New Roman" pitchFamily="18" charset="0"/>
              </a:rPr>
              <a:t>       Vào dịp nghỉ hè, bố đã tự tay làm một chiếc diều cho em. Chiếc diều được làm từ những thanh tre uốn cong, dán giấy mỏng rực rỡ màu sắc. Diều hình cánh bướm. Phần đuôi diều có hai sợi dây dài. Khi bay lên, cánh diều chao liệng, đuôi diều phấp phới tung bay. Em yêu chiếc diều nhỏ xinh này lắm.</a:t>
            </a:r>
            <a:endParaRPr lang="en-US" sz="2800" b="1" dirty="0">
              <a:solidFill>
                <a:srgbClr val="002060"/>
              </a:solidFill>
              <a:latin typeface="Times New Roman" pitchFamily="18" charset="0"/>
              <a:cs typeface="Times New Roman" pitchFamily="18" charset="0"/>
            </a:endParaRPr>
          </a:p>
        </p:txBody>
      </p:sp>
      <p:sp>
        <p:nvSpPr>
          <p:cNvPr id="3" name="矩形: 一个圆顶角，剪去另一个顶角 8">
            <a:extLst>
              <a:ext uri="{FF2B5EF4-FFF2-40B4-BE49-F238E27FC236}">
                <a16:creationId xmlns="" xmlns:a16="http://schemas.microsoft.com/office/drawing/2014/main" id="{F46735CD-E9B0-4C59-942F-AF2537A219B6}"/>
              </a:ext>
            </a:extLst>
          </p:cNvPr>
          <p:cNvSpPr/>
          <p:nvPr/>
        </p:nvSpPr>
        <p:spPr>
          <a:xfrm>
            <a:off x="160420" y="921924"/>
            <a:ext cx="8506345" cy="4721305"/>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 uri="{28A0092B-C50C-407E-A947-70E740481C1C}">
                <a14:useLocalDpi xmlns:a14="http://schemas.microsoft.com/office/drawing/2010/main" xmlns="" val="0"/>
              </a:ext>
            </a:extLst>
          </a:blip>
          <a:srcRect l="17514" t="28752" r="25708" b="8670"/>
          <a:stretch/>
        </p:blipFill>
        <p:spPr>
          <a:xfrm rot="19788530">
            <a:off x="9160597" y="2639125"/>
            <a:ext cx="3175223" cy="2310064"/>
          </a:xfrm>
          <a:prstGeom prst="rect">
            <a:avLst/>
          </a:prstGeom>
        </p:spPr>
      </p:pic>
    </p:spTree>
    <p:extLst>
      <p:ext uri="{BB962C8B-B14F-4D97-AF65-F5344CB8AC3E}">
        <p14:creationId xmlns:p14="http://schemas.microsoft.com/office/powerpoint/2010/main" xmlns="" val="30928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1266145" y="-497689"/>
            <a:ext cx="609600" cy="609600"/>
          </a:xfrm>
          <a:prstGeom prst="rect">
            <a:avLst/>
          </a:prstGeom>
        </p:spPr>
      </p:pic>
      <p:sp>
        <p:nvSpPr>
          <p:cNvPr id="16" name="TextBox 15">
            <a:extLst>
              <a:ext uri="{FF2B5EF4-FFF2-40B4-BE49-F238E27FC236}">
                <a16:creationId xmlns=""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Bản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quyền</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Linh</a:t>
            </a:r>
            <a:r>
              <a:rPr lang="en-US" dirty="0">
                <a:ln w="9525" cmpd="sng">
                  <a:noFill/>
                  <a:prstDash val="solid"/>
                </a:ln>
                <a:solidFill>
                  <a:srgbClr val="002060"/>
                </a:solidFill>
                <a:effectLst>
                  <a:glow rad="38100">
                    <a:srgbClr val="5B9BD5">
                      <a:alpha val="40000"/>
                    </a:srgb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TotalTime>
  <Words>259</Words>
  <Application>Microsoft Office PowerPoint</Application>
  <PresentationFormat>Custom</PresentationFormat>
  <Paragraphs>27</Paragraphs>
  <Slides>8</Slides>
  <Notes>0</Notes>
  <HiddenSlides>0</HiddenSlides>
  <MMClips>2</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Office Theme</vt:lpstr>
      <vt:lpstr>2_Office Theme</vt:lpstr>
      <vt:lpstr>Slide 1</vt:lpstr>
      <vt:lpstr>Slide 2</vt:lpstr>
      <vt:lpstr>Slide 3</vt:lpstr>
      <vt:lpstr>Slide 4</vt:lpstr>
      <vt:lpstr>Slide 5</vt:lpstr>
      <vt:lpstr>Slide 6</vt:lpstr>
      <vt:lpstr>Slide 7</vt:lpstr>
      <vt:lpstr>Slide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199</cp:revision>
  <dcterms:created xsi:type="dcterms:W3CDTF">2021-05-29T04:05:18Z</dcterms:created>
  <dcterms:modified xsi:type="dcterms:W3CDTF">2022-11-20T14:49:31Z</dcterms:modified>
</cp:coreProperties>
</file>