
<file path=[Content_Types].xml><?xml version="1.0" encoding="utf-8"?>
<Types xmlns="http://schemas.openxmlformats.org/package/2006/content-types">
  <Override PartName="/ppt/slideMasters/slideMaster2.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Layouts/slideLayout19.xml" ContentType="application/vnd.openxmlformats-officedocument.presentationml.slideLayout+xml"/>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1"/>
  </p:notesMasterIdLst>
  <p:sldIdLst>
    <p:sldId id="256" r:id="rId3"/>
    <p:sldId id="288" r:id="rId4"/>
    <p:sldId id="283" r:id="rId5"/>
    <p:sldId id="287" r:id="rId6"/>
    <p:sldId id="286" r:id="rId7"/>
    <p:sldId id="279" r:id="rId8"/>
    <p:sldId id="285"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200"/>
    <a:srgbClr val="CC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p:scale>
          <a:sx n="59" d="100"/>
          <a:sy n="59" d="100"/>
        </p:scale>
        <p:origin x="-1114" y="-21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11/27/2022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xmlns=""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832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pPr/>
              <a:t>11/27/2022</a:t>
            </a:fld>
            <a:endParaRPr lang="en-US"/>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11/27/2022</a:t>
            </a:fld>
            <a:endParaRPr lang="en-US"/>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audio" Target="../media/media1.mp3"/><Relationship Id="rId6" Type="http://schemas.openxmlformats.org/officeDocument/2006/relationships/image" Target="../media/image5.png"/><Relationship Id="rId11" Type="http://schemas.microsoft.com/office/2007/relationships/media" Target="../media/media1.mp3"/><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audio" Target="../media/media1.mp3"/><Relationship Id="rId6" Type="http://schemas.openxmlformats.org/officeDocument/2006/relationships/image" Target="../media/image5.png"/><Relationship Id="rId11" Type="http://schemas.microsoft.com/office/2007/relationships/media" Target="../media/media1.mp3"/><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1266145" y="-497689"/>
            <a:ext cx="609600" cy="609600"/>
          </a:xfrm>
          <a:prstGeom prst="rect">
            <a:avLst/>
          </a:prstGeom>
        </p:spPr>
      </p:pic>
      <p:sp>
        <p:nvSpPr>
          <p:cNvPr id="2" name="Rectangle 1"/>
          <p:cNvSpPr/>
          <p:nvPr/>
        </p:nvSpPr>
        <p:spPr>
          <a:xfrm>
            <a:off x="2717639" y="2080798"/>
            <a:ext cx="683456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sp>
        <p:nvSpPr>
          <p:cNvPr id="17" name="文本框 22">
            <a:extLst>
              <a:ext uri="{FF2B5EF4-FFF2-40B4-BE49-F238E27FC236}">
                <a16:creationId xmlns:a16="http://schemas.microsoft.com/office/drawing/2014/main" xmlns=""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smtClean="0">
                <a:solidFill>
                  <a:srgbClr val="FF0000"/>
                </a:solidFill>
                <a:latin typeface="Times New Roman" pitchFamily="18" charset="0"/>
                <a:ea typeface="思源黑体 CN Bold" panose="020B0800000000000000" pitchFamily="34" charset="-122"/>
                <a:cs typeface="Times New Roman" pitchFamily="18" charset="0"/>
              </a:rPr>
              <a:t>Tuần 13</a:t>
            </a:r>
          </a:p>
        </p:txBody>
      </p:sp>
    </p:spTree>
    <p:extLst>
      <p:ext uri="{BB962C8B-B14F-4D97-AF65-F5344CB8AC3E}">
        <p14:creationId xmlns:p14="http://schemas.microsoft.com/office/powerpoint/2010/main" xmlns=""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88642"/>
            <a:ext cx="10515600" cy="5288321"/>
          </a:xfrm>
        </p:spPr>
        <p:txBody>
          <a:bodyPr/>
          <a:lstStyle/>
          <a:p>
            <a:pPr algn="ctr">
              <a:buNone/>
            </a:pPr>
            <a:r>
              <a:rPr lang="vi-VN" b="1" dirty="0" smtClean="0">
                <a:latin typeface="Times New Roman" pitchFamily="18" charset="0"/>
                <a:cs typeface="Times New Roman" pitchFamily="18" charset="0"/>
              </a:rPr>
              <a:t>YÊU CẦU CẦN ĐẠT:</a:t>
            </a:r>
            <a:endParaRPr lang="vi-VN" dirty="0" smtClean="0">
              <a:latin typeface="Times New Roman" pitchFamily="18" charset="0"/>
              <a:cs typeface="Times New Roman" pitchFamily="18" charset="0"/>
            </a:endParaRPr>
          </a:p>
          <a:p>
            <a:pPr>
              <a:buNone/>
            </a:pPr>
            <a:r>
              <a:rPr lang="vi-VN" dirty="0" smtClean="0">
                <a:latin typeface="Times New Roman" pitchFamily="18" charset="0"/>
                <a:cs typeface="Times New Roman" pitchFamily="18" charset="0"/>
              </a:rPr>
              <a:t>- Phát triển năng lực sử dụng ngôn ngữ trong việc kể và tả đặc điểm của đồ chơi quen thuộc, gần gũi ở xung quanh.</a:t>
            </a:r>
          </a:p>
          <a:p>
            <a:pPr>
              <a:buNone/>
            </a:pPr>
            <a:r>
              <a:rPr lang="vi-VN" dirty="0" smtClean="0">
                <a:latin typeface="Times New Roman" pitchFamily="18" charset="0"/>
                <a:cs typeface="Times New Roman" pitchFamily="18" charset="0"/>
              </a:rPr>
              <a:t>- Viết được một đoạn văn tả đồ chơi.</a:t>
            </a:r>
          </a:p>
          <a:p>
            <a:pPr>
              <a:buNone/>
            </a:pPr>
            <a:r>
              <a:rPr lang="pl-PL" dirty="0" smtClean="0">
                <a:latin typeface="Times New Roman" pitchFamily="18" charset="0"/>
                <a:cs typeface="Times New Roman" pitchFamily="18" charset="0"/>
              </a:rPr>
              <a:t>- Thông qua các hoạt động học, HS phát triển năng lực tự chủ và tự học; năng lực giao tiếp hợp tác; năng lực giải quyết vấn đề và sáng tạo; năng lực ngôn ngữ; có tinh thần hợp tác trong khi làm việc nhóm</a:t>
            </a:r>
            <a:endParaRPr lang="vi-VN" dirty="0" smtClean="0">
              <a:latin typeface="Times New Roman" pitchFamily="18" charset="0"/>
              <a:cs typeface="Times New Roman" pitchFamily="18" charset="0"/>
            </a:endParaRPr>
          </a:p>
          <a:p>
            <a:pPr>
              <a:buNone/>
            </a:pPr>
            <a:r>
              <a:rPr lang="vi-VN" dirty="0" smtClean="0">
                <a:latin typeface="Times New Roman" pitchFamily="18" charset="0"/>
                <a:cs typeface="Times New Roman" pitchFamily="18" charset="0"/>
              </a:rPr>
              <a:t>- Yêu thích môn học</a:t>
            </a:r>
          </a:p>
          <a:p>
            <a:pPr>
              <a:buNone/>
            </a:pPr>
            <a:r>
              <a:rPr lang="pl-PL" dirty="0" smtClean="0">
                <a:latin typeface="Times New Roman" pitchFamily="18" charset="0"/>
                <a:cs typeface="Times New Roman" pitchFamily="18" charset="0"/>
              </a:rPr>
              <a:t>- Chăm chỉ học tập.</a:t>
            </a:r>
            <a:endParaRPr lang="vi-VN" dirty="0" smtClean="0">
              <a:latin typeface="Times New Roman" pitchFamily="18" charset="0"/>
              <a:cs typeface="Times New Roman" pitchFamily="18" charset="0"/>
            </a:endParaRPr>
          </a:p>
          <a:p>
            <a:endParaRPr lang="vi-VN"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Times New Roman" pitchFamily="18" charset="0"/>
                  <a:cs typeface="Times New Roman" pitchFamily="18" charset="0"/>
                </a:rPr>
                <a:t> </a:t>
              </a:r>
              <a:r>
                <a:rPr lang="en-US" sz="3200" b="1" dirty="0" smtClean="0">
                  <a:solidFill>
                    <a:srgbClr val="008200"/>
                  </a:solidFill>
                  <a:latin typeface="Times New Roman" pitchFamily="18" charset="0"/>
                  <a:cs typeface="Times New Roman" pitchFamily="18" charset="0"/>
                </a:rPr>
                <a:t>Kể tên những đồ chơi của em. Em thích đồ chơi nào nhất? Vì sao?</a:t>
              </a:r>
              <a:endParaRPr lang="vi-VN" sz="3200" b="1" dirty="0">
                <a:solidFill>
                  <a:srgbClr val="008200"/>
                </a:solidFill>
                <a:latin typeface="Times New Roman" pitchFamily="18" charset="0"/>
                <a:cs typeface="Times New Roman" pitchFamily="18"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1</a:t>
              </a:r>
              <a:endParaRPr lang="en-US" sz="3600" b="1" dirty="0">
                <a:latin typeface="Times New Roman" pitchFamily="18" charset="0"/>
                <a:cs typeface="Times New Roman" pitchFamily="18" charset="0"/>
              </a:endParaRP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6222" b="98000" l="5000" r="90000"/>
                    </a14:imgEffect>
                  </a14:imgLayer>
                </a14:imgProps>
              </a:ext>
              <a:ext uri="{28A0092B-C50C-407E-A947-70E740481C1C}">
                <a14:useLocalDpi xmlns:a14="http://schemas.microsoft.com/office/drawing/2010/main" xmlns=""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smtClean="0">
                  <a:solidFill>
                    <a:srgbClr val="002060"/>
                  </a:solidFill>
                  <a:latin typeface="Times New Roman" pitchFamily="18" charset="0"/>
                  <a:ea typeface="Arial-Rounded" panose="020B0500000000000000" pitchFamily="34" charset="0"/>
                  <a:cs typeface="Times New Roman" pitchFamily="18" charset="0"/>
                </a:rPr>
                <a:t>Đồ chơi truyền thống</a:t>
              </a:r>
            </a:p>
          </p:txBody>
        </p:sp>
      </p:grpSp>
    </p:spTree>
    <p:extLst>
      <p:ext uri="{BB962C8B-B14F-4D97-AF65-F5344CB8AC3E}">
        <p14:creationId xmlns:p14="http://schemas.microsoft.com/office/powerpoint/2010/main" xmlns=""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Times New Roman" pitchFamily="18" charset="0"/>
                  <a:cs typeface="Times New Roman" pitchFamily="18" charset="0"/>
                </a:rPr>
                <a:t> </a:t>
              </a:r>
              <a:r>
                <a:rPr lang="en-US" sz="3200" b="1" dirty="0" smtClean="0">
                  <a:solidFill>
                    <a:srgbClr val="008200"/>
                  </a:solidFill>
                  <a:latin typeface="Times New Roman" pitchFamily="18" charset="0"/>
                  <a:cs typeface="Times New Roman" pitchFamily="18" charset="0"/>
                </a:rPr>
                <a:t>Kể tên những đồ chơi của em. Em thích đồ chơi nào nhất? Vì sao?</a:t>
              </a:r>
              <a:endParaRPr lang="vi-VN" sz="3200" b="1" dirty="0">
                <a:solidFill>
                  <a:srgbClr val="008200"/>
                </a:solidFill>
                <a:latin typeface="Times New Roman" pitchFamily="18" charset="0"/>
                <a:cs typeface="Times New Roman" pitchFamily="18"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1</a:t>
              </a:r>
              <a:endParaRPr lang="en-US" sz="3600" b="1" dirty="0">
                <a:latin typeface="Times New Roman" pitchFamily="18" charset="0"/>
                <a:cs typeface="Times New Roman" pitchFamily="18" charset="0"/>
              </a:endParaRP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smtClean="0">
                  <a:solidFill>
                    <a:srgbClr val="002060"/>
                  </a:solidFill>
                  <a:latin typeface="Times New Roman" pitchFamily="18" charset="0"/>
                  <a:ea typeface="Arial-Rounded" panose="020B0500000000000000" pitchFamily="34" charset="0"/>
                  <a:cs typeface="Times New Roman" pitchFamily="18" charset="0"/>
                </a:rPr>
                <a:t>Đồ chơi </a:t>
              </a:r>
            </a:p>
            <a:p>
              <a:pPr algn="ctr"/>
              <a:r>
                <a:rPr lang="en-US" sz="3600" b="1" dirty="0" smtClean="0">
                  <a:solidFill>
                    <a:srgbClr val="002060"/>
                  </a:solidFill>
                  <a:latin typeface="Times New Roman" pitchFamily="18" charset="0"/>
                  <a:ea typeface="Arial-Rounded" panose="020B0500000000000000" pitchFamily="34" charset="0"/>
                  <a:cs typeface="Times New Roman" pitchFamily="18" charset="0"/>
                </a:rPr>
                <a:t>hiện đại</a:t>
              </a:r>
            </a:p>
          </p:txBody>
        </p:sp>
      </p:gr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867" b="100000" l="6667" r="90000"/>
                    </a14:imgEffect>
                  </a14:imgLayer>
                </a14:imgProps>
              </a:ext>
              <a:ext uri="{28A0092B-C50C-407E-A947-70E740481C1C}">
                <a14:useLocalDpi xmlns:a14="http://schemas.microsoft.com/office/drawing/2010/main" xmlns=""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xmlns=""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xmlns="">
                  <a14:imgLayer r:embed="rId9">
                    <a14:imgEffect>
                      <a14:backgroundRemoval t="10000" b="90000" l="10000" r="90000"/>
                    </a14:imgEffect>
                  </a14:imgLayer>
                </a14:imgProps>
              </a:ext>
              <a:ext uri="{28A0092B-C50C-407E-A947-70E740481C1C}">
                <a14:useLocalDpi xmlns:a14="http://schemas.microsoft.com/office/drawing/2010/main" xmlns=""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xmlns=""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smtClean="0">
                  <a:solidFill>
                    <a:srgbClr val="002060"/>
                  </a:solidFill>
                  <a:latin typeface="Times New Roman" pitchFamily="18" charset="0"/>
                  <a:ea typeface="Arial-Rounded" panose="020B0500000000000000" pitchFamily="34" charset="0"/>
                  <a:cs typeface="Times New Roman" pitchFamily="18" charset="0"/>
                </a:rPr>
                <a:t>Trình bày thảo luận</a:t>
              </a:r>
            </a:p>
          </p:txBody>
        </p:sp>
      </p:grpSp>
    </p:spTree>
    <p:extLst>
      <p:ext uri="{BB962C8B-B14F-4D97-AF65-F5344CB8AC3E}">
        <p14:creationId xmlns:p14="http://schemas.microsoft.com/office/powerpoint/2010/main" xmlns=""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4781873"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Times New Roman" pitchFamily="18" charset="0"/>
                  <a:cs typeface="Times New Roman" pitchFamily="18" charset="0"/>
                </a:rPr>
                <a:t> </a:t>
              </a:r>
              <a:r>
                <a:rPr lang="en-US" sz="3200" b="1" dirty="0" smtClean="0">
                  <a:solidFill>
                    <a:srgbClr val="008200"/>
                  </a:solidFill>
                  <a:latin typeface="Times New Roman" pitchFamily="18" charset="0"/>
                  <a:cs typeface="Times New Roman" pitchFamily="18" charset="0"/>
                </a:rPr>
                <a:t>Viết 3 – 4 câu tả một đồ chơi của em.</a:t>
              </a:r>
              <a:endParaRPr lang="vi-VN" sz="3200" b="1" dirty="0">
                <a:solidFill>
                  <a:srgbClr val="008200"/>
                </a:solidFill>
                <a:latin typeface="Times New Roman" pitchFamily="18" charset="0"/>
                <a:cs typeface="Times New Roman" pitchFamily="18"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2</a:t>
              </a:r>
              <a:endParaRPr lang="en-US" sz="3600" b="1" dirty="0">
                <a:latin typeface="Times New Roman" pitchFamily="18" charset="0"/>
                <a:cs typeface="Times New Roman" pitchFamily="18" charset="0"/>
              </a:endParaRPr>
            </a:p>
          </p:txBody>
        </p:sp>
      </p:gr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549" t="40351" r="24830" b="22588"/>
          <a:stretch/>
        </p:blipFill>
        <p:spPr bwMode="auto">
          <a:xfrm>
            <a:off x="1457394" y="1299411"/>
            <a:ext cx="9196298"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31465"/>
            <a:ext cx="10952747" cy="3404101"/>
          </a:xfrm>
        </p:spPr>
        <p:txBody>
          <a:bodyPr>
            <a:noAutofit/>
          </a:bodyPr>
          <a:lstStyle/>
          <a:p>
            <a:pPr marL="0" indent="0">
              <a:lnSpc>
                <a:spcPct val="200000"/>
              </a:lnSpc>
              <a:buNone/>
            </a:pPr>
            <a:r>
              <a:rPr lang="en-US" b="1" dirty="0" smtClean="0">
                <a:solidFill>
                  <a:srgbClr val="002060"/>
                </a:solidFill>
                <a:latin typeface="Times New Roman" pitchFamily="18" charset="0"/>
                <a:ea typeface="Arial-Rounded" pitchFamily="34" charset="0"/>
                <a:cs typeface="Times New Roman" pitchFamily="18"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b="1" dirty="0">
              <a:solidFill>
                <a:srgbClr val="002060"/>
              </a:solidFill>
              <a:latin typeface="Times New Roman" pitchFamily="18" charset="0"/>
              <a:ea typeface="Arial-Rounded" pitchFamily="34" charset="0"/>
              <a:cs typeface="Times New Roman" pitchFamily="18" charset="0"/>
            </a:endParaRPr>
          </a:p>
        </p:txBody>
      </p:sp>
      <p:grpSp>
        <p:nvGrpSpPr>
          <p:cNvPr id="4" name="Group 3"/>
          <p:cNvGrpSpPr/>
          <p:nvPr/>
        </p:nvGrpSpPr>
        <p:grpSpPr>
          <a:xfrm>
            <a:off x="4021537" y="273480"/>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6" name="TextBox 5"/>
            <p:cNvSpPr txBox="1"/>
            <p:nvPr/>
          </p:nvSpPr>
          <p:spPr>
            <a:xfrm>
              <a:off x="4223658" y="688205"/>
              <a:ext cx="4919222" cy="652269"/>
            </a:xfrm>
            <a:prstGeom prst="rect">
              <a:avLst/>
            </a:prstGeom>
            <a:noFill/>
            <a:ln>
              <a:noFill/>
            </a:ln>
          </p:spPr>
          <p:txBody>
            <a:bodyPr wrap="square" rtlCol="0">
              <a:spAutoFit/>
            </a:bodyPr>
            <a:lstStyle/>
            <a:p>
              <a:pPr algn="ctr"/>
              <a:r>
                <a:rPr lang="en-US" sz="3200" b="1" dirty="0" smtClean="0">
                  <a:solidFill>
                    <a:srgbClr val="FF0000"/>
                  </a:solidFill>
                  <a:latin typeface="Times New Roman" pitchFamily="18" charset="0"/>
                  <a:ea typeface="Arial-Rounded" panose="020B0500000000000000" pitchFamily="34" charset="0"/>
                  <a:cs typeface="Times New Roman" pitchFamily="18" charset="0"/>
                </a:rPr>
                <a:t>Bài văn tham khảo</a:t>
              </a:r>
            </a:p>
          </p:txBody>
        </p:sp>
      </p:grpSp>
    </p:spTree>
    <p:extLst>
      <p:ext uri="{BB962C8B-B14F-4D97-AF65-F5344CB8AC3E}">
        <p14:creationId xmlns:p14="http://schemas.microsoft.com/office/powerpoint/2010/main" xmlns=""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xmlns=""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TotalTime>
  <Words>329</Words>
  <Application>Microsoft Office PowerPoint</Application>
  <PresentationFormat>Custom</PresentationFormat>
  <Paragraphs>27</Paragraphs>
  <Slides>8</Slides>
  <Notes>0</Notes>
  <HiddenSlides>0</HiddenSlides>
  <MMClips>2</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Office Theme</vt:lpstr>
      <vt:lpstr>2_Office Theme</vt:lpstr>
      <vt:lpstr>Slide 1</vt:lpstr>
      <vt:lpstr>Slide 2</vt:lpstr>
      <vt:lpstr>Slide 3</vt:lpstr>
      <vt:lpstr>Slide 4</vt:lpstr>
      <vt:lpstr>Slide 5</vt:lpstr>
      <vt:lpstr>Slide 6</vt:lpstr>
      <vt:lpstr>Slide 7</vt:lpstr>
      <vt:lpstr>Slide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207</cp:revision>
  <dcterms:created xsi:type="dcterms:W3CDTF">2021-05-29T04:05:18Z</dcterms:created>
  <dcterms:modified xsi:type="dcterms:W3CDTF">2022-11-27T13:22:42Z</dcterms:modified>
</cp:coreProperties>
</file>