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334" r:id="rId2"/>
    <p:sldId id="335" r:id="rId3"/>
    <p:sldId id="336" r:id="rId4"/>
    <p:sldId id="337" r:id="rId5"/>
    <p:sldId id="338" r:id="rId6"/>
    <p:sldId id="299" r:id="rId7"/>
    <p:sldId id="347" r:id="rId8"/>
    <p:sldId id="339" r:id="rId9"/>
    <p:sldId id="311" r:id="rId10"/>
    <p:sldId id="341" r:id="rId11"/>
    <p:sldId id="342" r:id="rId12"/>
    <p:sldId id="315" r:id="rId13"/>
    <p:sldId id="288" r:id="rId14"/>
    <p:sldId id="343" r:id="rId15"/>
    <p:sldId id="282" r:id="rId16"/>
    <p:sldId id="327" r:id="rId17"/>
    <p:sldId id="344" r:id="rId18"/>
    <p:sldId id="345" r:id="rId19"/>
    <p:sldId id="346" r:id="rId20"/>
    <p:sldId id="256" r:id="rId21"/>
    <p:sldId id="268" r:id="rId22"/>
    <p:sldId id="321" r:id="rId23"/>
    <p:sldId id="286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33CCFF"/>
    <a:srgbClr val="FAD6A0"/>
    <a:srgbClr val="D9FAD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63" autoAdjust="0"/>
    <p:restoredTop sz="94660"/>
  </p:normalViewPr>
  <p:slideViewPr>
    <p:cSldViewPr snapToGrid="0">
      <p:cViewPr>
        <p:scale>
          <a:sx n="60" d="100"/>
          <a:sy n="60" d="100"/>
        </p:scale>
        <p:origin x="-946" y="-2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E4A473-2BDC-4691-9B18-DA7ACC441C8A}" type="datetimeFigureOut">
              <a:rPr lang="en-US" smtClean="0"/>
              <a:pPr/>
              <a:t>11/27/2022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A38487-C24C-4966-9DA1-EB22F36449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99588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015688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721424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029588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959857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295CC-E057-4A62-B462-0FC7E02321B1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815204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pPr/>
              <a:t>11/27/2022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28781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pPr/>
              <a:t>11/27/2022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81581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pPr/>
              <a:t>11/27/2022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982770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363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Tm="3000"/>
    </mc:Choice>
    <mc:Fallback>
      <p:transition advTm="3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4219295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pPr/>
              <a:t>11/27/2022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58808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pPr/>
              <a:t>11/27/2022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47846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pPr/>
              <a:t>11/27/2022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54417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pPr/>
              <a:t>11/27/2022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44965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pPr/>
              <a:t>11/27/2022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26042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pPr/>
              <a:t>11/27/2022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0134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pPr/>
              <a:t>11/27/2022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66419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pPr/>
              <a:t>11/27/2022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02425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C6F32-809B-4A83-821D-D07C0E8E5FD3}" type="datetimeFigureOut">
              <a:rPr lang="en-US" smtClean="0"/>
              <a:pPr/>
              <a:t>11/27/2022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47BC8-A6CA-494E-BB60-552F2E0104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7972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image" Target="../media/image3.jpeg"/><Relationship Id="rId7" Type="http://schemas.openxmlformats.org/officeDocument/2006/relationships/slide" Target="slide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5" Type="http://schemas.openxmlformats.org/officeDocument/2006/relationships/slide" Target="slide2.xml"/><Relationship Id="rId4" Type="http://schemas.openxmlformats.org/officeDocument/2006/relationships/slide" Target="slide3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34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788912"/>
            <a:ext cx="12192000" cy="8133805"/>
          </a:xfrm>
          <a:prstGeom prst="rect">
            <a:avLst/>
          </a:prstGeom>
        </p:spPr>
      </p:pic>
      <p:pic>
        <p:nvPicPr>
          <p:cNvPr id="2050" name="Picture 2" descr="đất nặn thủ công, đất nặn an toàn cho bé | Shopee Việt Na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8366" y="1225844"/>
            <a:ext cx="4368140" cy="43681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Isosceles Triangle 4">
            <a:hlinkClick r:id="rId4" action="ppaction://hlinksldjump"/>
          </p:cNvPr>
          <p:cNvSpPr/>
          <p:nvPr/>
        </p:nvSpPr>
        <p:spPr>
          <a:xfrm>
            <a:off x="3778364" y="2830236"/>
            <a:ext cx="2866490" cy="2784297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ight Triangle 5">
            <a:hlinkClick r:id="rId5" action="ppaction://hlinksldjump"/>
          </p:cNvPr>
          <p:cNvSpPr/>
          <p:nvPr/>
        </p:nvSpPr>
        <p:spPr>
          <a:xfrm rot="5400000">
            <a:off x="2744642" y="2224413"/>
            <a:ext cx="4430686" cy="2390661"/>
          </a:xfrm>
          <a:custGeom>
            <a:avLst/>
            <a:gdLst>
              <a:gd name="connsiteX0" fmla="*/ 0 w 3023126"/>
              <a:gd name="connsiteY0" fmla="*/ 2380386 h 2380386"/>
              <a:gd name="connsiteX1" fmla="*/ 0 w 3023126"/>
              <a:gd name="connsiteY1" fmla="*/ 0 h 2380386"/>
              <a:gd name="connsiteX2" fmla="*/ 3023126 w 3023126"/>
              <a:gd name="connsiteY2" fmla="*/ 2380386 h 2380386"/>
              <a:gd name="connsiteX3" fmla="*/ 0 w 3023126"/>
              <a:gd name="connsiteY3" fmla="*/ 2380386 h 2380386"/>
              <a:gd name="connsiteX0" fmla="*/ 0 w 4430686"/>
              <a:gd name="connsiteY0" fmla="*/ 2380386 h 2390661"/>
              <a:gd name="connsiteX1" fmla="*/ 0 w 4430686"/>
              <a:gd name="connsiteY1" fmla="*/ 0 h 2390661"/>
              <a:gd name="connsiteX2" fmla="*/ 4430686 w 4430686"/>
              <a:gd name="connsiteY2" fmla="*/ 2390661 h 2390661"/>
              <a:gd name="connsiteX3" fmla="*/ 0 w 4430686"/>
              <a:gd name="connsiteY3" fmla="*/ 2380386 h 2390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30686" h="2390661">
                <a:moveTo>
                  <a:pt x="0" y="2380386"/>
                </a:moveTo>
                <a:lnTo>
                  <a:pt x="0" y="0"/>
                </a:lnTo>
                <a:lnTo>
                  <a:pt x="4430686" y="2390661"/>
                </a:lnTo>
                <a:lnTo>
                  <a:pt x="0" y="2380386"/>
                </a:lnTo>
                <a:close/>
              </a:path>
            </a:pathLst>
          </a:cu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rapezoid 6">
            <a:hlinkClick r:id="rId6" action="ppaction://hlinksldjump"/>
          </p:cNvPr>
          <p:cNvSpPr/>
          <p:nvPr/>
        </p:nvSpPr>
        <p:spPr>
          <a:xfrm rot="14136867">
            <a:off x="4276311" y="2716632"/>
            <a:ext cx="4741458" cy="2088486"/>
          </a:xfrm>
          <a:custGeom>
            <a:avLst/>
            <a:gdLst>
              <a:gd name="connsiteX0" fmla="*/ 0 w 4048018"/>
              <a:gd name="connsiteY0" fmla="*/ 2208944 h 2208944"/>
              <a:gd name="connsiteX1" fmla="*/ 552236 w 4048018"/>
              <a:gd name="connsiteY1" fmla="*/ 0 h 2208944"/>
              <a:gd name="connsiteX2" fmla="*/ 3495782 w 4048018"/>
              <a:gd name="connsiteY2" fmla="*/ 0 h 2208944"/>
              <a:gd name="connsiteX3" fmla="*/ 4048018 w 4048018"/>
              <a:gd name="connsiteY3" fmla="*/ 2208944 h 2208944"/>
              <a:gd name="connsiteX4" fmla="*/ 0 w 4048018"/>
              <a:gd name="connsiteY4" fmla="*/ 2208944 h 2208944"/>
              <a:gd name="connsiteX0" fmla="*/ 0 w 4048018"/>
              <a:gd name="connsiteY0" fmla="*/ 2623101 h 2623101"/>
              <a:gd name="connsiteX1" fmla="*/ 474621 w 4048018"/>
              <a:gd name="connsiteY1" fmla="*/ 0 h 2623101"/>
              <a:gd name="connsiteX2" fmla="*/ 3495782 w 4048018"/>
              <a:gd name="connsiteY2" fmla="*/ 414157 h 2623101"/>
              <a:gd name="connsiteX3" fmla="*/ 4048018 w 4048018"/>
              <a:gd name="connsiteY3" fmla="*/ 2623101 h 2623101"/>
              <a:gd name="connsiteX4" fmla="*/ 0 w 4048018"/>
              <a:gd name="connsiteY4" fmla="*/ 2623101 h 2623101"/>
              <a:gd name="connsiteX0" fmla="*/ 0 w 4048018"/>
              <a:gd name="connsiteY0" fmla="*/ 2623101 h 2623101"/>
              <a:gd name="connsiteX1" fmla="*/ 474621 w 4048018"/>
              <a:gd name="connsiteY1" fmla="*/ 0 h 2623101"/>
              <a:gd name="connsiteX2" fmla="*/ 3518992 w 4048018"/>
              <a:gd name="connsiteY2" fmla="*/ 380242 h 2623101"/>
              <a:gd name="connsiteX3" fmla="*/ 4048018 w 4048018"/>
              <a:gd name="connsiteY3" fmla="*/ 2623101 h 2623101"/>
              <a:gd name="connsiteX4" fmla="*/ 0 w 4048018"/>
              <a:gd name="connsiteY4" fmla="*/ 2623101 h 2623101"/>
              <a:gd name="connsiteX0" fmla="*/ 0 w 4376528"/>
              <a:gd name="connsiteY0" fmla="*/ 2623101 h 2623101"/>
              <a:gd name="connsiteX1" fmla="*/ 474621 w 4376528"/>
              <a:gd name="connsiteY1" fmla="*/ 0 h 2623101"/>
              <a:gd name="connsiteX2" fmla="*/ 3518992 w 4376528"/>
              <a:gd name="connsiteY2" fmla="*/ 380242 h 2623101"/>
              <a:gd name="connsiteX3" fmla="*/ 4376528 w 4376528"/>
              <a:gd name="connsiteY3" fmla="*/ 2088486 h 2623101"/>
              <a:gd name="connsiteX4" fmla="*/ 0 w 4376528"/>
              <a:gd name="connsiteY4" fmla="*/ 2623101 h 2623101"/>
              <a:gd name="connsiteX0" fmla="*/ 0 w 4741458"/>
              <a:gd name="connsiteY0" fmla="*/ 1227995 h 2088486"/>
              <a:gd name="connsiteX1" fmla="*/ 839551 w 4741458"/>
              <a:gd name="connsiteY1" fmla="*/ 0 h 2088486"/>
              <a:gd name="connsiteX2" fmla="*/ 3883922 w 4741458"/>
              <a:gd name="connsiteY2" fmla="*/ 380242 h 2088486"/>
              <a:gd name="connsiteX3" fmla="*/ 4741458 w 4741458"/>
              <a:gd name="connsiteY3" fmla="*/ 2088486 h 2088486"/>
              <a:gd name="connsiteX4" fmla="*/ 0 w 4741458"/>
              <a:gd name="connsiteY4" fmla="*/ 1227995 h 2088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1458" h="2088486">
                <a:moveTo>
                  <a:pt x="0" y="1227995"/>
                </a:moveTo>
                <a:lnTo>
                  <a:pt x="839551" y="0"/>
                </a:lnTo>
                <a:lnTo>
                  <a:pt x="3883922" y="380242"/>
                </a:lnTo>
                <a:lnTo>
                  <a:pt x="4741458" y="2088486"/>
                </a:lnTo>
                <a:lnTo>
                  <a:pt x="0" y="1227995"/>
                </a:ln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ight Triangle 5">
            <a:hlinkClick r:id="rId7" action="ppaction://hlinksldjump"/>
          </p:cNvPr>
          <p:cNvSpPr/>
          <p:nvPr/>
        </p:nvSpPr>
        <p:spPr>
          <a:xfrm rot="16200000" flipH="1">
            <a:off x="4923828" y="2414478"/>
            <a:ext cx="4420415" cy="1979695"/>
          </a:xfrm>
          <a:custGeom>
            <a:avLst/>
            <a:gdLst>
              <a:gd name="connsiteX0" fmla="*/ 0 w 3023126"/>
              <a:gd name="connsiteY0" fmla="*/ 2380386 h 2380386"/>
              <a:gd name="connsiteX1" fmla="*/ 0 w 3023126"/>
              <a:gd name="connsiteY1" fmla="*/ 0 h 2380386"/>
              <a:gd name="connsiteX2" fmla="*/ 3023126 w 3023126"/>
              <a:gd name="connsiteY2" fmla="*/ 2380386 h 2380386"/>
              <a:gd name="connsiteX3" fmla="*/ 0 w 3023126"/>
              <a:gd name="connsiteY3" fmla="*/ 2380386 h 2380386"/>
              <a:gd name="connsiteX0" fmla="*/ 0 w 4430686"/>
              <a:gd name="connsiteY0" fmla="*/ 2380386 h 2390661"/>
              <a:gd name="connsiteX1" fmla="*/ 0 w 4430686"/>
              <a:gd name="connsiteY1" fmla="*/ 0 h 2390661"/>
              <a:gd name="connsiteX2" fmla="*/ 4430686 w 4430686"/>
              <a:gd name="connsiteY2" fmla="*/ 2390661 h 2390661"/>
              <a:gd name="connsiteX3" fmla="*/ 0 w 4430686"/>
              <a:gd name="connsiteY3" fmla="*/ 2380386 h 2390661"/>
              <a:gd name="connsiteX0" fmla="*/ 20548 w 4430686"/>
              <a:gd name="connsiteY0" fmla="*/ 1866681 h 2390661"/>
              <a:gd name="connsiteX1" fmla="*/ 0 w 4430686"/>
              <a:gd name="connsiteY1" fmla="*/ 0 h 2390661"/>
              <a:gd name="connsiteX2" fmla="*/ 4430686 w 4430686"/>
              <a:gd name="connsiteY2" fmla="*/ 2390661 h 2390661"/>
              <a:gd name="connsiteX3" fmla="*/ 20548 w 4430686"/>
              <a:gd name="connsiteY3" fmla="*/ 1866681 h 2390661"/>
              <a:gd name="connsiteX0" fmla="*/ 20548 w 4420415"/>
              <a:gd name="connsiteY0" fmla="*/ 1866681 h 1979695"/>
              <a:gd name="connsiteX1" fmla="*/ 0 w 4420415"/>
              <a:gd name="connsiteY1" fmla="*/ 0 h 1979695"/>
              <a:gd name="connsiteX2" fmla="*/ 4420415 w 4420415"/>
              <a:gd name="connsiteY2" fmla="*/ 1979695 h 1979695"/>
              <a:gd name="connsiteX3" fmla="*/ 20548 w 4420415"/>
              <a:gd name="connsiteY3" fmla="*/ 1866681 h 1979695"/>
              <a:gd name="connsiteX0" fmla="*/ 51371 w 4420415"/>
              <a:gd name="connsiteY0" fmla="*/ 1969423 h 1979695"/>
              <a:gd name="connsiteX1" fmla="*/ 0 w 4420415"/>
              <a:gd name="connsiteY1" fmla="*/ 0 h 1979695"/>
              <a:gd name="connsiteX2" fmla="*/ 4420415 w 4420415"/>
              <a:gd name="connsiteY2" fmla="*/ 1979695 h 1979695"/>
              <a:gd name="connsiteX3" fmla="*/ 51371 w 4420415"/>
              <a:gd name="connsiteY3" fmla="*/ 1969423 h 1979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20415" h="1979695">
                <a:moveTo>
                  <a:pt x="51371" y="1969423"/>
                </a:moveTo>
                <a:lnTo>
                  <a:pt x="0" y="0"/>
                </a:lnTo>
                <a:lnTo>
                  <a:pt x="4420415" y="1979695"/>
                </a:lnTo>
                <a:lnTo>
                  <a:pt x="51371" y="1969423"/>
                </a:lnTo>
                <a:close/>
              </a:path>
            </a:pathLst>
          </a:custGeom>
          <a:solidFill>
            <a:srgbClr val="33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5-Point Star 7">
            <a:hlinkClick r:id="rId8" action="ppaction://hlinksldjump"/>
          </p:cNvPr>
          <p:cNvSpPr/>
          <p:nvPr/>
        </p:nvSpPr>
        <p:spPr>
          <a:xfrm>
            <a:off x="9844313" y="5054591"/>
            <a:ext cx="1335640" cy="1078787"/>
          </a:xfrm>
          <a:prstGeom prst="star5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03149" y="373410"/>
            <a:ext cx="6741935" cy="80015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LẬT MẢNH GHÉP</a:t>
            </a:r>
            <a:endParaRPr lang="en-US" sz="4400" b="1" dirty="0">
              <a:solidFill>
                <a:srgbClr val="0070C0"/>
              </a:solidFill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0323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9" grpId="0" animBg="1"/>
      <p:bldP spid="9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6" descr="Đất nặn 12 màu G-STAR đặt tiêu chuẩn về độ an toàn dành cho sản phẩm đồ  chơi trẻ em được bán trong liên minh Châu Âu chính hãng 25,000đ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30191" y="3155814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5A99B854-BE98-483D-BD88-FA2B845B5908}"/>
              </a:ext>
            </a:extLst>
          </p:cNvPr>
          <p:cNvSpPr txBox="1"/>
          <p:nvPr/>
        </p:nvSpPr>
        <p:spPr>
          <a:xfrm>
            <a:off x="4803565" y="758787"/>
            <a:ext cx="380619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0" i="0" dirty="0">
                <a:solidFill>
                  <a:srgbClr val="00264D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Đây là thằng chuột</a:t>
            </a:r>
            <a: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Tặng riêng chú mèo,</a:t>
            </a:r>
            <a: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Mèo ta thích chí</a:t>
            </a:r>
            <a: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Vểnh râu “meo meo”!</a:t>
            </a:r>
            <a: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Ngoài hiên đã nắng,</a:t>
            </a:r>
            <a: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Bé nặn xong rồi.</a:t>
            </a:r>
            <a: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Đừng sờ vào đấy,</a:t>
            </a:r>
            <a: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Bé còn đang phơi.</a:t>
            </a:r>
            <a:endParaRPr lang="en-US" sz="2800" b="0" i="0" dirty="0">
              <a:solidFill>
                <a:srgbClr val="00264D"/>
              </a:solidFill>
              <a:effectLst/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r"/>
            <a:r>
              <a:rPr lang="en-US" sz="2800" dirty="0">
                <a:solidFill>
                  <a:srgbClr val="00264D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en-US" sz="2800" dirty="0" err="1">
                <a:solidFill>
                  <a:srgbClr val="00264D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Nguyễn</a:t>
            </a:r>
            <a:r>
              <a:rPr lang="en-US" sz="2800" dirty="0">
                <a:solidFill>
                  <a:srgbClr val="00264D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64D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Ngọc</a:t>
            </a:r>
            <a:r>
              <a:rPr lang="en-US" sz="2800" dirty="0">
                <a:solidFill>
                  <a:srgbClr val="00264D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64D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Ký</a:t>
            </a:r>
            <a:r>
              <a:rPr lang="en-US" sz="2800" dirty="0">
                <a:solidFill>
                  <a:srgbClr val="00264D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  <a:endParaRPr lang="en-US" sz="2800" dirty="0"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DA1C389F-9E9A-4B0B-AA3A-BE94F5B7DEF0}"/>
              </a:ext>
            </a:extLst>
          </p:cNvPr>
          <p:cNvSpPr txBox="1"/>
          <p:nvPr/>
        </p:nvSpPr>
        <p:spPr>
          <a:xfrm>
            <a:off x="914079" y="758787"/>
            <a:ext cx="380619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0" i="0" dirty="0">
                <a:solidFill>
                  <a:srgbClr val="00264D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Bên thềm gió mát,</a:t>
            </a:r>
            <a: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Bé nặn đồ chơi.</a:t>
            </a:r>
            <a: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Mèo nằm vẫy đuôi,</a:t>
            </a:r>
            <a: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Tròn xoe đôi mắt.</a:t>
            </a:r>
            <a: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Đây là quả thị,</a:t>
            </a:r>
            <a: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Đây là quả na,</a:t>
            </a:r>
            <a: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Quả này phần mẹ,</a:t>
            </a:r>
            <a: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Quả này phần cha.</a:t>
            </a:r>
            <a: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Đây chiếc cối nhỏ</a:t>
            </a:r>
            <a: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Bé nặn thật tròn,</a:t>
            </a:r>
            <a: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Biếu bà đấy nhé,</a:t>
            </a:r>
            <a: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Giã trầu thêm ngon.</a:t>
            </a:r>
            <a:endParaRPr lang="en-US" sz="2800" dirty="0"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74577" y="94272"/>
            <a:ext cx="665347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66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NẶN ĐỒ CHƠI</a:t>
            </a:r>
            <a:endParaRPr lang="en-US" sz="3200" b="1" dirty="0">
              <a:solidFill>
                <a:srgbClr val="FF6600"/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7" name="Cloud 26">
            <a:extLst>
              <a:ext uri="{FF2B5EF4-FFF2-40B4-BE49-F238E27FC236}">
                <a16:creationId xmlns:a16="http://schemas.microsoft.com/office/drawing/2014/main" xmlns="" id="{668F2950-BBB3-4C6F-B692-C68D72670589}"/>
              </a:ext>
            </a:extLst>
          </p:cNvPr>
          <p:cNvSpPr/>
          <p:nvPr/>
        </p:nvSpPr>
        <p:spPr>
          <a:xfrm>
            <a:off x="7928048" y="209410"/>
            <a:ext cx="4263952" cy="1162605"/>
          </a:xfrm>
          <a:prstGeom prst="clou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40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 smtClean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nối</a:t>
            </a:r>
            <a:r>
              <a:rPr lang="en-US" sz="4000" dirty="0" smtClean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 smtClean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tiếp</a:t>
            </a:r>
            <a:endParaRPr lang="en-US" sz="4000" dirty="0"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2506203" y="2097269"/>
            <a:ext cx="524673" cy="893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038043" y="2508235"/>
            <a:ext cx="121199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038042" y="6751462"/>
            <a:ext cx="121199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018467" y="2107543"/>
            <a:ext cx="121199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970503" y="2508235"/>
            <a:ext cx="121199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412421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5" grpId="0"/>
      <p:bldP spid="7" grpId="0"/>
      <p:bldP spid="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6" descr="Đất nặn 12 màu G-STAR đặt tiêu chuẩn về độ an toàn dành cho sản phẩm đồ  chơi trẻ em được bán trong liên minh Châu Âu chính hãng 25,000đ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30191" y="3155814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5A99B854-BE98-483D-BD88-FA2B845B5908}"/>
              </a:ext>
            </a:extLst>
          </p:cNvPr>
          <p:cNvSpPr txBox="1"/>
          <p:nvPr/>
        </p:nvSpPr>
        <p:spPr>
          <a:xfrm>
            <a:off x="4803565" y="758787"/>
            <a:ext cx="380619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0" i="0" dirty="0">
                <a:solidFill>
                  <a:srgbClr val="00264D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Đây là thằng chuột</a:t>
            </a:r>
            <a: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Tặng riêng chú mèo,</a:t>
            </a:r>
            <a: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Mèo ta thích chí</a:t>
            </a:r>
            <a: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Vểnh râu “meo meo”!</a:t>
            </a:r>
            <a: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Ngoài hiên đã nắng,</a:t>
            </a:r>
            <a: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Bé nặn xong rồi.</a:t>
            </a:r>
            <a: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Đừng sờ vào đấy,</a:t>
            </a:r>
            <a: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Bé còn đang phơi.</a:t>
            </a:r>
            <a:endParaRPr lang="en-US" sz="2800" b="0" i="0" dirty="0">
              <a:solidFill>
                <a:srgbClr val="00264D"/>
              </a:solidFill>
              <a:effectLst/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r"/>
            <a:r>
              <a:rPr lang="en-US" sz="2800" dirty="0">
                <a:solidFill>
                  <a:srgbClr val="00264D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en-US" sz="2800" dirty="0" err="1">
                <a:solidFill>
                  <a:srgbClr val="00264D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Nguyễn</a:t>
            </a:r>
            <a:r>
              <a:rPr lang="en-US" sz="2800" dirty="0">
                <a:solidFill>
                  <a:srgbClr val="00264D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64D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Ngọc</a:t>
            </a:r>
            <a:r>
              <a:rPr lang="en-US" sz="2800" dirty="0">
                <a:solidFill>
                  <a:srgbClr val="00264D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64D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Ký</a:t>
            </a:r>
            <a:r>
              <a:rPr lang="en-US" sz="2800" dirty="0">
                <a:solidFill>
                  <a:srgbClr val="00264D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  <a:endParaRPr lang="en-US" sz="2800" dirty="0"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DA1C389F-9E9A-4B0B-AA3A-BE94F5B7DEF0}"/>
              </a:ext>
            </a:extLst>
          </p:cNvPr>
          <p:cNvSpPr txBox="1"/>
          <p:nvPr/>
        </p:nvSpPr>
        <p:spPr>
          <a:xfrm>
            <a:off x="914079" y="758787"/>
            <a:ext cx="380619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0" i="0" dirty="0">
                <a:solidFill>
                  <a:srgbClr val="00264D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Bên thềm gió mát,</a:t>
            </a:r>
            <a: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Bé nặn đồ chơi.</a:t>
            </a:r>
            <a: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Mèo nằm vẫy đuôi,</a:t>
            </a:r>
            <a: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Tròn xoe đôi mắt.</a:t>
            </a:r>
            <a: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Đây là quả thị,</a:t>
            </a:r>
            <a: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Đây là quả na,</a:t>
            </a:r>
            <a: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Quả này phần mẹ,</a:t>
            </a:r>
            <a: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Quả này phần cha.</a:t>
            </a:r>
            <a: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Đây chiếc cối nhỏ</a:t>
            </a:r>
            <a: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Bé nặn thật tròn,</a:t>
            </a:r>
            <a: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Biếu bà đấy nhé,</a:t>
            </a:r>
            <a: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Giã trầu thêm ngon.</a:t>
            </a:r>
            <a:endParaRPr lang="en-US" sz="2800" dirty="0"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74577" y="94272"/>
            <a:ext cx="665347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66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NẶN ĐỒ CHƠI</a:t>
            </a:r>
            <a:endParaRPr lang="en-US" sz="3200" b="1" dirty="0">
              <a:solidFill>
                <a:srgbClr val="FF6600"/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7" name="Cloud 26">
            <a:extLst>
              <a:ext uri="{FF2B5EF4-FFF2-40B4-BE49-F238E27FC236}">
                <a16:creationId xmlns:a16="http://schemas.microsoft.com/office/drawing/2014/main" xmlns="" id="{668F2950-BBB3-4C6F-B692-C68D72670589}"/>
              </a:ext>
            </a:extLst>
          </p:cNvPr>
          <p:cNvSpPr/>
          <p:nvPr/>
        </p:nvSpPr>
        <p:spPr>
          <a:xfrm>
            <a:off x="7928048" y="209410"/>
            <a:ext cx="4263952" cy="1162605"/>
          </a:xfrm>
          <a:prstGeom prst="clou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40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 smtClean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nối</a:t>
            </a:r>
            <a:r>
              <a:rPr lang="en-US" sz="4000" dirty="0" smtClean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 smtClean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tiếp</a:t>
            </a:r>
            <a:endParaRPr lang="en-US" sz="4000" dirty="0"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1088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5" grpId="0"/>
      <p:bldP spid="7" grpId="0"/>
      <p:bldP spid="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1035" b="9032"/>
          <a:stretch/>
        </p:blipFill>
        <p:spPr>
          <a:xfrm>
            <a:off x="30272" y="6244331"/>
            <a:ext cx="12192000" cy="744715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6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" name="文本框 6">
            <a:extLst>
              <a:ext uri="{FF2B5EF4-FFF2-40B4-BE49-F238E27FC236}">
                <a16:creationId xmlns:a16="http://schemas.microsoft.com/office/drawing/2014/main" xmlns="" id="{40492B02-98B6-4E81-9A77-773825039D2E}"/>
              </a:ext>
            </a:extLst>
          </p:cNvPr>
          <p:cNvSpPr txBox="1"/>
          <p:nvPr/>
        </p:nvSpPr>
        <p:spPr>
          <a:xfrm>
            <a:off x="483749" y="1453652"/>
            <a:ext cx="113780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err="1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Cối</a:t>
            </a:r>
            <a:r>
              <a:rPr lang="en-US" altLang="zh-CN" sz="3200" b="1" dirty="0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giã</a:t>
            </a:r>
            <a:r>
              <a:rPr lang="en-US" altLang="zh-CN" sz="3200" b="1" dirty="0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trầu</a:t>
            </a:r>
            <a:r>
              <a:rPr lang="en-US" altLang="zh-CN" sz="3200" b="1" dirty="0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</a:t>
            </a:r>
            <a:r>
              <a:rPr lang="en-US" altLang="zh-CN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đồ</a:t>
            </a:r>
            <a:r>
              <a:rPr lang="en-US" altLang="zh-CN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để</a:t>
            </a:r>
            <a:r>
              <a:rPr lang="en-US" altLang="zh-CN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giã</a:t>
            </a:r>
            <a:r>
              <a:rPr lang="en-US" altLang="zh-CN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trầu</a:t>
            </a:r>
            <a:r>
              <a:rPr lang="en-US" altLang="zh-CN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altLang="zh-CN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thường</a:t>
            </a:r>
            <a:r>
              <a:rPr lang="en-US" altLang="zh-CN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làm</a:t>
            </a:r>
            <a:r>
              <a:rPr lang="en-US" altLang="zh-CN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bằng</a:t>
            </a:r>
            <a:r>
              <a:rPr lang="en-US" altLang="zh-CN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đồng</a:t>
            </a:r>
            <a:r>
              <a:rPr lang="en-US" altLang="zh-CN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zh-CN" altLang="en-US" sz="32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063999" y="475122"/>
            <a:ext cx="4064000" cy="630015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b="1" dirty="0" err="1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Giải</a:t>
            </a:r>
            <a:r>
              <a:rPr lang="en-US" sz="3300" b="1" dirty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nghĩa</a:t>
            </a:r>
            <a:r>
              <a:rPr lang="en-US" sz="3300" b="1" dirty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300" b="1" dirty="0" err="1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từ</a:t>
            </a:r>
            <a:endParaRPr lang="en-US" sz="3300" b="1" dirty="0">
              <a:solidFill>
                <a:schemeClr val="bg1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1" name="文本框 6">
            <a:extLst>
              <a:ext uri="{FF2B5EF4-FFF2-40B4-BE49-F238E27FC236}">
                <a16:creationId xmlns:a16="http://schemas.microsoft.com/office/drawing/2014/main" xmlns="" id="{40492B02-98B6-4E81-9A77-773825039D2E}"/>
              </a:ext>
            </a:extLst>
          </p:cNvPr>
          <p:cNvSpPr txBox="1"/>
          <p:nvPr/>
        </p:nvSpPr>
        <p:spPr>
          <a:xfrm>
            <a:off x="-780477" y="5107532"/>
            <a:ext cx="114118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313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b="1" dirty="0" err="1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Thích</a:t>
            </a:r>
            <a:r>
              <a:rPr lang="en-US" altLang="zh-CN" sz="3200" b="1" dirty="0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chí</a:t>
            </a:r>
            <a:r>
              <a:rPr lang="en-US" altLang="zh-CN" sz="3200" b="1" dirty="0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</a:t>
            </a:r>
            <a:r>
              <a:rPr lang="en-US" altLang="vi-VN" sz="3200" dirty="0" err="1">
                <a:solidFill>
                  <a:srgbClr val="231F2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+mn-lt"/>
              </a:rPr>
              <a:t>Tỏ</a:t>
            </a:r>
            <a:r>
              <a:rPr lang="en-US" altLang="vi-VN" sz="3200" dirty="0">
                <a:solidFill>
                  <a:srgbClr val="231F2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+mn-lt"/>
              </a:rPr>
              <a:t> </a:t>
            </a:r>
            <a:r>
              <a:rPr lang="en-US" altLang="vi-VN" sz="3200" dirty="0" err="1">
                <a:solidFill>
                  <a:srgbClr val="231F2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+mn-lt"/>
              </a:rPr>
              <a:t>ra</a:t>
            </a:r>
            <a:r>
              <a:rPr lang="en-US" altLang="vi-VN" sz="3200" dirty="0">
                <a:solidFill>
                  <a:srgbClr val="231F2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+mn-lt"/>
              </a:rPr>
              <a:t> </a:t>
            </a:r>
            <a:r>
              <a:rPr lang="en-US" altLang="vi-VN" sz="3200" dirty="0" err="1">
                <a:solidFill>
                  <a:srgbClr val="231F2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+mn-lt"/>
              </a:rPr>
              <a:t>bằng</a:t>
            </a:r>
            <a:r>
              <a:rPr lang="en-US" altLang="vi-VN" sz="3200" dirty="0">
                <a:solidFill>
                  <a:srgbClr val="231F2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+mn-lt"/>
              </a:rPr>
              <a:t> </a:t>
            </a:r>
            <a:r>
              <a:rPr lang="en-US" altLang="vi-VN" sz="3200" dirty="0" err="1" smtClean="0">
                <a:solidFill>
                  <a:srgbClr val="231F2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+mn-lt"/>
              </a:rPr>
              <a:t>lòng</a:t>
            </a:r>
            <a:r>
              <a:rPr lang="en-US" altLang="vi-VN" sz="3200" dirty="0" smtClean="0">
                <a:solidFill>
                  <a:srgbClr val="231F2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+mn-lt"/>
              </a:rPr>
              <a:t>, </a:t>
            </a:r>
            <a:r>
              <a:rPr lang="en-US" altLang="vi-VN" sz="3200" dirty="0" err="1">
                <a:solidFill>
                  <a:srgbClr val="231F2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+mn-lt"/>
              </a:rPr>
              <a:t>vui</a:t>
            </a:r>
            <a:r>
              <a:rPr lang="en-US" altLang="vi-VN" sz="3200" dirty="0">
                <a:solidFill>
                  <a:srgbClr val="231F2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+mn-lt"/>
              </a:rPr>
              <a:t> </a:t>
            </a:r>
            <a:r>
              <a:rPr lang="en-US" altLang="vi-VN" sz="3200" dirty="0" err="1">
                <a:solidFill>
                  <a:srgbClr val="231F2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+mn-lt"/>
              </a:rPr>
              <a:t>thích</a:t>
            </a:r>
            <a:r>
              <a:rPr lang="en-US" altLang="vi-VN" sz="3200" dirty="0">
                <a:solidFill>
                  <a:srgbClr val="231F2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+mn-lt"/>
              </a:rPr>
              <a:t> </a:t>
            </a:r>
            <a:r>
              <a:rPr lang="en-US" altLang="vi-VN" sz="3200" dirty="0" err="1">
                <a:solidFill>
                  <a:srgbClr val="231F2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+mn-lt"/>
              </a:rPr>
              <a:t>vì</a:t>
            </a:r>
            <a:r>
              <a:rPr lang="en-US" altLang="vi-VN" sz="3200" dirty="0">
                <a:solidFill>
                  <a:srgbClr val="231F2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+mn-lt"/>
              </a:rPr>
              <a:t> </a:t>
            </a:r>
            <a:r>
              <a:rPr lang="en-US" altLang="vi-VN" sz="3200" dirty="0" err="1">
                <a:solidFill>
                  <a:srgbClr val="231F2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+mn-lt"/>
              </a:rPr>
              <a:t>đúng</a:t>
            </a:r>
            <a:r>
              <a:rPr lang="en-US" altLang="vi-VN" sz="3200" dirty="0">
                <a:solidFill>
                  <a:srgbClr val="231F2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+mn-lt"/>
              </a:rPr>
              <a:t> ý </a:t>
            </a:r>
            <a:r>
              <a:rPr lang="en-US" altLang="vi-VN" sz="3200" dirty="0" err="1">
                <a:solidFill>
                  <a:srgbClr val="231F2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+mn-lt"/>
              </a:rPr>
              <a:t>muốn</a:t>
            </a:r>
            <a:r>
              <a:rPr lang="en-US" altLang="vi-VN" sz="3200" dirty="0">
                <a:solidFill>
                  <a:srgbClr val="231F2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+mn-lt"/>
              </a:rPr>
              <a:t>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109350" y="5790280"/>
            <a:ext cx="9180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Đặt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câu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Bé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Na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thích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chí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với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món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đồ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chơi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mẹ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mới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mua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C0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9218" name="Picture 2" descr="Cối giã trầu bằng đồng vàng cao 5cm – Đồ Đồng Dung Quang Hà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889" t="19485" r="17684" b="5429"/>
          <a:stretch/>
        </p:blipFill>
        <p:spPr bwMode="auto">
          <a:xfrm>
            <a:off x="2388093" y="2165869"/>
            <a:ext cx="2414726" cy="2814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Miếng trầu tình nghĩa ngày xưa… - Báo Gia Lai điện tử - Tin nhanh - Chính  xá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33097" y="2192583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5446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xmlns="" id="{0A20FE26-1367-4A3F-85DE-8373044CA43F}"/>
              </a:ext>
            </a:extLst>
          </p:cNvPr>
          <p:cNvSpPr/>
          <p:nvPr/>
        </p:nvSpPr>
        <p:spPr>
          <a:xfrm>
            <a:off x="499864" y="425181"/>
            <a:ext cx="10995949" cy="59609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19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图片 73732" descr="PPT素材-1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9865" y="113324"/>
            <a:ext cx="10543131" cy="596984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Rectangle 11">
            <a:extLst>
              <a:ext uri="{FF2B5EF4-FFF2-40B4-BE49-F238E27FC236}">
                <a16:creationId xmlns:a16="http://schemas.microsoft.com/office/drawing/2014/main" xmlns="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456367" y="3200683"/>
            <a:ext cx="11203016" cy="109831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108">
              <a:lnSpc>
                <a:spcPct val="150000"/>
              </a:lnSpc>
              <a:defRPr/>
            </a:pPr>
            <a:r>
              <a:rPr lang="en-US" altLang="zh-CN" sz="4951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Luyện</a:t>
            </a:r>
            <a:r>
              <a:rPr lang="en-US" altLang="zh-CN" sz="4951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4951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đọc</a:t>
            </a:r>
            <a:r>
              <a:rPr lang="en-US" altLang="zh-CN" sz="4951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4951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nhóm</a:t>
            </a:r>
            <a:endParaRPr lang="zh-CN" altLang="en-US" sz="4951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17" name="图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294" t="7312" r="32213" b="28914"/>
          <a:stretch>
            <a:fillRect/>
          </a:stretch>
        </p:blipFill>
        <p:spPr>
          <a:xfrm>
            <a:off x="10637196" y="39449"/>
            <a:ext cx="1285680" cy="19094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00815" y="245541"/>
            <a:ext cx="3261485" cy="24243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图片 10">
            <a:extLst>
              <a:ext uri="{FF2B5EF4-FFF2-40B4-BE49-F238E27FC236}">
                <a16:creationId xmlns:a16="http://schemas.microsoft.com/office/drawing/2014/main" xmlns="" id="{3629FE9C-960A-473B-B9F3-6E7B8AB1A3B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6683" r="63070"/>
          <a:stretch/>
        </p:blipFill>
        <p:spPr>
          <a:xfrm>
            <a:off x="2462529" y="5795015"/>
            <a:ext cx="8396048" cy="946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541490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6" descr="Đất nặn 12 màu G-STAR đặt tiêu chuẩn về độ an toàn dành cho sản phẩm đồ  chơi trẻ em được bán trong liên minh Châu Âu chính hãng 25,000đ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30191" y="3155814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5A99B854-BE98-483D-BD88-FA2B845B5908}"/>
              </a:ext>
            </a:extLst>
          </p:cNvPr>
          <p:cNvSpPr txBox="1"/>
          <p:nvPr/>
        </p:nvSpPr>
        <p:spPr>
          <a:xfrm>
            <a:off x="4803565" y="758787"/>
            <a:ext cx="380619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0" i="0" dirty="0">
                <a:solidFill>
                  <a:srgbClr val="00264D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Đây là thằng chuột</a:t>
            </a:r>
            <a: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Tặng riêng chú mèo,</a:t>
            </a:r>
            <a: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Mèo ta thích chí</a:t>
            </a:r>
            <a: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Vểnh râu “meo meo”!</a:t>
            </a:r>
            <a: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Ngoài hiên đã nắng,</a:t>
            </a:r>
            <a: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Bé nặn xong rồi.</a:t>
            </a:r>
            <a: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Đừng sờ vào đấy,</a:t>
            </a:r>
            <a: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Bé còn đang phơi.</a:t>
            </a:r>
            <a:endParaRPr lang="en-US" sz="2800" b="0" i="0" dirty="0">
              <a:solidFill>
                <a:srgbClr val="00264D"/>
              </a:solidFill>
              <a:effectLst/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r"/>
            <a:r>
              <a:rPr lang="en-US" sz="2800" dirty="0">
                <a:solidFill>
                  <a:srgbClr val="00264D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en-US" sz="2800" dirty="0" err="1">
                <a:solidFill>
                  <a:srgbClr val="00264D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Nguyễn</a:t>
            </a:r>
            <a:r>
              <a:rPr lang="en-US" sz="2800" dirty="0">
                <a:solidFill>
                  <a:srgbClr val="00264D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64D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Ngọc</a:t>
            </a:r>
            <a:r>
              <a:rPr lang="en-US" sz="2800" dirty="0">
                <a:solidFill>
                  <a:srgbClr val="00264D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64D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Ký</a:t>
            </a:r>
            <a:r>
              <a:rPr lang="en-US" sz="2800" dirty="0">
                <a:solidFill>
                  <a:srgbClr val="00264D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  <a:endParaRPr lang="en-US" sz="2800" dirty="0"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DA1C389F-9E9A-4B0B-AA3A-BE94F5B7DEF0}"/>
              </a:ext>
            </a:extLst>
          </p:cNvPr>
          <p:cNvSpPr txBox="1"/>
          <p:nvPr/>
        </p:nvSpPr>
        <p:spPr>
          <a:xfrm>
            <a:off x="914079" y="758787"/>
            <a:ext cx="380619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0" i="0" dirty="0">
                <a:solidFill>
                  <a:srgbClr val="00264D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Bên thềm gió mát,</a:t>
            </a:r>
            <a: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Bé nặn đồ chơi.</a:t>
            </a:r>
            <a: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Mèo nằm vẫy đuôi,</a:t>
            </a:r>
            <a: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Tròn xoe đôi mắt.</a:t>
            </a:r>
            <a: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Đây là quả thị,</a:t>
            </a:r>
            <a: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Đây là quả na,</a:t>
            </a:r>
            <a: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Quả này phần mẹ,</a:t>
            </a:r>
            <a: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Quả này phần cha.</a:t>
            </a:r>
            <a: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Đây chiếc cối nhỏ</a:t>
            </a:r>
            <a: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Bé nặn thật tròn,</a:t>
            </a:r>
            <a: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Biếu bà đấy nhé,</a:t>
            </a:r>
            <a: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Giã trầu thêm ngon.</a:t>
            </a:r>
            <a:endParaRPr lang="en-US" sz="2800" dirty="0"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74577" y="94272"/>
            <a:ext cx="665347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66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NẶN ĐỒ CHƠI</a:t>
            </a:r>
            <a:endParaRPr lang="en-US" sz="3200" b="1" dirty="0">
              <a:solidFill>
                <a:srgbClr val="FF6600"/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7" name="Cloud 26">
            <a:extLst>
              <a:ext uri="{FF2B5EF4-FFF2-40B4-BE49-F238E27FC236}">
                <a16:creationId xmlns:a16="http://schemas.microsoft.com/office/drawing/2014/main" xmlns="" id="{668F2950-BBB3-4C6F-B692-C68D72670589}"/>
              </a:ext>
            </a:extLst>
          </p:cNvPr>
          <p:cNvSpPr/>
          <p:nvPr/>
        </p:nvSpPr>
        <p:spPr>
          <a:xfrm>
            <a:off x="7928048" y="94272"/>
            <a:ext cx="4263952" cy="1733690"/>
          </a:xfrm>
          <a:prstGeom prst="cloud">
            <a:avLst/>
          </a:prstGeom>
          <a:solidFill>
            <a:srgbClr val="33CCFF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4000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endParaRPr lang="en-US" sz="4000" dirty="0" smtClean="0">
              <a:solidFill>
                <a:srgbClr val="002060"/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/>
            <a:r>
              <a:rPr lang="en-US" sz="4000" dirty="0" err="1" smtClean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toàn</a:t>
            </a:r>
            <a:r>
              <a:rPr lang="en-US" sz="4000" dirty="0" smtClean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endParaRPr lang="en-US" sz="4000" dirty="0">
              <a:solidFill>
                <a:srgbClr val="002060"/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4751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5" grpId="0"/>
      <p:bldP spid="7" grpId="0"/>
      <p:bldP spid="2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45369" y="-175128"/>
            <a:ext cx="8887145" cy="7311309"/>
          </a:xfrm>
          <a:prstGeom prst="rect">
            <a:avLst/>
          </a:prstGeom>
        </p:spPr>
      </p:pic>
      <p:pic>
        <p:nvPicPr>
          <p:cNvPr id="19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1035" b="9032"/>
          <a:stretch/>
        </p:blipFill>
        <p:spPr>
          <a:xfrm>
            <a:off x="0" y="6108701"/>
            <a:ext cx="12192000" cy="744715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21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" name="Rectangle 11">
            <a:extLst>
              <a:ext uri="{FF2B5EF4-FFF2-40B4-BE49-F238E27FC236}">
                <a16:creationId xmlns:a16="http://schemas.microsoft.com/office/drawing/2014/main" xmlns="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3268569" y="2135734"/>
            <a:ext cx="6418608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140">
              <a:defRPr/>
            </a:pPr>
            <a:r>
              <a:rPr lang="en-US" altLang="zh-CN" sz="5400" b="1" spc="800" dirty="0" err="1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Tìm</a:t>
            </a:r>
            <a:r>
              <a:rPr lang="en-US" altLang="zh-CN" sz="5400" b="1" spc="800" dirty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5400" b="1" spc="800" dirty="0" err="1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hiểu</a:t>
            </a:r>
            <a:r>
              <a:rPr lang="en-US" altLang="zh-CN" sz="5400" b="1" spc="800" dirty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5400" b="1" spc="800" dirty="0" err="1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endParaRPr lang="zh-CN" altLang="en-US" sz="5400" b="1" spc="800" dirty="0">
              <a:solidFill>
                <a:schemeClr val="bg1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9" name="Text Box 1"/>
          <p:cNvSpPr txBox="1"/>
          <p:nvPr/>
        </p:nvSpPr>
        <p:spPr>
          <a:xfrm>
            <a:off x="2045368" y="6467578"/>
            <a:ext cx="10586696" cy="464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: FB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Đặng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xmlns="" val="28913402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566154" y="800101"/>
            <a:ext cx="11079748" cy="92829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1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Kể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đồ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chơi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mà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bé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đã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nặn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570715" y="3415580"/>
            <a:ext cx="2705100" cy="88528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Quả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na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533115" y="3399712"/>
            <a:ext cx="2705100" cy="88528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Quả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thị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570715" y="4824023"/>
            <a:ext cx="2705100" cy="88528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Con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chuột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533115" y="4824023"/>
            <a:ext cx="2705100" cy="88528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Cối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giã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trầu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/>
          <a:srcRect l="28178" t="62145" r="30543" b="25038"/>
          <a:stretch/>
        </p:blipFill>
        <p:spPr>
          <a:xfrm>
            <a:off x="1826438" y="1620027"/>
            <a:ext cx="8189433" cy="1430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85607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10" grpId="0" animBg="1"/>
      <p:bldP spid="11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566154" y="800101"/>
            <a:ext cx="11079748" cy="92829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2.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Bé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nặn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đồ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chơi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để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tặng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cho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những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ai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  <a:endParaRPr lang="en-US" sz="3600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654300" y="2528501"/>
            <a:ext cx="2705100" cy="88528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Tặng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mẹ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661150" y="2528500"/>
            <a:ext cx="2705100" cy="88528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Tặng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cha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654300" y="4250606"/>
            <a:ext cx="2705100" cy="88528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Tặng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775450" y="4250606"/>
            <a:ext cx="2705100" cy="88528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Tặng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chú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mèo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4869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10" grpId="0" animBg="1"/>
      <p:bldP spid="11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938898" y="970221"/>
            <a:ext cx="9693660" cy="92829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3.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Việc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bé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nặn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đồ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chơi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tặng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mọi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người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thể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hiện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điều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gì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814774" y="2264297"/>
            <a:ext cx="8817784" cy="3094512"/>
            <a:chOff x="3641819" y="56683"/>
            <a:chExt cx="10039458" cy="2950718"/>
          </a:xfrm>
        </p:grpSpPr>
        <p:grpSp>
          <p:nvGrpSpPr>
            <p:cNvPr id="14" name="组合 8">
              <a:extLst>
                <a:ext uri="{FF2B5EF4-FFF2-40B4-BE49-F238E27FC236}">
                  <a16:creationId xmlns:a16="http://schemas.microsoft.com/office/drawing/2014/main" xmlns="" id="{5F6D462F-AAF5-4684-8BBA-C99289825663}"/>
                </a:ext>
              </a:extLst>
            </p:cNvPr>
            <p:cNvGrpSpPr/>
            <p:nvPr/>
          </p:nvGrpSpPr>
          <p:grpSpPr>
            <a:xfrm>
              <a:off x="3641819" y="56683"/>
              <a:ext cx="10039458" cy="2950718"/>
              <a:chOff x="4591306" y="613472"/>
              <a:chExt cx="3655113" cy="13438766"/>
            </a:xfrm>
          </p:grpSpPr>
          <p:sp>
            <p:nvSpPr>
              <p:cNvPr id="16" name="矩形: 圆角 116">
                <a:extLst>
                  <a:ext uri="{FF2B5EF4-FFF2-40B4-BE49-F238E27FC236}">
                    <a16:creationId xmlns:a16="http://schemas.microsoft.com/office/drawing/2014/main" xmlns="" id="{4B1E2A56-47BE-4A41-B08B-92BAE09C3908}"/>
                  </a:ext>
                </a:extLst>
              </p:cNvPr>
              <p:cNvSpPr/>
              <p:nvPr/>
            </p:nvSpPr>
            <p:spPr>
              <a:xfrm>
                <a:off x="4670387" y="1703273"/>
                <a:ext cx="3488274" cy="12348965"/>
              </a:xfrm>
              <a:prstGeom prst="roundRect">
                <a:avLst>
                  <a:gd name="adj" fmla="val 7742"/>
                </a:avLst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prstDash val="dash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pic>
            <p:nvPicPr>
              <p:cNvPr id="17" name="图片 117">
                <a:extLst>
                  <a:ext uri="{FF2B5EF4-FFF2-40B4-BE49-F238E27FC236}">
                    <a16:creationId xmlns:a16="http://schemas.microsoft.com/office/drawing/2014/main" xmlns="" id="{17413A04-CE9A-4F24-B2BD-23548634F9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4591306" y="613472"/>
                <a:ext cx="175517" cy="2703225"/>
              </a:xfrm>
              <a:prstGeom prst="rect">
                <a:avLst/>
              </a:prstGeom>
            </p:spPr>
          </p:pic>
          <p:pic>
            <p:nvPicPr>
              <p:cNvPr id="18" name="图片 117">
                <a:extLst>
                  <a:ext uri="{FF2B5EF4-FFF2-40B4-BE49-F238E27FC236}">
                    <a16:creationId xmlns:a16="http://schemas.microsoft.com/office/drawing/2014/main" xmlns="" id="{17413A04-CE9A-4F24-B2BD-23548634F9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8070902" y="11349012"/>
                <a:ext cx="175517" cy="2703226"/>
              </a:xfrm>
              <a:prstGeom prst="rect">
                <a:avLst/>
              </a:prstGeom>
            </p:spPr>
          </p:pic>
        </p:grpSp>
        <p:sp>
          <p:nvSpPr>
            <p:cNvPr id="15" name="TextBox 14"/>
            <p:cNvSpPr txBox="1"/>
            <p:nvPr/>
          </p:nvSpPr>
          <p:spPr>
            <a:xfrm>
              <a:off x="4295480" y="650224"/>
              <a:ext cx="8708300" cy="16728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 dirty="0" err="1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Bé</a:t>
              </a:r>
              <a:r>
                <a:rPr lang="en-US" sz="3600" dirty="0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600" dirty="0" err="1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nặn</a:t>
              </a:r>
              <a:r>
                <a:rPr lang="en-US" sz="3600" dirty="0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600" dirty="0" err="1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đồ</a:t>
              </a:r>
              <a:r>
                <a:rPr lang="en-US" sz="3600" dirty="0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600" dirty="0" err="1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chơi</a:t>
              </a:r>
              <a:r>
                <a:rPr lang="en-US" sz="3600" dirty="0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600" dirty="0" err="1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tặng</a:t>
              </a:r>
              <a:r>
                <a:rPr lang="en-US" sz="3600" dirty="0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600" dirty="0" err="1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mọi</a:t>
              </a:r>
              <a:r>
                <a:rPr lang="en-US" sz="3600" dirty="0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600" dirty="0" err="1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người</a:t>
              </a:r>
              <a:r>
                <a:rPr lang="en-US" sz="3600" dirty="0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600" dirty="0" err="1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thể</a:t>
              </a:r>
              <a:r>
                <a:rPr lang="en-US" sz="3600" dirty="0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600" dirty="0" err="1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hiện</a:t>
              </a:r>
              <a:r>
                <a:rPr lang="en-US" sz="3600" dirty="0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600" dirty="0" err="1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tình</a:t>
              </a:r>
              <a:r>
                <a:rPr lang="en-US" sz="3600" dirty="0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600" dirty="0" err="1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cảm</a:t>
              </a:r>
              <a:r>
                <a:rPr lang="en-US" sz="3600" dirty="0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600" dirty="0" err="1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yêu</a:t>
              </a:r>
              <a:r>
                <a:rPr lang="en-US" sz="3600" dirty="0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600" dirty="0" err="1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thương</a:t>
              </a:r>
              <a:r>
                <a:rPr lang="en-US" sz="3600" dirty="0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, </a:t>
              </a:r>
              <a:r>
                <a:rPr lang="en-US" sz="3600" dirty="0" err="1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luôn</a:t>
              </a:r>
              <a:r>
                <a:rPr lang="en-US" sz="3600" dirty="0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600" dirty="0" err="1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quan</a:t>
              </a:r>
              <a:r>
                <a:rPr lang="en-US" sz="3600" dirty="0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600" dirty="0" err="1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tâm</a:t>
              </a:r>
              <a:r>
                <a:rPr lang="en-US" sz="3600" dirty="0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600" dirty="0" err="1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đến</a:t>
              </a:r>
              <a:r>
                <a:rPr lang="en-US" sz="3600" dirty="0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600" dirty="0" err="1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những</a:t>
              </a:r>
              <a:r>
                <a:rPr lang="en-US" sz="3600" dirty="0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600" dirty="0" err="1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người</a:t>
              </a:r>
              <a:r>
                <a:rPr lang="en-US" sz="3600" dirty="0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600" dirty="0" err="1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thân</a:t>
              </a:r>
              <a:r>
                <a:rPr lang="en-US" sz="3600" dirty="0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600" dirty="0" err="1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trong</a:t>
              </a:r>
              <a:r>
                <a:rPr lang="en-US" sz="3600" dirty="0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600" dirty="0" err="1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gia</a:t>
              </a:r>
              <a:r>
                <a:rPr lang="en-US" sz="3600" dirty="0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600" dirty="0" err="1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đình</a:t>
              </a:r>
              <a:r>
                <a:rPr lang="en-US" sz="3600" dirty="0" smtClean="0">
                  <a:solidFill>
                    <a:srgbClr val="C0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.</a:t>
              </a:r>
              <a:endParaRPr lang="en-US" sz="3600" dirty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053835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598656" y="1012752"/>
            <a:ext cx="10374144" cy="92829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44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4. </a:t>
            </a:r>
            <a:r>
              <a:rPr lang="en-US" sz="44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44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thích</a:t>
            </a:r>
            <a:r>
              <a:rPr lang="en-US" sz="44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nặn</a:t>
            </a:r>
            <a:r>
              <a:rPr lang="en-US" sz="44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đồ</a:t>
            </a:r>
            <a:r>
              <a:rPr lang="en-US" sz="44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chơi</a:t>
            </a:r>
            <a:r>
              <a:rPr lang="en-US" sz="44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gì</a:t>
            </a:r>
            <a:r>
              <a:rPr lang="en-US" sz="44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 </a:t>
            </a:r>
            <a:r>
              <a:rPr lang="en-US" sz="44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Tặng</a:t>
            </a:r>
            <a:r>
              <a:rPr lang="en-US" sz="44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cho</a:t>
            </a:r>
            <a:r>
              <a:rPr lang="en-US" sz="44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ai</a:t>
            </a:r>
            <a:r>
              <a:rPr lang="en-US" sz="44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  <a:endParaRPr lang="en-US" sz="4400" b="1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15998" y="2532111"/>
            <a:ext cx="4139460" cy="4147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82734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52238" y="923389"/>
            <a:ext cx="4702036" cy="58471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30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Đây</a:t>
            </a:r>
            <a:r>
              <a:rPr lang="en-US" sz="30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30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trò</a:t>
            </a:r>
            <a:r>
              <a:rPr lang="en-US" sz="30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chơi</a:t>
            </a:r>
            <a:r>
              <a:rPr lang="en-US" sz="30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gì</a:t>
            </a:r>
            <a:r>
              <a:rPr lang="en-US" sz="30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?</a:t>
            </a:r>
            <a:endParaRPr lang="en-US" sz="3000" b="1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3074" name="Picture 2" descr="Nhảy Dâ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08671" y="1713968"/>
            <a:ext cx="5430820" cy="32529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4146193" y="5172814"/>
            <a:ext cx="4064000" cy="630015"/>
          </a:xfrm>
          <a:prstGeom prst="round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b="1" dirty="0" err="1" smtClean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Nhảy</a:t>
            </a:r>
            <a:r>
              <a:rPr lang="en-US" sz="3300" b="1" dirty="0" smtClean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300" b="1" dirty="0" err="1" smtClean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dây</a:t>
            </a:r>
            <a:endParaRPr lang="en-US" sz="3300" b="1" dirty="0">
              <a:solidFill>
                <a:schemeClr val="bg1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6" name="Down Arrow 5">
            <a:hlinkClick r:id="rId4" action="ppaction://hlinksldjump"/>
          </p:cNvPr>
          <p:cNvSpPr/>
          <p:nvPr/>
        </p:nvSpPr>
        <p:spPr>
          <a:xfrm rot="16200000">
            <a:off x="10976900" y="5767905"/>
            <a:ext cx="865100" cy="11198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5788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4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498" r="13695" b="5297"/>
          <a:stretch/>
        </p:blipFill>
        <p:spPr>
          <a:xfrm>
            <a:off x="2" y="3337010"/>
            <a:ext cx="2632559" cy="3520991"/>
          </a:xfrm>
          <a:prstGeom prst="rect">
            <a:avLst/>
          </a:prstGeom>
        </p:spPr>
      </p:pic>
      <p:pic>
        <p:nvPicPr>
          <p:cNvPr id="6" name="图片 1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30418" y="5124339"/>
            <a:ext cx="1858791" cy="1858791"/>
          </a:xfrm>
          <a:prstGeom prst="rect">
            <a:avLst/>
          </a:prstGeom>
        </p:spPr>
      </p:pic>
      <p:pic>
        <p:nvPicPr>
          <p:cNvPr id="7" name="图片 5">
            <a:extLst>
              <a:ext uri="{FF2B5EF4-FFF2-40B4-BE49-F238E27FC236}">
                <a16:creationId xmlns:a16="http://schemas.microsoft.com/office/drawing/2014/main" xmlns="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7717" y="-969078"/>
            <a:ext cx="10502665" cy="65403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0" b="100000" l="0" r="9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795" r="30586"/>
          <a:stretch/>
        </p:blipFill>
        <p:spPr>
          <a:xfrm>
            <a:off x="9837020" y="1357165"/>
            <a:ext cx="2108205" cy="5321249"/>
          </a:xfrm>
          <a:prstGeom prst="rect">
            <a:avLst/>
          </a:prstGeom>
        </p:spPr>
      </p:pic>
      <p:sp>
        <p:nvSpPr>
          <p:cNvPr id="9" name="Rectangle 11">
            <a:extLst>
              <a:ext uri="{FF2B5EF4-FFF2-40B4-BE49-F238E27FC236}">
                <a16:creationId xmlns:a16="http://schemas.microsoft.com/office/drawing/2014/main" xmlns="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 rot="21292743">
            <a:off x="2632444" y="2438301"/>
            <a:ext cx="7184576" cy="7694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140">
              <a:defRPr/>
            </a:pPr>
            <a:r>
              <a:rPr lang="en-US" altLang="zh-CN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Luyện</a:t>
            </a:r>
            <a:r>
              <a:rPr lang="en-US" altLang="zh-CN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đọc</a:t>
            </a:r>
            <a:r>
              <a:rPr lang="en-US" altLang="zh-CN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lại</a:t>
            </a:r>
            <a:endParaRPr lang="zh-CN" altLang="en-US" sz="4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pic>
        <p:nvPicPr>
          <p:cNvPr id="10" name="图片 12">
            <a:extLst>
              <a:ext uri="{FF2B5EF4-FFF2-40B4-BE49-F238E27FC236}">
                <a16:creationId xmlns:a16="http://schemas.microsoft.com/office/drawing/2014/main" xmlns="" id="{37A7A021-B942-4826-8E86-0E1DA4522F2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414812">
            <a:off x="261851" y="271067"/>
            <a:ext cx="1101764" cy="1101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6321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5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01651" y="1382234"/>
            <a:ext cx="10668592" cy="3657321"/>
          </a:xfrm>
          <a:prstGeom prst="rect">
            <a:avLst/>
          </a:prstGeom>
        </p:spPr>
      </p:pic>
      <p:sp>
        <p:nvSpPr>
          <p:cNvPr id="5" name="Rectangle 33"/>
          <p:cNvSpPr/>
          <p:nvPr/>
        </p:nvSpPr>
        <p:spPr>
          <a:xfrm>
            <a:off x="3926766" y="1599327"/>
            <a:ext cx="627126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Luyện</a:t>
            </a:r>
            <a:r>
              <a:rPr lang="en-US" altLang="zh-CN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tập</a:t>
            </a:r>
            <a:r>
              <a:rPr lang="en-US" altLang="zh-CN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theo</a:t>
            </a:r>
            <a:r>
              <a:rPr lang="en-US" altLang="zh-CN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văn</a:t>
            </a:r>
            <a:r>
              <a:rPr lang="en-US" altLang="zh-CN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bản</a:t>
            </a:r>
            <a:r>
              <a:rPr lang="en-US" altLang="zh-CN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đọc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89167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Tm="3000"/>
    </mc:Choice>
    <mc:Fallback>
      <p:transition advTm="300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82962" y="592353"/>
            <a:ext cx="11909039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lvl="0" algn="ctr"/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1. </a:t>
            </a:r>
            <a:r>
              <a:rPr lang="vi-VN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Tìm từ ngữ cho biết chú </a:t>
            </a:r>
            <a:r>
              <a:rPr lang="vi-VN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mèo </a:t>
            </a:r>
            <a:r>
              <a:rPr lang="vi-VN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rất vui vì được bé tặng </a:t>
            </a:r>
            <a:r>
              <a:rPr lang="vi-VN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quà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?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2" name="AutoShape 2" descr="Album - Ảnh Chim Hoạt Hình - Free Transparent PNG Clipart Images Download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1035" b="9032"/>
          <a:stretch/>
        </p:blipFill>
        <p:spPr>
          <a:xfrm>
            <a:off x="0" y="6106841"/>
            <a:ext cx="12192000" cy="744715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26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69545" y="1813393"/>
            <a:ext cx="2619327" cy="2450619"/>
          </a:xfrm>
          <a:prstGeom prst="rect">
            <a:avLst/>
          </a:prstGeom>
        </p:spPr>
      </p:pic>
      <p:sp>
        <p:nvSpPr>
          <p:cNvPr id="29" name="Cloud Callout 28"/>
          <p:cNvSpPr/>
          <p:nvPr/>
        </p:nvSpPr>
        <p:spPr>
          <a:xfrm>
            <a:off x="8292471" y="1622975"/>
            <a:ext cx="3043183" cy="1458239"/>
          </a:xfrm>
          <a:prstGeom prst="cloudCallout">
            <a:avLst>
              <a:gd name="adj1" fmla="val -73910"/>
              <a:gd name="adj2" fmla="val 37275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Thích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chí</a:t>
            </a:r>
            <a:endParaRPr lang="en-US" sz="3200" b="1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31" name="Cloud Callout 30"/>
          <p:cNvSpPr/>
          <p:nvPr/>
        </p:nvSpPr>
        <p:spPr>
          <a:xfrm>
            <a:off x="8549259" y="3441624"/>
            <a:ext cx="3309884" cy="1458239"/>
          </a:xfrm>
          <a:prstGeom prst="cloudCallout">
            <a:avLst>
              <a:gd name="adj1" fmla="val -82744"/>
              <a:gd name="adj2" fmla="val -24601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thích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thú</a:t>
            </a:r>
            <a:endParaRPr lang="en-US" sz="3600" b="1" dirty="0">
              <a:solidFill>
                <a:srgbClr val="C0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0" y="6186842"/>
            <a:ext cx="12192000" cy="58471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0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2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Tìm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thêm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một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số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từ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ngữ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thể</a:t>
            </a:r>
            <a:r>
              <a:rPr lang="en-US" sz="30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hiện</a:t>
            </a:r>
            <a:r>
              <a:rPr lang="en-US" sz="30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cảm</a:t>
            </a:r>
            <a:r>
              <a:rPr lang="en-US" sz="30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xúc</a:t>
            </a:r>
            <a:r>
              <a:rPr lang="en-US" sz="30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vui</a:t>
            </a:r>
            <a:r>
              <a:rPr lang="en-US" sz="30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mừng</a:t>
            </a:r>
            <a:r>
              <a:rPr lang="en-US" sz="30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en-US" sz="3000" b="1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44" name="Cloud Callout 43"/>
          <p:cNvSpPr/>
          <p:nvPr/>
        </p:nvSpPr>
        <p:spPr>
          <a:xfrm>
            <a:off x="879463" y="3162122"/>
            <a:ext cx="3386483" cy="1458239"/>
          </a:xfrm>
          <a:prstGeom prst="cloudCallout">
            <a:avLst>
              <a:gd name="adj1" fmla="val 68442"/>
              <a:gd name="adj2" fmla="val -13259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vui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sướng</a:t>
            </a:r>
            <a:endParaRPr lang="en-US" sz="3600" b="1" dirty="0">
              <a:solidFill>
                <a:srgbClr val="C0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45" name="Cloud Callout 44"/>
          <p:cNvSpPr/>
          <p:nvPr/>
        </p:nvSpPr>
        <p:spPr>
          <a:xfrm>
            <a:off x="693057" y="1370540"/>
            <a:ext cx="3572889" cy="1458239"/>
          </a:xfrm>
          <a:prstGeom prst="cloudCallout">
            <a:avLst>
              <a:gd name="adj1" fmla="val 78136"/>
              <a:gd name="adj2" fmla="val 39016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háo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hức</a:t>
            </a:r>
            <a:endParaRPr lang="en-US" sz="3600" b="1" dirty="0">
              <a:solidFill>
                <a:srgbClr val="C0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04901" y="2060850"/>
            <a:ext cx="1955703" cy="195570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7" name="Cloud Callout 16"/>
          <p:cNvSpPr/>
          <p:nvPr/>
        </p:nvSpPr>
        <p:spPr>
          <a:xfrm>
            <a:off x="4737395" y="4674160"/>
            <a:ext cx="3309884" cy="1458239"/>
          </a:xfrm>
          <a:prstGeom prst="cloudCallout">
            <a:avLst>
              <a:gd name="adj1" fmla="val -2434"/>
              <a:gd name="adj2" fmla="val -83661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mừng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rỡ</a:t>
            </a:r>
            <a:endParaRPr lang="en-US" sz="3600" b="1" dirty="0">
              <a:solidFill>
                <a:srgbClr val="C0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716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9" grpId="0" animBg="1"/>
      <p:bldP spid="31" grpId="0" animBg="1"/>
      <p:bldP spid="32" grpId="0" animBg="1"/>
      <p:bldP spid="44" grpId="0" animBg="1"/>
      <p:bldP spid="45" grpId="0" animBg="1"/>
      <p:bldP spid="1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5">
            <a:extLst>
              <a:ext uri="{FF2B5EF4-FFF2-40B4-BE49-F238E27FC236}">
                <a16:creationId xmlns:a16="http://schemas.microsoft.com/office/drawing/2014/main" xmlns="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8239" y="-287765"/>
            <a:ext cx="10766099" cy="6704415"/>
          </a:xfrm>
          <a:prstGeom prst="rect">
            <a:avLst/>
          </a:prstGeom>
        </p:spPr>
      </p:pic>
      <p:pic>
        <p:nvPicPr>
          <p:cNvPr id="16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1035" b="9032"/>
          <a:stretch/>
        </p:blipFill>
        <p:spPr>
          <a:xfrm>
            <a:off x="0" y="6108701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7" name="图片 39">
            <a:extLst>
              <a:ext uri="{FF2B5EF4-FFF2-40B4-BE49-F238E27FC236}">
                <a16:creationId xmlns:a16="http://schemas.microsoft.com/office/drawing/2014/main" xmlns="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621860">
            <a:off x="1639556" y="870992"/>
            <a:ext cx="2864392" cy="242371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C722568-5BEC-4CC9-9200-292359A25631}"/>
              </a:ext>
            </a:extLst>
          </p:cNvPr>
          <p:cNvSpPr txBox="1"/>
          <p:nvPr/>
        </p:nvSpPr>
        <p:spPr>
          <a:xfrm>
            <a:off x="2376741" y="2727900"/>
            <a:ext cx="7633147" cy="1481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pic>
        <p:nvPicPr>
          <p:cNvPr id="12" name="图片 14340" descr="2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335387" y="4722751"/>
            <a:ext cx="2716388" cy="212759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294" t="7312" r="32213" b="28914"/>
          <a:stretch>
            <a:fillRect/>
          </a:stretch>
        </p:blipFill>
        <p:spPr>
          <a:xfrm rot="19502702">
            <a:off x="584368" y="188539"/>
            <a:ext cx="2088829" cy="3102220"/>
          </a:xfrm>
          <a:prstGeom prst="rect">
            <a:avLst/>
          </a:prstGeom>
        </p:spPr>
      </p:pic>
      <p:pic>
        <p:nvPicPr>
          <p:cNvPr id="14" name="Picture 8" descr="Dơi, chim và họ nhà thú | Mầm Non Đô Thị Sài Đồ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81666" y="424495"/>
            <a:ext cx="2823831" cy="1411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82524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7021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39222" y="852232"/>
            <a:ext cx="4702036" cy="58471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30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Đây</a:t>
            </a:r>
            <a:r>
              <a:rPr lang="en-US" sz="30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30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trò</a:t>
            </a:r>
            <a:r>
              <a:rPr lang="en-US" sz="30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chơi</a:t>
            </a:r>
            <a:r>
              <a:rPr lang="en-US" sz="30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gì</a:t>
            </a:r>
            <a:r>
              <a:rPr lang="en-US" sz="30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?</a:t>
            </a:r>
            <a:endParaRPr lang="en-US" sz="3000" b="1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4098" name="Picture 2" descr="Hướng dẫn tổ chức trò chơi dân gian (phần 9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8326" y="1504949"/>
            <a:ext cx="5715000" cy="38481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3883826" y="5353050"/>
            <a:ext cx="4064000" cy="630015"/>
          </a:xfrm>
          <a:prstGeom prst="round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b="1" dirty="0" err="1" smtClean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Trốn</a:t>
            </a:r>
            <a:r>
              <a:rPr lang="en-US" sz="3300" b="1" dirty="0" smtClean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300" b="1" dirty="0" err="1" smtClean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tìm</a:t>
            </a:r>
            <a:endParaRPr lang="en-US" sz="3300" b="1" dirty="0">
              <a:solidFill>
                <a:schemeClr val="bg1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8" name="Down Arrow 7">
            <a:hlinkClick r:id="rId4" action="ppaction://hlinksldjump"/>
          </p:cNvPr>
          <p:cNvSpPr/>
          <p:nvPr/>
        </p:nvSpPr>
        <p:spPr>
          <a:xfrm rot="16200000">
            <a:off x="10976900" y="5767905"/>
            <a:ext cx="865100" cy="11198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0066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39222" y="852232"/>
            <a:ext cx="4702036" cy="58471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30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Đây</a:t>
            </a:r>
            <a:r>
              <a:rPr lang="en-US" sz="30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30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trò</a:t>
            </a:r>
            <a:r>
              <a:rPr lang="en-US" sz="30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chơi</a:t>
            </a:r>
            <a:r>
              <a:rPr lang="en-US" sz="30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gì</a:t>
            </a:r>
            <a:r>
              <a:rPr lang="en-US" sz="30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?</a:t>
            </a:r>
            <a:endParaRPr lang="en-US" sz="3000" b="1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883826" y="5353050"/>
            <a:ext cx="4064000" cy="630015"/>
          </a:xfrm>
          <a:prstGeom prst="round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b="1" dirty="0" err="1" smtClean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Nhảy</a:t>
            </a:r>
            <a:r>
              <a:rPr lang="en-US" sz="3300" b="1" dirty="0" smtClean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300" b="1" dirty="0" err="1" smtClean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bao</a:t>
            </a:r>
            <a:r>
              <a:rPr lang="en-US" sz="3300" b="1" dirty="0" smtClean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300" b="1" dirty="0" err="1" smtClean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bố</a:t>
            </a:r>
            <a:endParaRPr lang="en-US" sz="3300" b="1" dirty="0">
              <a:solidFill>
                <a:schemeClr val="bg1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5122" name="Picture 2" descr="Vẽ tranh đề tài trò chơi dân gian đơn giản và đẹp nhấ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8326" y="1482501"/>
            <a:ext cx="5715000" cy="3676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Down Arrow 7">
            <a:hlinkClick r:id="rId4" action="ppaction://hlinksldjump"/>
          </p:cNvPr>
          <p:cNvSpPr/>
          <p:nvPr/>
        </p:nvSpPr>
        <p:spPr>
          <a:xfrm rot="16200000">
            <a:off x="10976900" y="5767905"/>
            <a:ext cx="865100" cy="11198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966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39222" y="852232"/>
            <a:ext cx="4702036" cy="58471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30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Đây</a:t>
            </a:r>
            <a:r>
              <a:rPr lang="en-US" sz="30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lang="en-US" sz="30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trò</a:t>
            </a:r>
            <a:r>
              <a:rPr lang="en-US" sz="30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chơi</a:t>
            </a:r>
            <a:r>
              <a:rPr lang="en-US" sz="30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gì</a:t>
            </a:r>
            <a:r>
              <a:rPr lang="en-US" sz="30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?</a:t>
            </a:r>
            <a:endParaRPr lang="en-US" sz="3000" b="1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853003" y="5332502"/>
            <a:ext cx="4064000" cy="630015"/>
          </a:xfrm>
          <a:prstGeom prst="round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b="1" dirty="0" err="1" smtClean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Đá</a:t>
            </a:r>
            <a:r>
              <a:rPr lang="en-US" sz="3300" b="1" dirty="0" smtClean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300" b="1" dirty="0" err="1" smtClean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cầu</a:t>
            </a:r>
            <a:endParaRPr lang="en-US" sz="3300" b="1" dirty="0">
              <a:solidFill>
                <a:schemeClr val="bg1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6146" name="Picture 2" descr="Chơi đá Cầu Hình ảnh PNG | Vector và các tập tin PSD | Tải về miễn phí trên  Pngtre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576464"/>
            <a:ext cx="6096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Down Arrow 7">
            <a:hlinkClick r:id="rId4" action="ppaction://hlinksldjump"/>
          </p:cNvPr>
          <p:cNvSpPr/>
          <p:nvPr/>
        </p:nvSpPr>
        <p:spPr>
          <a:xfrm rot="16200000">
            <a:off x="10976900" y="5767905"/>
            <a:ext cx="865100" cy="11198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6923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23732" y="-19522"/>
            <a:ext cx="12336855" cy="259141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dist="50800" dir="5400000" algn="ctr" rotWithShape="0">
              <a:srgbClr val="000000">
                <a:alpha val="26000"/>
              </a:srgb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algn="ctr"/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Flowchart: Document 17"/>
          <p:cNvSpPr/>
          <p:nvPr/>
        </p:nvSpPr>
        <p:spPr>
          <a:xfrm>
            <a:off x="-57597" y="14347"/>
            <a:ext cx="12336855" cy="236963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algn="ctr"/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718129" y="2927062"/>
            <a:ext cx="7937956" cy="1300191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421487" y="2867442"/>
            <a:ext cx="1323109" cy="1323109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817096" y="-711057"/>
            <a:ext cx="3292844" cy="3062308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00B0F0"/>
            </a:solidFill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-189549" y="727077"/>
            <a:ext cx="2382188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B0F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Tuần</a:t>
            </a:r>
            <a:r>
              <a:rPr lang="en-US" sz="4000" b="1" dirty="0">
                <a:solidFill>
                  <a:srgbClr val="00B0F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13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865203" y="296192"/>
            <a:ext cx="9550400" cy="1354152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8000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Chủ</a:t>
            </a:r>
            <a:r>
              <a:rPr lang="en-US" sz="80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8000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đề</a:t>
            </a:r>
            <a:r>
              <a:rPr lang="en-US" sz="80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8000" b="1" dirty="0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3</a:t>
            </a:r>
            <a:endParaRPr lang="en-US" sz="8000" b="1" dirty="0">
              <a:ln w="3175">
                <a:solidFill>
                  <a:schemeClr val="bg1"/>
                </a:solidFill>
              </a:ln>
              <a:solidFill>
                <a:schemeClr val="bg1"/>
              </a:solidFill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463579" y="2890245"/>
            <a:ext cx="1320800" cy="127214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Bài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  <a:p>
            <a:pPr algn="ctr"/>
            <a:r>
              <a:rPr lang="en-US" sz="4267" b="1" dirty="0">
                <a:solidFill>
                  <a:schemeClr val="bg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24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694951" y="3121749"/>
            <a:ext cx="6741935" cy="80015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NẶN ĐỒ CHƠI</a:t>
            </a:r>
          </a:p>
        </p:txBody>
      </p:sp>
      <p:pic>
        <p:nvPicPr>
          <p:cNvPr id="23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1035" b="9032"/>
          <a:stretch/>
        </p:blipFill>
        <p:spPr>
          <a:xfrm>
            <a:off x="0" y="6108701"/>
            <a:ext cx="12192000" cy="744715"/>
          </a:xfrm>
          <a:prstGeom prst="rect">
            <a:avLst/>
          </a:prstGeom>
        </p:spPr>
      </p:pic>
      <p:sp>
        <p:nvSpPr>
          <p:cNvPr id="27" name="Text Box 1"/>
          <p:cNvSpPr txBox="1"/>
          <p:nvPr/>
        </p:nvSpPr>
        <p:spPr>
          <a:xfrm>
            <a:off x="2045368" y="6467578"/>
            <a:ext cx="10586696" cy="464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19" dirty="0" err="1">
                <a:ln w="9525" cmpd="sng">
                  <a:noFill/>
                  <a:prstDash val="solid"/>
                </a:ln>
                <a:solidFill>
                  <a:srgbClr val="00B0F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rgbClr val="00B0F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rgbClr val="00B0F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rgbClr val="00B0F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: FB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rgbClr val="00B0F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Đặng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rgbClr val="00B0F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rgbClr val="00B0F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rgbClr val="00B0F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rgbClr val="00B0F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rgbClr val="00B0F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xmlns="" val="4238784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>
        <p:split orient="vert"/>
      </p:transition>
    </mc:Choice>
    <mc:Fallback>
      <p:transition spd="slow" advClick="0">
        <p:split orient="vert"/>
      </p:transition>
    </mc:Fallback>
  </mc:AlternateContent>
  <p:timing>
    <p:tnLst>
      <p:par>
        <p:cTn id="1" dur="indefinite" restart="never" nodeType="tmRoot"/>
      </p:par>
    </p:tnLst>
    <p:bldLst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33400"/>
            <a:ext cx="10515600" cy="56435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vi-VN" b="1" dirty="0" smtClean="0">
                <a:latin typeface="Times New Roman" pitchFamily="18" charset="0"/>
                <a:cs typeface="Times New Roman" pitchFamily="18" charset="0"/>
              </a:rPr>
              <a:t>YÊU CẦU CẦN ĐẠT:</a:t>
            </a:r>
            <a:endParaRPr lang="vi-VN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vi-VN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Đọc đúng các tiếng có âm dễ lẫn do ảnh hưởng của phát âm địa phương, đọc rõ ràng bài thơ, biết cách ngắt nghỉ, nhấn giọng phù hợp.</a:t>
            </a:r>
          </a:p>
          <a:p>
            <a:pPr>
              <a:buNone/>
            </a:pP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- Hiểu về một trò chơi quen thuộc của trẻ thơ – nặn đồ chơi.</a:t>
            </a:r>
          </a:p>
          <a:p>
            <a:pPr>
              <a:buNone/>
            </a:pP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- Rèn kĩ hợp tác và làm việc nhóm.</a:t>
            </a:r>
          </a:p>
          <a:p>
            <a:pPr>
              <a:buNone/>
            </a:pP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- Thông qua bài học, học sinh biết vận dụng để giải quyết các nhiệm vụ trong cuộc sống.</a:t>
            </a:r>
          </a:p>
          <a:p>
            <a:pPr>
              <a:buNone/>
            </a:pP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-  Giáo dục học sinh biết chia sẻ khi chơi, biết quan tâm đến người khác bằng những hành động đơn giản.</a:t>
            </a:r>
          </a:p>
          <a:p>
            <a:pPr>
              <a:buNone/>
            </a:pP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- HS chăm chú, hứng thú với bài học. </a:t>
            </a:r>
            <a:endParaRPr lang="vi-VN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14 Tạo hình từ đất nặn ý tưởng | đất sét, thủ công, đồ thủ công mầm n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62437" y="270570"/>
            <a:ext cx="5290763" cy="620541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Tự làm những món đồ chơi an toàn, sáng tạo cho trẻ nhỏ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51" t="741" r="3611" b="-741"/>
          <a:stretch/>
        </p:blipFill>
        <p:spPr bwMode="auto">
          <a:xfrm>
            <a:off x="7454900" y="270571"/>
            <a:ext cx="4253698" cy="313303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Đất nặn 12 màu G-STAR đặt tiêu chuẩn về độ an toàn dành cho sản phẩm đồ  chơi trẻ em được bán trong liên minh Châu Âu chính hãng 25,000đ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800" t="22052" r="800" b="17682"/>
          <a:stretch/>
        </p:blipFill>
        <p:spPr bwMode="auto">
          <a:xfrm>
            <a:off x="7327699" y="3797300"/>
            <a:ext cx="4508099" cy="28702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48657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5A99B854-BE98-483D-BD88-FA2B845B5908}"/>
              </a:ext>
            </a:extLst>
          </p:cNvPr>
          <p:cNvSpPr txBox="1"/>
          <p:nvPr/>
        </p:nvSpPr>
        <p:spPr>
          <a:xfrm>
            <a:off x="4803565" y="758787"/>
            <a:ext cx="380619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0" i="0" dirty="0">
                <a:solidFill>
                  <a:srgbClr val="00264D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Đây là thằng chuột</a:t>
            </a:r>
            <a: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Tặng riêng chú mèo,</a:t>
            </a:r>
            <a: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Mèo ta thích chí</a:t>
            </a:r>
            <a: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Vểnh râu “meo meo”!</a:t>
            </a:r>
            <a: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Ngoài hiên đã nắng,</a:t>
            </a:r>
            <a: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Bé nặn xong rồi.</a:t>
            </a:r>
            <a: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Đừng sờ vào đấy,</a:t>
            </a:r>
            <a: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Bé còn đang phơi.</a:t>
            </a:r>
            <a:endParaRPr lang="en-US" sz="2800" b="0" i="0" dirty="0">
              <a:solidFill>
                <a:srgbClr val="00264D"/>
              </a:solidFill>
              <a:effectLst/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r"/>
            <a:r>
              <a:rPr lang="en-US" sz="2800" dirty="0">
                <a:solidFill>
                  <a:srgbClr val="00264D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en-US" sz="2800" dirty="0" err="1">
                <a:solidFill>
                  <a:srgbClr val="00264D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Nguyễn</a:t>
            </a:r>
            <a:r>
              <a:rPr lang="en-US" sz="2800" dirty="0">
                <a:solidFill>
                  <a:srgbClr val="00264D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64D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Ngọc</a:t>
            </a:r>
            <a:r>
              <a:rPr lang="en-US" sz="2800" dirty="0">
                <a:solidFill>
                  <a:srgbClr val="00264D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64D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Ký</a:t>
            </a:r>
            <a:r>
              <a:rPr lang="en-US" sz="2800" dirty="0">
                <a:solidFill>
                  <a:srgbClr val="00264D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  <a:endParaRPr lang="en-US" sz="2800" dirty="0"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DA1C389F-9E9A-4B0B-AA3A-BE94F5B7DEF0}"/>
              </a:ext>
            </a:extLst>
          </p:cNvPr>
          <p:cNvSpPr txBox="1"/>
          <p:nvPr/>
        </p:nvSpPr>
        <p:spPr>
          <a:xfrm>
            <a:off x="914079" y="758787"/>
            <a:ext cx="380619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0" i="0" dirty="0">
                <a:solidFill>
                  <a:srgbClr val="00264D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Bên thềm gió mát,</a:t>
            </a:r>
            <a: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Bé nặn đồ chơi.</a:t>
            </a:r>
            <a: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Mèo nằm vẫy đuôi,</a:t>
            </a:r>
            <a: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Tròn xoe đôi mắt.</a:t>
            </a:r>
            <a: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Đây là quả thị,</a:t>
            </a:r>
            <a: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Đây là quả na,</a:t>
            </a:r>
            <a: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Quả này phần mẹ,</a:t>
            </a:r>
            <a: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Quả này phần cha.</a:t>
            </a:r>
            <a: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Đây chiếc cối nhỏ</a:t>
            </a:r>
            <a: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Bé nặn thật tròn,</a:t>
            </a:r>
            <a: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Biếu bà đấy nhé,</a:t>
            </a:r>
            <a: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800" b="0" i="0" dirty="0">
                <a:solidFill>
                  <a:srgbClr val="00264D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Giã trầu thêm ngon.</a:t>
            </a:r>
            <a:endParaRPr lang="en-US" sz="2800" dirty="0"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8" name="Picture 6" descr="Đất nặn 12 màu G-STAR đặt tiêu chuẩn về độ an toàn dành cho sản phẩm đồ  chơi trẻ em được bán trong liên minh Châu Âu chính hãng 25,000đ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29500" y="946869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274577" y="94272"/>
            <a:ext cx="665347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66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NẶN ĐỒ CHƠI</a:t>
            </a:r>
            <a:endParaRPr lang="en-US" sz="3200" b="1" dirty="0">
              <a:solidFill>
                <a:srgbClr val="FF6600"/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7" name="Cloud 26">
            <a:extLst>
              <a:ext uri="{FF2B5EF4-FFF2-40B4-BE49-F238E27FC236}">
                <a16:creationId xmlns:a16="http://schemas.microsoft.com/office/drawing/2014/main" xmlns="" id="{668F2950-BBB3-4C6F-B692-C68D72670589}"/>
              </a:ext>
            </a:extLst>
          </p:cNvPr>
          <p:cNvSpPr/>
          <p:nvPr/>
        </p:nvSpPr>
        <p:spPr>
          <a:xfrm>
            <a:off x="8421604" y="209410"/>
            <a:ext cx="3429000" cy="1162605"/>
          </a:xfrm>
          <a:prstGeom prst="clou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40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mẫu</a:t>
            </a:r>
            <a:endParaRPr lang="en-US" sz="4000" dirty="0"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4168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3923</TotalTime>
  <Words>462</Words>
  <Application>Microsoft Office PowerPoint</Application>
  <PresentationFormat>Custom</PresentationFormat>
  <Paragraphs>79</Paragraphs>
  <Slides>23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Windows 7</cp:lastModifiedBy>
  <cp:revision>138</cp:revision>
  <dcterms:created xsi:type="dcterms:W3CDTF">2021-06-17T09:40:01Z</dcterms:created>
  <dcterms:modified xsi:type="dcterms:W3CDTF">2022-11-27T13:14:59Z</dcterms:modified>
</cp:coreProperties>
</file>