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43" r:id="rId2"/>
    <p:sldId id="282" r:id="rId3"/>
    <p:sldId id="257" r:id="rId4"/>
    <p:sldId id="263" r:id="rId5"/>
    <p:sldId id="283" r:id="rId6"/>
    <p:sldId id="258" r:id="rId7"/>
    <p:sldId id="259" r:id="rId8"/>
    <p:sldId id="260" r:id="rId9"/>
    <p:sldId id="261" r:id="rId10"/>
    <p:sldId id="264" r:id="rId11"/>
    <p:sldId id="265" r:id="rId12"/>
    <p:sldId id="266" r:id="rId13"/>
    <p:sldId id="344" r:id="rId14"/>
    <p:sldId id="270" r:id="rId15"/>
    <p:sldId id="271" r:id="rId16"/>
    <p:sldId id="262" r:id="rId17"/>
    <p:sldId id="345" r:id="rId18"/>
    <p:sldId id="346" r:id="rId19"/>
    <p:sldId id="347" r:id="rId20"/>
  </p:sldIdLst>
  <p:sldSz cx="9144000" cy="6858000" type="screen4x3"/>
  <p:notesSz cx="6858000" cy="9144000"/>
  <p:custDataLst>
    <p:tags r:id="rId2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2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2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2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200"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CC0066"/>
    <a:srgbClr val="FF9900"/>
    <a:srgbClr val="CC0000"/>
    <a:srgbClr val="6666FF"/>
    <a:srgbClr val="0000FF"/>
    <a:srgbClr val="FF66FF"/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153" autoAdjust="0"/>
  </p:normalViewPr>
  <p:slideViewPr>
    <p:cSldViewPr>
      <p:cViewPr varScale="1">
        <p:scale>
          <a:sx n="80" d="100"/>
          <a:sy n="80" d="100"/>
        </p:scale>
        <p:origin x="1522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952363-2D13-4C50-8626-4F38C26823DE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41EF56-01A2-4682-A506-1248A50C9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1880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b="0" dirty="0" err="1"/>
              <a:t>Luật</a:t>
            </a:r>
            <a:r>
              <a:rPr lang="en-US" sz="1200" b="0" dirty="0"/>
              <a:t> </a:t>
            </a:r>
            <a:r>
              <a:rPr lang="en-US" sz="1200" b="0" dirty="0" err="1"/>
              <a:t>chơi</a:t>
            </a:r>
            <a:r>
              <a:rPr lang="en-US" sz="1200" b="0" dirty="0"/>
              <a:t>: </a:t>
            </a:r>
            <a:r>
              <a:rPr lang="en-US" sz="1200" b="0" dirty="0" err="1"/>
              <a:t>Trong</a:t>
            </a:r>
            <a:r>
              <a:rPr lang="en-US" sz="1200" b="0" dirty="0"/>
              <a:t> </a:t>
            </a:r>
            <a:r>
              <a:rPr lang="en-US" sz="1200" b="0" dirty="0" err="1"/>
              <a:t>mỗi</a:t>
            </a:r>
            <a:r>
              <a:rPr lang="en-US" sz="1200" b="0" dirty="0"/>
              <a:t> ô </a:t>
            </a:r>
            <a:r>
              <a:rPr lang="en-US" sz="1200" b="0" dirty="0" err="1"/>
              <a:t>cửa</a:t>
            </a:r>
            <a:r>
              <a:rPr lang="en-US" sz="1200" b="0" dirty="0"/>
              <a:t> </a:t>
            </a:r>
            <a:r>
              <a:rPr lang="en-US" sz="1200" b="0" dirty="0" err="1"/>
              <a:t>là</a:t>
            </a:r>
            <a:r>
              <a:rPr lang="en-US" sz="1200" b="0" dirty="0"/>
              <a:t> </a:t>
            </a:r>
            <a:r>
              <a:rPr lang="en-US" sz="1200" b="0" dirty="0" err="1"/>
              <a:t>một</a:t>
            </a:r>
            <a:r>
              <a:rPr lang="en-US" sz="1200" b="0" dirty="0"/>
              <a:t> </a:t>
            </a:r>
            <a:r>
              <a:rPr lang="en-US" sz="1200" b="0" dirty="0" err="1"/>
              <a:t>câu</a:t>
            </a:r>
            <a:r>
              <a:rPr lang="en-US" sz="1200" b="0" dirty="0"/>
              <a:t> </a:t>
            </a:r>
            <a:r>
              <a:rPr lang="en-US" sz="1200" b="0" dirty="0" err="1"/>
              <a:t>hỏi</a:t>
            </a:r>
            <a:r>
              <a:rPr lang="en-US" sz="1200" b="0" dirty="0"/>
              <a:t> </a:t>
            </a:r>
            <a:r>
              <a:rPr lang="en-US" sz="1200" b="0" dirty="0" err="1"/>
              <a:t>và</a:t>
            </a:r>
            <a:r>
              <a:rPr lang="en-US" sz="1200" b="0" dirty="0"/>
              <a:t> </a:t>
            </a:r>
            <a:r>
              <a:rPr lang="en-US" sz="1200" b="0" dirty="0" err="1"/>
              <a:t>các</a:t>
            </a:r>
            <a:r>
              <a:rPr lang="en-US" sz="1200" b="0" dirty="0"/>
              <a:t> </a:t>
            </a:r>
            <a:r>
              <a:rPr lang="vi-VN" sz="1200" b="0" dirty="0"/>
              <a:t>đ</a:t>
            </a:r>
            <a:r>
              <a:rPr lang="en-US" sz="1200" b="0" dirty="0" err="1"/>
              <a:t>áp</a:t>
            </a:r>
            <a:r>
              <a:rPr lang="en-US" sz="1200" b="0" dirty="0"/>
              <a:t> </a:t>
            </a:r>
            <a:r>
              <a:rPr lang="en-US" sz="1200" b="0" dirty="0" err="1"/>
              <a:t>án</a:t>
            </a:r>
            <a:r>
              <a:rPr lang="en-US" sz="1200" b="0" dirty="0"/>
              <a:t>. </a:t>
            </a:r>
            <a:r>
              <a:rPr lang="en-US" sz="1200" b="0" dirty="0" err="1"/>
              <a:t>Nhiệm</a:t>
            </a:r>
            <a:r>
              <a:rPr lang="en-US" sz="1200" b="0" dirty="0"/>
              <a:t> </a:t>
            </a:r>
            <a:r>
              <a:rPr lang="en-US" sz="1200" b="0" dirty="0" err="1"/>
              <a:t>vụ</a:t>
            </a:r>
            <a:r>
              <a:rPr lang="en-US" sz="1200" b="0" dirty="0"/>
              <a:t> </a:t>
            </a:r>
            <a:r>
              <a:rPr lang="en-US" sz="1200" b="0" dirty="0" err="1"/>
              <a:t>của</a:t>
            </a:r>
            <a:r>
              <a:rPr lang="en-US" sz="1200" b="0" dirty="0"/>
              <a:t> </a:t>
            </a:r>
            <a:r>
              <a:rPr lang="en-US" sz="1200" b="0" dirty="0" err="1"/>
              <a:t>mỗi</a:t>
            </a:r>
            <a:r>
              <a:rPr lang="en-US" sz="1200" b="0" dirty="0"/>
              <a:t> </a:t>
            </a:r>
          </a:p>
          <a:p>
            <a:pPr algn="l"/>
            <a:r>
              <a:rPr lang="en-US" sz="1200" b="0" dirty="0" err="1"/>
              <a:t>nhóm</a:t>
            </a:r>
            <a:r>
              <a:rPr lang="en-US" sz="1200" b="0" dirty="0"/>
              <a:t> </a:t>
            </a:r>
            <a:r>
              <a:rPr lang="en-US" sz="1200" b="0" dirty="0" err="1"/>
              <a:t>là</a:t>
            </a:r>
            <a:r>
              <a:rPr lang="en-US" sz="1200" b="0" dirty="0"/>
              <a:t> </a:t>
            </a:r>
            <a:r>
              <a:rPr lang="en-US" sz="1200" b="0" dirty="0" err="1"/>
              <a:t>tìm</a:t>
            </a:r>
            <a:r>
              <a:rPr lang="en-US" sz="1200" b="0" dirty="0"/>
              <a:t> ra </a:t>
            </a:r>
            <a:r>
              <a:rPr lang="vi-VN" sz="1200" b="0" dirty="0"/>
              <a:t>đ</a:t>
            </a:r>
            <a:r>
              <a:rPr lang="en-US" sz="1200" b="0" dirty="0" err="1"/>
              <a:t>áp</a:t>
            </a:r>
            <a:r>
              <a:rPr lang="en-US" sz="1200" b="0" dirty="0"/>
              <a:t> </a:t>
            </a:r>
            <a:r>
              <a:rPr lang="en-US" sz="1200" b="0" dirty="0" err="1"/>
              <a:t>án</a:t>
            </a:r>
            <a:r>
              <a:rPr lang="en-US" sz="1200" b="0" dirty="0"/>
              <a:t> </a:t>
            </a:r>
            <a:r>
              <a:rPr lang="vi-VN" sz="1200" b="0" dirty="0"/>
              <a:t>đ</a:t>
            </a:r>
            <a:r>
              <a:rPr lang="en-US" sz="1200" b="0" dirty="0" err="1"/>
              <a:t>úng</a:t>
            </a:r>
            <a:r>
              <a:rPr lang="en-US" sz="1200" b="0" dirty="0"/>
              <a:t> </a:t>
            </a:r>
            <a:r>
              <a:rPr lang="en-US" sz="1200" b="0" dirty="0" err="1"/>
              <a:t>có</a:t>
            </a:r>
            <a:r>
              <a:rPr lang="en-US" sz="1200" b="0" dirty="0"/>
              <a:t> </a:t>
            </a:r>
            <a:r>
              <a:rPr lang="en-US" sz="1200" b="0" dirty="0" err="1"/>
              <a:t>nghĩa</a:t>
            </a:r>
            <a:r>
              <a:rPr lang="en-US" sz="1200" b="0" dirty="0"/>
              <a:t> </a:t>
            </a:r>
            <a:r>
              <a:rPr lang="en-US" sz="1200" b="0" dirty="0" err="1"/>
              <a:t>là</a:t>
            </a:r>
            <a:r>
              <a:rPr lang="en-US" sz="1200" b="0" dirty="0"/>
              <a:t> </a:t>
            </a:r>
            <a:r>
              <a:rPr lang="en-US" sz="1200" b="0" dirty="0" err="1"/>
              <a:t>nhóm</a:t>
            </a:r>
            <a:r>
              <a:rPr lang="en-US" sz="1200" b="0" dirty="0"/>
              <a:t> </a:t>
            </a:r>
            <a:r>
              <a:rPr lang="vi-VN" sz="1200" b="0" dirty="0"/>
              <a:t>đ</a:t>
            </a:r>
            <a:r>
              <a:rPr lang="en-US" sz="1200" b="0" dirty="0"/>
              <a:t>ó </a:t>
            </a:r>
            <a:r>
              <a:rPr lang="vi-VN" sz="1200" b="0" dirty="0"/>
              <a:t>đ</a:t>
            </a:r>
            <a:r>
              <a:rPr lang="en-US" sz="1200" b="0" dirty="0"/>
              <a:t>ã </a:t>
            </a:r>
            <a:r>
              <a:rPr lang="en-US" sz="1200" b="0" dirty="0" err="1"/>
              <a:t>mở</a:t>
            </a:r>
            <a:r>
              <a:rPr lang="en-US" sz="1200" b="0" dirty="0"/>
              <a:t> </a:t>
            </a:r>
            <a:r>
              <a:rPr lang="vi-VN" sz="1200" b="0" dirty="0"/>
              <a:t>đư</a:t>
            </a:r>
            <a:r>
              <a:rPr lang="en-US" sz="1200" b="0" dirty="0" err="1"/>
              <a:t>ợc</a:t>
            </a:r>
            <a:r>
              <a:rPr lang="en-US" sz="1200" b="0" dirty="0"/>
              <a:t> ô </a:t>
            </a:r>
            <a:r>
              <a:rPr lang="en-US" sz="1200" b="0" dirty="0" err="1"/>
              <a:t>cửa</a:t>
            </a:r>
            <a:endParaRPr lang="en-US" sz="1200" b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1EF56-01A2-4682-A506-1248A50C911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9349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202369-7224-4D5C-B373-AF9364A80C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5ACCA2-53DC-4324-A638-E692146908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3F91F3-5AE0-4DBF-9713-1F87BED67E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6593FB-CB50-483A-9B48-A6DBE79EA7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5A52FB-6ACE-466A-8BEF-3104E83C24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5F455A-4FF2-4ECC-9216-B933DB1DF1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1_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5F455A-4FF2-4ECC-9216-B933DB1DF1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025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7A3E4F-2BA8-4F4A-BC47-39E0260F58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7A3E4F-2BA8-4F4A-BC47-39E0260F58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32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7A3E4F-2BA8-4F4A-BC47-39E0260F58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046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CD632B-613B-4348-86A3-9644C71D09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4D26C3-DAD1-4B22-9296-2DE1B8FE95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B20827-7498-47D1-8289-AA6C8EBDBA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1CCACF-497B-43BB-9B11-F61BD9873A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5AD75C-C67E-4044-B29F-60FE777D34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7BA7EEE2-9230-4990-8838-BAB5497728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61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2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4.jpeg"/><Relationship Id="rId4" Type="http://schemas.openxmlformats.org/officeDocument/2006/relationships/audio" Target="../media/audio3.wav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4" descr="Hình nền đẹp cho bài giảng điện tử - Ảnh nền thiết kế bài giảng điện tử">
            <a:extLst>
              <a:ext uri="{FF2B5EF4-FFF2-40B4-BE49-F238E27FC236}">
                <a16:creationId xmlns:a16="http://schemas.microsoft.com/office/drawing/2014/main" id="{2E5BB45B-9D78-4C4F-890E-D0218897C8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92059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">
            <a:extLst>
              <a:ext uri="{FF2B5EF4-FFF2-40B4-BE49-F238E27FC236}">
                <a16:creationId xmlns:a16="http://schemas.microsoft.com/office/drawing/2014/main" id="{A4EDAEBE-8F6D-4625-8599-284FD31A39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76251" y="914400"/>
            <a:ext cx="10160508" cy="2769989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6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KHOA HỌC</a:t>
            </a:r>
          </a:p>
          <a:p>
            <a:pPr algn="ctr" eaLnBrk="1" hangingPunct="1">
              <a:defRPr/>
            </a:pPr>
            <a:r>
              <a:rPr lang="en-US" altLang="en-US" sz="5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5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SẮT, GANG, THÉP</a:t>
            </a:r>
          </a:p>
          <a:p>
            <a:pPr algn="ctr" eaLnBrk="1" hangingPunct="1">
              <a:defRPr/>
            </a:pPr>
            <a:r>
              <a:rPr lang="en-US" altLang="en-US" sz="5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 48 </a:t>
            </a:r>
          </a:p>
        </p:txBody>
      </p:sp>
    </p:spTree>
  </p:cSld>
  <p:clrMapOvr>
    <a:masterClrMapping/>
  </p:clrMapOvr>
  <p:transition spd="slow" advTm="300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5" descr="Hình nền đẹp 168 - Hình nền - Phạm Thu Thảnh - Website trường mầm non Gia  Thượng">
            <a:extLst>
              <a:ext uri="{FF2B5EF4-FFF2-40B4-BE49-F238E27FC236}">
                <a16:creationId xmlns:a16="http://schemas.microsoft.com/office/drawing/2014/main" id="{84C4EDA7-2468-4161-B7A5-D489DB42AE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0838" y="0"/>
            <a:ext cx="98456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7" name="Rectangle 13"/>
          <p:cNvSpPr>
            <a:spLocks noChangeArrowheads="1"/>
          </p:cNvSpPr>
          <p:nvPr/>
        </p:nvSpPr>
        <p:spPr bwMode="auto">
          <a:xfrm>
            <a:off x="5562600" y="5105400"/>
            <a:ext cx="3048000" cy="5334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cuộn</a:t>
            </a:r>
            <a:endParaRPr lang="en-US"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85" name="Rectangle 21"/>
          <p:cNvSpPr>
            <a:spLocks noChangeArrowheads="1"/>
          </p:cNvSpPr>
          <p:nvPr/>
        </p:nvSpPr>
        <p:spPr bwMode="auto">
          <a:xfrm>
            <a:off x="228600" y="5105400"/>
            <a:ext cx="3779520" cy="5334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endParaRPr lang="en-US"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89" name="Picture 25" descr="san xuat day do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676400"/>
            <a:ext cx="4252232" cy="3189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90" name="Picture 26" descr="soi day dong tron ky thuat die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1600" y="1524000"/>
            <a:ext cx="3810000" cy="3367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E12BD191-1A15-4B14-98F1-01DB895F5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128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129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1128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7" grpId="0" animBg="1"/>
      <p:bldP spid="1128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5" descr="Hình nền đẹp 168 - Hình nền - Phạm Thu Thảnh - Website trường mầm non Gia  Thượng">
            <a:extLst>
              <a:ext uri="{FF2B5EF4-FFF2-40B4-BE49-F238E27FC236}">
                <a16:creationId xmlns:a16="http://schemas.microsoft.com/office/drawing/2014/main" id="{18B27818-F9A4-4456-99FF-0F9086C243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0838" y="0"/>
            <a:ext cx="98456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 descr="Chieng dong"/>
          <p:cNvPicPr>
            <a:picLocks noChangeAspect="1" noChangeArrowheads="1"/>
          </p:cNvPicPr>
          <p:nvPr/>
        </p:nvPicPr>
        <p:blipFill>
          <a:blip r:embed="rId3">
            <a:lum bright="30000" contrast="42000"/>
          </a:blip>
          <a:srcRect/>
          <a:stretch>
            <a:fillRect/>
          </a:stretch>
        </p:blipFill>
        <p:spPr bwMode="auto">
          <a:xfrm>
            <a:off x="2133600" y="1371600"/>
            <a:ext cx="218757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6" descr="Dinh dong co"/>
          <p:cNvPicPr>
            <a:picLocks noChangeAspect="1" noChangeArrowheads="1"/>
          </p:cNvPicPr>
          <p:nvPr/>
        </p:nvPicPr>
        <p:blipFill>
          <a:blip r:embed="rId4">
            <a:lum bright="10000" contrast="24000"/>
          </a:blip>
          <a:srcRect/>
          <a:stretch>
            <a:fillRect/>
          </a:stretch>
        </p:blipFill>
        <p:spPr bwMode="auto">
          <a:xfrm>
            <a:off x="5029200" y="1371600"/>
            <a:ext cx="230505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7" descr="Vạc_đồng_4"/>
          <p:cNvPicPr>
            <a:picLocks noChangeAspect="1" noChangeArrowheads="1"/>
          </p:cNvPicPr>
          <p:nvPr/>
        </p:nvPicPr>
        <p:blipFill>
          <a:blip r:embed="rId5">
            <a:lum contrast="18000"/>
          </a:blip>
          <a:srcRect/>
          <a:stretch>
            <a:fillRect/>
          </a:stretch>
        </p:blipFill>
        <p:spPr bwMode="auto">
          <a:xfrm>
            <a:off x="6096000" y="3962400"/>
            <a:ext cx="2362200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6" name="Picture 8" descr="TuongPhatLonNhatVN"/>
          <p:cNvPicPr>
            <a:picLocks noChangeAspect="1" noChangeArrowheads="1"/>
          </p:cNvPicPr>
          <p:nvPr/>
        </p:nvPicPr>
        <p:blipFill>
          <a:blip r:embed="rId6">
            <a:lum bright="14000" contrast="46000"/>
          </a:blip>
          <a:srcRect/>
          <a:stretch>
            <a:fillRect/>
          </a:stretch>
        </p:blipFill>
        <p:spPr bwMode="auto">
          <a:xfrm>
            <a:off x="762000" y="3886200"/>
            <a:ext cx="2022475" cy="231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7" name="Picture 9" descr="Trống_đồng_Ngọc_Lũ_2"/>
          <p:cNvPicPr>
            <a:picLocks noChangeAspect="1" noChangeArrowheads="1"/>
          </p:cNvPicPr>
          <p:nvPr/>
        </p:nvPicPr>
        <p:blipFill>
          <a:blip r:embed="rId7">
            <a:lum bright="6000" contrast="26000"/>
          </a:blip>
          <a:srcRect/>
          <a:stretch>
            <a:fillRect/>
          </a:stretch>
        </p:blipFill>
        <p:spPr bwMode="auto">
          <a:xfrm>
            <a:off x="3124200" y="3962400"/>
            <a:ext cx="257175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8" name="Rectangle 10"/>
          <p:cNvSpPr>
            <a:spLocks noChangeArrowheads="1"/>
          </p:cNvSpPr>
          <p:nvPr/>
        </p:nvSpPr>
        <p:spPr bwMode="auto">
          <a:xfrm>
            <a:off x="533400" y="2286000"/>
            <a:ext cx="1371600" cy="457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Chiêng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9" name="Rectangle 11"/>
          <p:cNvSpPr>
            <a:spLocks noChangeArrowheads="1"/>
          </p:cNvSpPr>
          <p:nvPr/>
        </p:nvSpPr>
        <p:spPr bwMode="auto">
          <a:xfrm>
            <a:off x="6629400" y="6324600"/>
            <a:ext cx="1600200" cy="5334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Vạc </a:t>
            </a:r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ồng</a:t>
            </a:r>
          </a:p>
        </p:txBody>
      </p:sp>
      <p:sp>
        <p:nvSpPr>
          <p:cNvPr id="12300" name="Rectangle 12"/>
          <p:cNvSpPr>
            <a:spLocks noChangeArrowheads="1"/>
          </p:cNvSpPr>
          <p:nvPr/>
        </p:nvSpPr>
        <p:spPr bwMode="auto">
          <a:xfrm>
            <a:off x="3581400" y="6324600"/>
            <a:ext cx="1752600" cy="5334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Trống </a:t>
            </a:r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ồng</a:t>
            </a:r>
          </a:p>
        </p:txBody>
      </p:sp>
      <p:sp>
        <p:nvSpPr>
          <p:cNvPr id="12301" name="Rectangle 13"/>
          <p:cNvSpPr>
            <a:spLocks noChangeArrowheads="1"/>
          </p:cNvSpPr>
          <p:nvPr/>
        </p:nvSpPr>
        <p:spPr bwMode="auto">
          <a:xfrm>
            <a:off x="914400" y="6324600"/>
            <a:ext cx="1981200" cy="5334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ợng </a:t>
            </a:r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ồng</a:t>
            </a:r>
          </a:p>
        </p:txBody>
      </p:sp>
      <p:sp>
        <p:nvSpPr>
          <p:cNvPr id="12302" name="Rectangle 14"/>
          <p:cNvSpPr>
            <a:spLocks noChangeArrowheads="1"/>
          </p:cNvSpPr>
          <p:nvPr/>
        </p:nvSpPr>
        <p:spPr bwMode="auto">
          <a:xfrm>
            <a:off x="7696200" y="2286000"/>
            <a:ext cx="1447800" cy="5334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ồng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8" grpId="0" animBg="1"/>
      <p:bldP spid="12299" grpId="0" animBg="1"/>
      <p:bldP spid="12300" grpId="0" animBg="1"/>
      <p:bldP spid="12301" grpId="0" animBg="1"/>
      <p:bldP spid="1230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5" descr="Hình nền đẹp 168 - Hình nền - Phạm Thu Thảnh - Website trường mầm non Gia  Thượng">
            <a:extLst>
              <a:ext uri="{FF2B5EF4-FFF2-40B4-BE49-F238E27FC236}">
                <a16:creationId xmlns:a16="http://schemas.microsoft.com/office/drawing/2014/main" id="{450AB720-DD3B-493A-BC86-B457EBCB46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0838" y="0"/>
            <a:ext cx="98456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838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b="1" u="sng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 </a:t>
            </a:r>
            <a:r>
              <a:rPr lang="en-US" sz="2400" b="1" u="sng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b="1" u="sng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b="1" u="sng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u="sng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b="1" u="sng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u="sng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b="1" u="sng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400" b="1" u="sng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u="sng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u="sng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400" b="1" u="sng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ồng</a:t>
            </a:r>
            <a:endParaRPr lang="en-US" sz="2400" b="1" u="sng" dirty="0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16" name="AutoShape 4"/>
          <p:cNvSpPr>
            <a:spLocks noChangeArrowheads="1"/>
          </p:cNvSpPr>
          <p:nvPr/>
        </p:nvSpPr>
        <p:spPr bwMode="auto">
          <a:xfrm>
            <a:off x="228600" y="2057400"/>
            <a:ext cx="8763000" cy="3200400"/>
          </a:xfrm>
          <a:prstGeom prst="horizontalScroll">
            <a:avLst>
              <a:gd name="adj" fmla="val 7352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24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4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</a:t>
            </a:r>
            <a:r>
              <a:rPr lang="en-US" sz="2400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sz="24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4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rãi</a:t>
            </a:r>
            <a:r>
              <a:rPr lang="en-US" sz="24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</a:t>
            </a:r>
            <a:r>
              <a:rPr lang="en-US" sz="2400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sz="24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400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4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ồ </a:t>
            </a:r>
            <a:r>
              <a:rPr lang="vi-VN" sz="24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400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iện</a:t>
            </a:r>
            <a:r>
              <a:rPr lang="en-US" sz="24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4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400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iện</a:t>
            </a:r>
            <a:r>
              <a:rPr lang="en-US" sz="24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4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400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24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24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4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>
              <a:buFontTx/>
              <a:buChar char="-"/>
            </a:pPr>
            <a:r>
              <a:rPr lang="en-US" sz="2400" b="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4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400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ồng</a:t>
            </a:r>
            <a:r>
              <a:rPr lang="en-US" sz="24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</a:t>
            </a:r>
            <a:r>
              <a:rPr lang="en-US" sz="2400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sz="24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4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ể </a:t>
            </a:r>
            <a:r>
              <a:rPr lang="en-US" sz="2400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4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ồ </a:t>
            </a:r>
            <a:r>
              <a:rPr lang="en-US" sz="2400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400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400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ình</a:t>
            </a:r>
            <a:r>
              <a:rPr lang="en-US" sz="24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sz="24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nồi</a:t>
            </a:r>
            <a:r>
              <a:rPr lang="en-US" sz="24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mâm</a:t>
            </a:r>
            <a:r>
              <a:rPr lang="en-US" sz="24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…; </a:t>
            </a:r>
            <a:r>
              <a:rPr lang="en-US" sz="2400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24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4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sz="24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kèn</a:t>
            </a:r>
            <a:r>
              <a:rPr lang="en-US" sz="24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cồng</a:t>
            </a:r>
            <a:r>
              <a:rPr lang="en-US" sz="24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chiêng</a:t>
            </a:r>
            <a:r>
              <a:rPr lang="en-US" sz="24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</a:p>
          <a:p>
            <a:r>
              <a:rPr lang="en-US" sz="2400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4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ể </a:t>
            </a:r>
            <a:r>
              <a:rPr lang="en-US" sz="2400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4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24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4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4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400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úc</a:t>
            </a:r>
            <a:r>
              <a:rPr lang="en-US" sz="24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sz="24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ợng</a:t>
            </a:r>
            <a:r>
              <a:rPr lang="en-US" sz="24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….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2 Vector trẻ em vui chơi - file vector - Kho Stock Việt Nam">
            <a:extLst>
              <a:ext uri="{FF2B5EF4-FFF2-40B4-BE49-F238E27FC236}">
                <a16:creationId xmlns:a16="http://schemas.microsoft.com/office/drawing/2014/main" id="{20183119-1FB3-4D05-82E0-FC47B834A9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2738" y="0"/>
            <a:ext cx="9779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WordArt 30">
            <a:extLst>
              <a:ext uri="{FF2B5EF4-FFF2-40B4-BE49-F238E27FC236}">
                <a16:creationId xmlns:a16="http://schemas.microsoft.com/office/drawing/2014/main" id="{82D516C8-1AFA-4CF5-A903-4D987CF9D58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371600" y="2209800"/>
            <a:ext cx="64770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4000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Trò chơi : Ô cửa bí mật</a:t>
            </a:r>
            <a:endParaRPr lang="en-US" sz="4000" kern="10" dirty="0">
              <a:ln w="19050">
                <a:solidFill>
                  <a:srgbClr val="FF00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</a:endParaRPr>
          </a:p>
        </p:txBody>
      </p:sp>
    </p:spTree>
  </p:cSld>
  <p:clrMapOvr>
    <a:masterClrMapping/>
  </p:clrMapOvr>
  <p:transition spd="slow" advTm="30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25" descr="Hình nền đẹp 168 - Hình nền - Phạm Thu Thảnh - Website trường mầm non Gia  Thượng">
            <a:extLst>
              <a:ext uri="{FF2B5EF4-FFF2-40B4-BE49-F238E27FC236}">
                <a16:creationId xmlns:a16="http://schemas.microsoft.com/office/drawing/2014/main" id="{C1CEB9C9-D394-4E35-99B3-6A0D97E1BB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0838" y="0"/>
            <a:ext cx="98456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Oval 4" descr="Parchment"/>
          <p:cNvSpPr>
            <a:spLocks noChangeArrowheads="1"/>
          </p:cNvSpPr>
          <p:nvPr/>
        </p:nvSpPr>
        <p:spPr bwMode="auto">
          <a:xfrm>
            <a:off x="4572000" y="5334000"/>
            <a:ext cx="533400" cy="533400"/>
          </a:xfrm>
          <a:prstGeom prst="ellipse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571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8" name="Text Box 5"/>
          <p:cNvSpPr txBox="1">
            <a:spLocks noChangeArrowheads="1"/>
          </p:cNvSpPr>
          <p:nvPr/>
        </p:nvSpPr>
        <p:spPr bwMode="auto">
          <a:xfrm>
            <a:off x="4572000" y="4281488"/>
            <a:ext cx="4800600" cy="234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50000"/>
              </a:spcBef>
            </a:pPr>
            <a:r>
              <a:rPr lang="en-US" sz="2000" b="0">
                <a:solidFill>
                  <a:srgbClr val="FFFF00"/>
                </a:solidFill>
              </a:rPr>
              <a:t>   </a:t>
            </a:r>
            <a:r>
              <a:rPr lang="en-US" sz="1800">
                <a:solidFill>
                  <a:srgbClr val="CC0000"/>
                </a:solidFill>
              </a:rPr>
              <a:t>Muốn bảo quản một số đồ dùng bằng đồng và hợp kim của đồng cần:</a:t>
            </a:r>
          </a:p>
          <a:p>
            <a:pPr marL="342900" indent="-342900" eaLnBrk="0" hangingPunct="0">
              <a:spcBef>
                <a:spcPct val="50000"/>
              </a:spcBef>
            </a:pPr>
            <a:r>
              <a:rPr lang="en-US" sz="2000" b="0">
                <a:solidFill>
                  <a:srgbClr val="FFFF00"/>
                </a:solidFill>
              </a:rPr>
              <a:t> </a:t>
            </a:r>
            <a:r>
              <a:rPr lang="en-US" sz="2000" b="0">
                <a:solidFill>
                  <a:srgbClr val="3333FF"/>
                </a:solidFill>
              </a:rPr>
              <a:t>A.Thường xuyên đem phơi ngoài trời.</a:t>
            </a:r>
          </a:p>
          <a:p>
            <a:pPr marL="342900" indent="-342900" eaLnBrk="0" hangingPunct="0">
              <a:spcBef>
                <a:spcPct val="50000"/>
              </a:spcBef>
            </a:pPr>
            <a:r>
              <a:rPr lang="en-US" sz="2000" b="0">
                <a:solidFill>
                  <a:srgbClr val="3333FF"/>
                </a:solidFill>
              </a:rPr>
              <a:t> B. Để nơi không ẩm thấp, thỉnh thoảng dùng thuốc đánh đồng để lau chùi.</a:t>
            </a:r>
          </a:p>
          <a:p>
            <a:pPr marL="342900" indent="-342900" eaLnBrk="0" hangingPunct="0">
              <a:spcBef>
                <a:spcPct val="50000"/>
              </a:spcBef>
            </a:pPr>
            <a:r>
              <a:rPr lang="en-US" sz="2000" b="0">
                <a:solidFill>
                  <a:srgbClr val="3333FF"/>
                </a:solidFill>
              </a:rPr>
              <a:t> C. Đem treo ở giàn bếp.</a:t>
            </a:r>
          </a:p>
        </p:txBody>
      </p:sp>
      <p:sp>
        <p:nvSpPr>
          <p:cNvPr id="17414" name="Oval 6" descr="Parchment"/>
          <p:cNvSpPr>
            <a:spLocks noChangeArrowheads="1"/>
          </p:cNvSpPr>
          <p:nvPr/>
        </p:nvSpPr>
        <p:spPr bwMode="auto">
          <a:xfrm>
            <a:off x="4648200" y="3124200"/>
            <a:ext cx="552450" cy="457200"/>
          </a:xfrm>
          <a:prstGeom prst="ellipse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571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vi-VN" sz="2400" b="0">
              <a:solidFill>
                <a:srgbClr val="FF00FF"/>
              </a:solidFill>
            </a:endParaRPr>
          </a:p>
        </p:txBody>
      </p:sp>
      <p:sp>
        <p:nvSpPr>
          <p:cNvPr id="11270" name="Text Box 7"/>
          <p:cNvSpPr txBox="1">
            <a:spLocks noChangeArrowheads="1"/>
          </p:cNvSpPr>
          <p:nvPr/>
        </p:nvSpPr>
        <p:spPr bwMode="auto">
          <a:xfrm>
            <a:off x="4648200" y="1905000"/>
            <a:ext cx="4495800" cy="190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 b="0"/>
              <a:t>         </a:t>
            </a:r>
            <a:r>
              <a:rPr lang="en-US" sz="1800">
                <a:solidFill>
                  <a:srgbClr val="FF3300"/>
                </a:solidFill>
              </a:rPr>
              <a:t>Hợp kim của đồng có tính chất</a:t>
            </a:r>
            <a:r>
              <a:rPr lang="en-US" sz="1800">
                <a:solidFill>
                  <a:srgbClr val="66FF33"/>
                </a:solidFill>
              </a:rPr>
              <a:t>:</a:t>
            </a:r>
          </a:p>
          <a:p>
            <a:pPr eaLnBrk="0" hangingPunct="0">
              <a:spcBef>
                <a:spcPct val="50000"/>
              </a:spcBef>
            </a:pPr>
            <a:r>
              <a:rPr lang="en-US" sz="1800" b="0">
                <a:solidFill>
                  <a:srgbClr val="FF5050"/>
                </a:solidFill>
              </a:rPr>
              <a:t>  A.  Có màu trắng bạc, cứng, dễ vỡ.</a:t>
            </a:r>
          </a:p>
          <a:p>
            <a:pPr eaLnBrk="0" hangingPunct="0">
              <a:spcBef>
                <a:spcPct val="50000"/>
              </a:spcBef>
            </a:pPr>
            <a:r>
              <a:rPr lang="en-US" sz="1800" b="0">
                <a:solidFill>
                  <a:srgbClr val="FF5050"/>
                </a:solidFill>
              </a:rPr>
              <a:t>  B.  Có màu vàng, dẻo, có tính đàn   hồi.</a:t>
            </a:r>
          </a:p>
          <a:p>
            <a:pPr eaLnBrk="0" hangingPunct="0">
              <a:spcBef>
                <a:spcPct val="50000"/>
              </a:spcBef>
            </a:pPr>
            <a:r>
              <a:rPr lang="en-US" sz="1800" b="0">
                <a:solidFill>
                  <a:srgbClr val="FF5050"/>
                </a:solidFill>
              </a:rPr>
              <a:t>  C.  Có màu nâu hoặc màu vàng, có ánh kim, cứng hơn đồng</a:t>
            </a:r>
            <a:r>
              <a:rPr lang="en-US" sz="2000" b="0">
                <a:solidFill>
                  <a:srgbClr val="FF5050"/>
                </a:solidFill>
              </a:rPr>
              <a:t>.</a:t>
            </a:r>
          </a:p>
        </p:txBody>
      </p:sp>
      <p:sp>
        <p:nvSpPr>
          <p:cNvPr id="17416" name="Oval 8" descr="Parchment"/>
          <p:cNvSpPr>
            <a:spLocks noChangeArrowheads="1"/>
          </p:cNvSpPr>
          <p:nvPr/>
        </p:nvSpPr>
        <p:spPr bwMode="auto">
          <a:xfrm>
            <a:off x="0" y="5638800"/>
            <a:ext cx="533400" cy="533400"/>
          </a:xfrm>
          <a:prstGeom prst="ellipse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571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2" name="Text Box 9"/>
          <p:cNvSpPr txBox="1">
            <a:spLocks noChangeArrowheads="1"/>
          </p:cNvSpPr>
          <p:nvPr/>
        </p:nvSpPr>
        <p:spPr bwMode="auto">
          <a:xfrm>
            <a:off x="0" y="4200525"/>
            <a:ext cx="441960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800" b="0"/>
              <a:t> </a:t>
            </a:r>
            <a:r>
              <a:rPr lang="en-US" sz="1800">
                <a:solidFill>
                  <a:srgbClr val="3333FF"/>
                </a:solidFill>
              </a:rPr>
              <a:t>Đồng hoặc hợp kim của đồng  được sử dụng làm:</a:t>
            </a:r>
          </a:p>
          <a:p>
            <a:pPr eaLnBrk="0" hangingPunct="0">
              <a:spcBef>
                <a:spcPct val="50000"/>
              </a:spcBef>
            </a:pPr>
            <a:r>
              <a:rPr lang="en-US" sz="1800" b="0">
                <a:solidFill>
                  <a:srgbClr val="000000"/>
                </a:solidFill>
              </a:rPr>
              <a:t>  </a:t>
            </a:r>
            <a:r>
              <a:rPr lang="en-US" sz="1800" b="0">
                <a:solidFill>
                  <a:srgbClr val="FF33CC"/>
                </a:solidFill>
              </a:rPr>
              <a:t>A    Nhà ở, cầu, bàn ghế, máy quạt.</a:t>
            </a:r>
          </a:p>
          <a:p>
            <a:pPr eaLnBrk="0" hangingPunct="0">
              <a:spcBef>
                <a:spcPct val="50000"/>
              </a:spcBef>
            </a:pPr>
            <a:r>
              <a:rPr lang="en-US" sz="1800" b="0">
                <a:solidFill>
                  <a:srgbClr val="FF33CC"/>
                </a:solidFill>
              </a:rPr>
              <a:t>  B     Làm lốp ô tô, tủ lạnh, xe hơi.</a:t>
            </a:r>
          </a:p>
          <a:p>
            <a:pPr eaLnBrk="0" hangingPunct="0">
              <a:spcBef>
                <a:spcPct val="50000"/>
              </a:spcBef>
            </a:pPr>
            <a:r>
              <a:rPr lang="en-US" sz="1800" b="0">
                <a:solidFill>
                  <a:srgbClr val="FF33CC"/>
                </a:solidFill>
              </a:rPr>
              <a:t>  C     Đồ điện, dây điện, một số bộ phận của ô tô, tàu biển, ...; nồi, mâm, kèn, cồng, chiêng, đúc tượng ...</a:t>
            </a:r>
          </a:p>
        </p:txBody>
      </p:sp>
      <p:sp>
        <p:nvSpPr>
          <p:cNvPr id="17418" name="Oval 10" descr="Parchment"/>
          <p:cNvSpPr>
            <a:spLocks noChangeArrowheads="1"/>
          </p:cNvSpPr>
          <p:nvPr/>
        </p:nvSpPr>
        <p:spPr bwMode="auto">
          <a:xfrm>
            <a:off x="0" y="2514600"/>
            <a:ext cx="533400" cy="495300"/>
          </a:xfrm>
          <a:prstGeom prst="ellipse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571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4" name="Text Box 11"/>
          <p:cNvSpPr txBox="1">
            <a:spLocks noChangeArrowheads="1"/>
          </p:cNvSpPr>
          <p:nvPr/>
        </p:nvSpPr>
        <p:spPr bwMode="auto">
          <a:xfrm>
            <a:off x="0" y="1752600"/>
            <a:ext cx="4572000" cy="215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 b="0"/>
              <a:t>         </a:t>
            </a:r>
            <a:r>
              <a:rPr lang="en-US" sz="1800" b="0">
                <a:solidFill>
                  <a:srgbClr val="CC6600"/>
                </a:solidFill>
              </a:rPr>
              <a:t>Tính chất của đồng là:</a:t>
            </a:r>
          </a:p>
          <a:p>
            <a:pPr eaLnBrk="0" hangingPunct="0">
              <a:spcBef>
                <a:spcPct val="50000"/>
              </a:spcBef>
            </a:pPr>
            <a:r>
              <a:rPr lang="en-US" sz="1800" b="0">
                <a:solidFill>
                  <a:srgbClr val="CC6600"/>
                </a:solidFill>
              </a:rPr>
              <a:t> A   Cứng có tính đàn hồi, dễ vỡ.</a:t>
            </a:r>
          </a:p>
          <a:p>
            <a:pPr eaLnBrk="0" hangingPunct="0">
              <a:spcBef>
                <a:spcPct val="50000"/>
              </a:spcBef>
            </a:pPr>
            <a:r>
              <a:rPr lang="en-US" sz="1800" b="0">
                <a:solidFill>
                  <a:srgbClr val="CC6600"/>
                </a:solidFill>
              </a:rPr>
              <a:t> B   Có màu đỏ nâu, có ánh kim, bền, dễ dát mỏng và kéo thành sợi,dễ uốn cong dẫn điện, dẫn nhiệt tốt.</a:t>
            </a:r>
          </a:p>
          <a:p>
            <a:pPr eaLnBrk="0" hangingPunct="0">
              <a:spcBef>
                <a:spcPct val="50000"/>
              </a:spcBef>
            </a:pPr>
            <a:r>
              <a:rPr lang="en-US" sz="1800" b="0">
                <a:solidFill>
                  <a:srgbClr val="CC6600"/>
                </a:solidFill>
              </a:rPr>
              <a:t> C  Màu trắng bạc, có ánh kim, dẻo.</a:t>
            </a:r>
          </a:p>
        </p:txBody>
      </p:sp>
      <p:grpSp>
        <p:nvGrpSpPr>
          <p:cNvPr id="11275" name="Group 12"/>
          <p:cNvGrpSpPr>
            <a:grpSpLocks/>
          </p:cNvGrpSpPr>
          <p:nvPr/>
        </p:nvGrpSpPr>
        <p:grpSpPr bwMode="auto">
          <a:xfrm>
            <a:off x="0" y="1676400"/>
            <a:ext cx="9144000" cy="4953000"/>
            <a:chOff x="0" y="1080"/>
            <a:chExt cx="5760" cy="3216"/>
          </a:xfrm>
        </p:grpSpPr>
        <p:sp>
          <p:nvSpPr>
            <p:cNvPr id="11301" name="Rectangle 13"/>
            <p:cNvSpPr>
              <a:spLocks noChangeArrowheads="1"/>
            </p:cNvSpPr>
            <p:nvPr/>
          </p:nvSpPr>
          <p:spPr bwMode="auto">
            <a:xfrm>
              <a:off x="0" y="2688"/>
              <a:ext cx="2880" cy="1608"/>
            </a:xfrm>
            <a:prstGeom prst="rect">
              <a:avLst/>
            </a:prstGeom>
            <a:noFill/>
            <a:ln w="38100">
              <a:solidFill>
                <a:srgbClr val="FF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vi-VN" sz="1800" b="0">
                <a:solidFill>
                  <a:srgbClr val="0000FF"/>
                </a:solidFill>
              </a:endParaRPr>
            </a:p>
          </p:txBody>
        </p:sp>
        <p:sp>
          <p:nvSpPr>
            <p:cNvPr id="11302" name="Rectangle 14"/>
            <p:cNvSpPr>
              <a:spLocks noChangeArrowheads="1"/>
            </p:cNvSpPr>
            <p:nvPr/>
          </p:nvSpPr>
          <p:spPr bwMode="auto">
            <a:xfrm>
              <a:off x="2880" y="2688"/>
              <a:ext cx="2880" cy="1608"/>
            </a:xfrm>
            <a:prstGeom prst="rect">
              <a:avLst/>
            </a:prstGeom>
            <a:noFill/>
            <a:ln w="38100">
              <a:solidFill>
                <a:srgbClr val="FF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vi-VN" sz="1800" b="0">
                <a:solidFill>
                  <a:srgbClr val="0000FF"/>
                </a:solidFill>
              </a:endParaRPr>
            </a:p>
          </p:txBody>
        </p:sp>
        <p:sp>
          <p:nvSpPr>
            <p:cNvPr id="11303" name="Rectangle 15"/>
            <p:cNvSpPr>
              <a:spLocks noChangeArrowheads="1"/>
            </p:cNvSpPr>
            <p:nvPr/>
          </p:nvSpPr>
          <p:spPr bwMode="auto">
            <a:xfrm>
              <a:off x="0" y="1080"/>
              <a:ext cx="2880" cy="1608"/>
            </a:xfrm>
            <a:prstGeom prst="rect">
              <a:avLst/>
            </a:prstGeom>
            <a:noFill/>
            <a:ln w="38100">
              <a:solidFill>
                <a:srgbClr val="FF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vi-VN" sz="1800" b="0">
                <a:solidFill>
                  <a:srgbClr val="0000FF"/>
                </a:solidFill>
              </a:endParaRPr>
            </a:p>
          </p:txBody>
        </p:sp>
        <p:sp>
          <p:nvSpPr>
            <p:cNvPr id="11304" name="Rectangle 16"/>
            <p:cNvSpPr>
              <a:spLocks noChangeArrowheads="1"/>
            </p:cNvSpPr>
            <p:nvPr/>
          </p:nvSpPr>
          <p:spPr bwMode="auto">
            <a:xfrm>
              <a:off x="2880" y="1080"/>
              <a:ext cx="2880" cy="1608"/>
            </a:xfrm>
            <a:prstGeom prst="rect">
              <a:avLst/>
            </a:prstGeom>
            <a:noFill/>
            <a:ln w="38100">
              <a:solidFill>
                <a:srgbClr val="FF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vi-VN" sz="1800" b="0">
                <a:solidFill>
                  <a:srgbClr val="0000FF"/>
                </a:solidFill>
              </a:endParaRPr>
            </a:p>
          </p:txBody>
        </p:sp>
      </p:grpSp>
      <p:sp>
        <p:nvSpPr>
          <p:cNvPr id="17425" name="AutoShape 17"/>
          <p:cNvSpPr>
            <a:spLocks noChangeArrowheads="1"/>
          </p:cNvSpPr>
          <p:nvPr/>
        </p:nvSpPr>
        <p:spPr bwMode="auto">
          <a:xfrm>
            <a:off x="4648200" y="1752600"/>
            <a:ext cx="285750" cy="247650"/>
          </a:xfrm>
          <a:prstGeom prst="cloudCallout">
            <a:avLst>
              <a:gd name="adj1" fmla="val -25000"/>
              <a:gd name="adj2" fmla="val -7051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vi-VN" sz="2000" b="0"/>
          </a:p>
        </p:txBody>
      </p:sp>
      <p:sp>
        <p:nvSpPr>
          <p:cNvPr id="17426" name="AutoShape 18"/>
          <p:cNvSpPr>
            <a:spLocks noChangeArrowheads="1"/>
          </p:cNvSpPr>
          <p:nvPr/>
        </p:nvSpPr>
        <p:spPr bwMode="auto">
          <a:xfrm>
            <a:off x="0" y="4495800"/>
            <a:ext cx="381000" cy="2286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27" name="AutoShape 19"/>
          <p:cNvSpPr>
            <a:spLocks noChangeArrowheads="1"/>
          </p:cNvSpPr>
          <p:nvPr/>
        </p:nvSpPr>
        <p:spPr bwMode="auto">
          <a:xfrm>
            <a:off x="0" y="1828800"/>
            <a:ext cx="400050" cy="209550"/>
          </a:xfrm>
          <a:prstGeom prst="star32">
            <a:avLst>
              <a:gd name="adj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28" name="AutoShape 20"/>
          <p:cNvSpPr>
            <a:spLocks noChangeArrowheads="1"/>
          </p:cNvSpPr>
          <p:nvPr/>
        </p:nvSpPr>
        <p:spPr bwMode="auto">
          <a:xfrm>
            <a:off x="4572000" y="4191000"/>
            <a:ext cx="304800" cy="228600"/>
          </a:xfrm>
          <a:prstGeom prst="up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80" name="Oval 21"/>
          <p:cNvSpPr>
            <a:spLocks noChangeArrowheads="1"/>
          </p:cNvSpPr>
          <p:nvPr/>
        </p:nvSpPr>
        <p:spPr bwMode="auto">
          <a:xfrm>
            <a:off x="2133600" y="762000"/>
            <a:ext cx="4343400" cy="1143000"/>
          </a:xfrm>
          <a:prstGeom prst="ellipse">
            <a:avLst/>
          </a:prstGeom>
          <a:noFill/>
          <a:ln w="381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Ô CỬA BÍ MẬT</a:t>
            </a:r>
            <a:endParaRPr lang="en-US" sz="2800" b="0" dirty="0"/>
          </a:p>
        </p:txBody>
      </p:sp>
      <p:pic>
        <p:nvPicPr>
          <p:cNvPr id="17432" name="Picture 24" descr="untitled"/>
          <p:cNvPicPr>
            <a:picLocks noChangeAspect="1" noChangeArrowheads="1"/>
          </p:cNvPicPr>
          <p:nvPr/>
        </p:nvPicPr>
        <p:blipFill>
          <a:blip r:embed="rId7"/>
          <a:srcRect l="55000" t="12666" r="23000" b="53999"/>
          <a:stretch>
            <a:fillRect/>
          </a:stretch>
        </p:blipFill>
        <p:spPr bwMode="auto">
          <a:xfrm>
            <a:off x="4562475" y="4038600"/>
            <a:ext cx="458152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33" name="Rectangle 25"/>
          <p:cNvSpPr>
            <a:spLocks noChangeArrowheads="1"/>
          </p:cNvSpPr>
          <p:nvPr/>
        </p:nvSpPr>
        <p:spPr bwMode="auto">
          <a:xfrm>
            <a:off x="6337300" y="4724400"/>
            <a:ext cx="830263" cy="776288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00FF99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>
                <a:solidFill>
                  <a:srgbClr val="FF3300"/>
                </a:solidFill>
              </a:rPr>
              <a:t>4</a:t>
            </a:r>
            <a:endParaRPr lang="en-US" sz="1800" b="0"/>
          </a:p>
        </p:txBody>
      </p:sp>
      <p:sp>
        <p:nvSpPr>
          <p:cNvPr id="17434" name="Oval 26"/>
          <p:cNvSpPr>
            <a:spLocks noChangeArrowheads="1"/>
          </p:cNvSpPr>
          <p:nvPr/>
        </p:nvSpPr>
        <p:spPr bwMode="auto">
          <a:xfrm>
            <a:off x="7848600" y="152400"/>
            <a:ext cx="1066800" cy="1066800"/>
          </a:xfrm>
          <a:prstGeom prst="ellipse">
            <a:avLst/>
          </a:prstGeom>
          <a:gradFill rotWithShape="1">
            <a:gsLst>
              <a:gs pos="0">
                <a:srgbClr val="FFFF99"/>
              </a:gs>
              <a:gs pos="100000">
                <a:srgbClr val="66FF66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7200" b="0">
                <a:solidFill>
                  <a:srgbClr val="FF3300"/>
                </a:solidFill>
              </a:rPr>
              <a:t>10</a:t>
            </a:r>
          </a:p>
        </p:txBody>
      </p:sp>
      <p:sp>
        <p:nvSpPr>
          <p:cNvPr id="17435" name="Oval 27"/>
          <p:cNvSpPr>
            <a:spLocks noChangeArrowheads="1"/>
          </p:cNvSpPr>
          <p:nvPr/>
        </p:nvSpPr>
        <p:spPr bwMode="auto">
          <a:xfrm>
            <a:off x="7848600" y="152400"/>
            <a:ext cx="1066800" cy="1066800"/>
          </a:xfrm>
          <a:prstGeom prst="ellipse">
            <a:avLst/>
          </a:prstGeom>
          <a:gradFill rotWithShape="1">
            <a:gsLst>
              <a:gs pos="0">
                <a:srgbClr val="FFFF99"/>
              </a:gs>
              <a:gs pos="100000">
                <a:srgbClr val="66FF66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7200" b="0">
                <a:solidFill>
                  <a:srgbClr val="FF3300"/>
                </a:solidFill>
              </a:rPr>
              <a:t>9</a:t>
            </a:r>
          </a:p>
        </p:txBody>
      </p:sp>
      <p:sp>
        <p:nvSpPr>
          <p:cNvPr id="17436" name="Oval 28"/>
          <p:cNvSpPr>
            <a:spLocks noChangeArrowheads="1"/>
          </p:cNvSpPr>
          <p:nvPr/>
        </p:nvSpPr>
        <p:spPr bwMode="auto">
          <a:xfrm>
            <a:off x="7848600" y="152400"/>
            <a:ext cx="1066800" cy="1066800"/>
          </a:xfrm>
          <a:prstGeom prst="ellipse">
            <a:avLst/>
          </a:prstGeom>
          <a:gradFill rotWithShape="1">
            <a:gsLst>
              <a:gs pos="0">
                <a:srgbClr val="FFFF99"/>
              </a:gs>
              <a:gs pos="100000">
                <a:srgbClr val="66FF66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7200" b="0">
                <a:solidFill>
                  <a:srgbClr val="FF3300"/>
                </a:solidFill>
              </a:rPr>
              <a:t>8</a:t>
            </a:r>
          </a:p>
        </p:txBody>
      </p:sp>
      <p:sp>
        <p:nvSpPr>
          <p:cNvPr id="17437" name="Oval 29"/>
          <p:cNvSpPr>
            <a:spLocks noChangeArrowheads="1"/>
          </p:cNvSpPr>
          <p:nvPr/>
        </p:nvSpPr>
        <p:spPr bwMode="auto">
          <a:xfrm>
            <a:off x="7848600" y="152400"/>
            <a:ext cx="1066800" cy="1066800"/>
          </a:xfrm>
          <a:prstGeom prst="ellipse">
            <a:avLst/>
          </a:prstGeom>
          <a:gradFill rotWithShape="1">
            <a:gsLst>
              <a:gs pos="0">
                <a:srgbClr val="FFFF99"/>
              </a:gs>
              <a:gs pos="100000">
                <a:srgbClr val="66FF66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7200" b="0">
                <a:solidFill>
                  <a:srgbClr val="FF3300"/>
                </a:solidFill>
              </a:rPr>
              <a:t>7</a:t>
            </a:r>
          </a:p>
        </p:txBody>
      </p:sp>
      <p:sp>
        <p:nvSpPr>
          <p:cNvPr id="17438" name="Oval 30"/>
          <p:cNvSpPr>
            <a:spLocks noChangeArrowheads="1"/>
          </p:cNvSpPr>
          <p:nvPr/>
        </p:nvSpPr>
        <p:spPr bwMode="auto">
          <a:xfrm>
            <a:off x="7848600" y="152400"/>
            <a:ext cx="1066800" cy="1066800"/>
          </a:xfrm>
          <a:prstGeom prst="ellipse">
            <a:avLst/>
          </a:prstGeom>
          <a:gradFill rotWithShape="1">
            <a:gsLst>
              <a:gs pos="0">
                <a:srgbClr val="FFFF99"/>
              </a:gs>
              <a:gs pos="100000">
                <a:srgbClr val="66FF66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7200" b="0">
                <a:solidFill>
                  <a:srgbClr val="FF3300"/>
                </a:solidFill>
              </a:rPr>
              <a:t>6</a:t>
            </a:r>
          </a:p>
        </p:txBody>
      </p:sp>
      <p:sp>
        <p:nvSpPr>
          <p:cNvPr id="17439" name="Oval 31"/>
          <p:cNvSpPr>
            <a:spLocks noChangeArrowheads="1"/>
          </p:cNvSpPr>
          <p:nvPr/>
        </p:nvSpPr>
        <p:spPr bwMode="auto">
          <a:xfrm>
            <a:off x="7848600" y="152400"/>
            <a:ext cx="1066800" cy="1066800"/>
          </a:xfrm>
          <a:prstGeom prst="ellipse">
            <a:avLst/>
          </a:prstGeom>
          <a:gradFill rotWithShape="1">
            <a:gsLst>
              <a:gs pos="0">
                <a:srgbClr val="FFFF99"/>
              </a:gs>
              <a:gs pos="100000">
                <a:srgbClr val="66FF66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7200" b="0">
                <a:solidFill>
                  <a:srgbClr val="FF3300"/>
                </a:solidFill>
              </a:rPr>
              <a:t>5</a:t>
            </a:r>
          </a:p>
        </p:txBody>
      </p:sp>
      <p:sp>
        <p:nvSpPr>
          <p:cNvPr id="17440" name="Oval 32"/>
          <p:cNvSpPr>
            <a:spLocks noChangeArrowheads="1"/>
          </p:cNvSpPr>
          <p:nvPr/>
        </p:nvSpPr>
        <p:spPr bwMode="auto">
          <a:xfrm>
            <a:off x="7848600" y="152400"/>
            <a:ext cx="1066800" cy="1066800"/>
          </a:xfrm>
          <a:prstGeom prst="ellipse">
            <a:avLst/>
          </a:prstGeom>
          <a:gradFill rotWithShape="1">
            <a:gsLst>
              <a:gs pos="0">
                <a:srgbClr val="FFFF99"/>
              </a:gs>
              <a:gs pos="100000">
                <a:srgbClr val="66FF66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7200" b="0">
                <a:solidFill>
                  <a:srgbClr val="FF3300"/>
                </a:solidFill>
              </a:rPr>
              <a:t>4</a:t>
            </a:r>
          </a:p>
        </p:txBody>
      </p:sp>
      <p:sp>
        <p:nvSpPr>
          <p:cNvPr id="17441" name="Oval 33"/>
          <p:cNvSpPr>
            <a:spLocks noChangeArrowheads="1"/>
          </p:cNvSpPr>
          <p:nvPr/>
        </p:nvSpPr>
        <p:spPr bwMode="auto">
          <a:xfrm>
            <a:off x="7848600" y="152400"/>
            <a:ext cx="1066800" cy="1066800"/>
          </a:xfrm>
          <a:prstGeom prst="ellipse">
            <a:avLst/>
          </a:prstGeom>
          <a:gradFill rotWithShape="1">
            <a:gsLst>
              <a:gs pos="0">
                <a:srgbClr val="FFFF99"/>
              </a:gs>
              <a:gs pos="100000">
                <a:srgbClr val="66FF66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7200" b="0">
                <a:solidFill>
                  <a:srgbClr val="FF3300"/>
                </a:solidFill>
              </a:rPr>
              <a:t>3</a:t>
            </a:r>
          </a:p>
        </p:txBody>
      </p:sp>
      <p:sp>
        <p:nvSpPr>
          <p:cNvPr id="17442" name="Oval 34"/>
          <p:cNvSpPr>
            <a:spLocks noChangeArrowheads="1"/>
          </p:cNvSpPr>
          <p:nvPr/>
        </p:nvSpPr>
        <p:spPr bwMode="auto">
          <a:xfrm>
            <a:off x="7848600" y="152400"/>
            <a:ext cx="1066800" cy="1066800"/>
          </a:xfrm>
          <a:prstGeom prst="ellipse">
            <a:avLst/>
          </a:prstGeom>
          <a:gradFill rotWithShape="1">
            <a:gsLst>
              <a:gs pos="0">
                <a:srgbClr val="FFFF99"/>
              </a:gs>
              <a:gs pos="100000">
                <a:srgbClr val="66FF66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7200" b="0">
                <a:solidFill>
                  <a:srgbClr val="FF3300"/>
                </a:solidFill>
              </a:rPr>
              <a:t>2</a:t>
            </a:r>
          </a:p>
        </p:txBody>
      </p:sp>
      <p:sp>
        <p:nvSpPr>
          <p:cNvPr id="17443" name="Oval 35"/>
          <p:cNvSpPr>
            <a:spLocks noChangeArrowheads="1"/>
          </p:cNvSpPr>
          <p:nvPr/>
        </p:nvSpPr>
        <p:spPr bwMode="auto">
          <a:xfrm>
            <a:off x="7848600" y="152400"/>
            <a:ext cx="1066800" cy="1066800"/>
          </a:xfrm>
          <a:prstGeom prst="ellipse">
            <a:avLst/>
          </a:prstGeom>
          <a:gradFill rotWithShape="1">
            <a:gsLst>
              <a:gs pos="0">
                <a:srgbClr val="FFFF99"/>
              </a:gs>
              <a:gs pos="100000">
                <a:srgbClr val="66FF66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7200" b="0">
                <a:solidFill>
                  <a:srgbClr val="FF3300"/>
                </a:solidFill>
              </a:rPr>
              <a:t>1</a:t>
            </a:r>
          </a:p>
        </p:txBody>
      </p:sp>
      <p:sp>
        <p:nvSpPr>
          <p:cNvPr id="17444" name="Oval 36"/>
          <p:cNvSpPr>
            <a:spLocks noChangeArrowheads="1"/>
          </p:cNvSpPr>
          <p:nvPr/>
        </p:nvSpPr>
        <p:spPr bwMode="auto">
          <a:xfrm>
            <a:off x="7848600" y="152400"/>
            <a:ext cx="1066800" cy="1066800"/>
          </a:xfrm>
          <a:prstGeom prst="ellipse">
            <a:avLst/>
          </a:prstGeom>
          <a:gradFill rotWithShape="1">
            <a:gsLst>
              <a:gs pos="0">
                <a:srgbClr val="FFFF99"/>
              </a:gs>
              <a:gs pos="100000">
                <a:srgbClr val="66FF66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7200" b="0" dirty="0">
                <a:solidFill>
                  <a:srgbClr val="FF3300"/>
                </a:solidFill>
              </a:rPr>
              <a:t>0</a:t>
            </a:r>
          </a:p>
        </p:txBody>
      </p:sp>
      <p:pic>
        <p:nvPicPr>
          <p:cNvPr id="17445" name="Picture 37" descr="untitled"/>
          <p:cNvPicPr>
            <a:picLocks noChangeAspect="1" noChangeArrowheads="1"/>
          </p:cNvPicPr>
          <p:nvPr/>
        </p:nvPicPr>
        <p:blipFill>
          <a:blip r:embed="rId7"/>
          <a:srcRect l="55000" t="12666" r="23000" b="53999"/>
          <a:stretch>
            <a:fillRect/>
          </a:stretch>
        </p:blipFill>
        <p:spPr bwMode="auto">
          <a:xfrm>
            <a:off x="0" y="1600200"/>
            <a:ext cx="455295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46" name="Rectangle 38"/>
          <p:cNvSpPr>
            <a:spLocks noChangeArrowheads="1"/>
          </p:cNvSpPr>
          <p:nvPr/>
        </p:nvSpPr>
        <p:spPr bwMode="auto">
          <a:xfrm>
            <a:off x="1806575" y="2151063"/>
            <a:ext cx="822325" cy="796925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00FF99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>
                <a:solidFill>
                  <a:srgbClr val="FF3300"/>
                </a:solidFill>
              </a:rPr>
              <a:t>1</a:t>
            </a:r>
            <a:endParaRPr lang="en-US" sz="1800" b="0"/>
          </a:p>
        </p:txBody>
      </p:sp>
      <p:pic>
        <p:nvPicPr>
          <p:cNvPr id="17447" name="Picture 39" descr="untitled"/>
          <p:cNvPicPr>
            <a:picLocks noChangeAspect="1" noChangeArrowheads="1"/>
          </p:cNvPicPr>
          <p:nvPr/>
        </p:nvPicPr>
        <p:blipFill>
          <a:blip r:embed="rId7"/>
          <a:srcRect l="55000" t="12666" r="23000" b="53999"/>
          <a:stretch>
            <a:fillRect/>
          </a:stretch>
        </p:blipFill>
        <p:spPr bwMode="auto">
          <a:xfrm>
            <a:off x="0" y="3932238"/>
            <a:ext cx="4572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48" name="Rectangle 40"/>
          <p:cNvSpPr>
            <a:spLocks noChangeArrowheads="1"/>
          </p:cNvSpPr>
          <p:nvPr/>
        </p:nvSpPr>
        <p:spPr bwMode="auto">
          <a:xfrm>
            <a:off x="1820863" y="4724400"/>
            <a:ext cx="866775" cy="731838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00FF99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>
                <a:solidFill>
                  <a:srgbClr val="FF3300"/>
                </a:solidFill>
              </a:rPr>
              <a:t>3</a:t>
            </a:r>
            <a:endParaRPr lang="en-US" sz="1800" b="0"/>
          </a:p>
        </p:txBody>
      </p:sp>
      <p:pic>
        <p:nvPicPr>
          <p:cNvPr id="17449" name="Picture 41" descr="untitled"/>
          <p:cNvPicPr>
            <a:picLocks noChangeAspect="1" noChangeArrowheads="1"/>
          </p:cNvPicPr>
          <p:nvPr/>
        </p:nvPicPr>
        <p:blipFill>
          <a:blip r:embed="rId7"/>
          <a:srcRect l="55000" t="12666" r="23000" b="53999"/>
          <a:stretch>
            <a:fillRect/>
          </a:stretch>
        </p:blipFill>
        <p:spPr bwMode="auto">
          <a:xfrm>
            <a:off x="4540250" y="1600200"/>
            <a:ext cx="460375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50" name="Rectangle 42"/>
          <p:cNvSpPr>
            <a:spLocks noChangeArrowheads="1"/>
          </p:cNvSpPr>
          <p:nvPr/>
        </p:nvSpPr>
        <p:spPr bwMode="auto">
          <a:xfrm>
            <a:off x="6172200" y="2514600"/>
            <a:ext cx="866775" cy="746125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00FF99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>
                <a:solidFill>
                  <a:srgbClr val="FF3300"/>
                </a:solidFill>
              </a:rPr>
              <a:t>2</a:t>
            </a:r>
            <a:endParaRPr lang="en-US" sz="1800" b="0"/>
          </a:p>
        </p:txBody>
      </p:sp>
      <p:sp>
        <p:nvSpPr>
          <p:cNvPr id="11300" name="Rectangle 43"/>
          <p:cNvSpPr>
            <a:spLocks noChangeArrowheads="1"/>
          </p:cNvSpPr>
          <p:nvPr/>
        </p:nvSpPr>
        <p:spPr bwMode="auto">
          <a:xfrm>
            <a:off x="1143000" y="1066800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993300"/>
                </a:solidFill>
              </a:rPr>
              <a:t>Trò ch</a:t>
            </a:r>
            <a:r>
              <a:rPr lang="vi-VN">
                <a:solidFill>
                  <a:srgbClr val="993300"/>
                </a:solidFill>
              </a:rPr>
              <a:t>ơ</a:t>
            </a:r>
            <a:r>
              <a:rPr lang="en-US">
                <a:solidFill>
                  <a:srgbClr val="993300"/>
                </a:solidFill>
              </a:rPr>
              <a:t>i: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4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2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4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2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4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2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4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2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74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174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174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174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74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2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6" dur="2000"/>
                                        <p:tgtEl>
                                          <p:spTgt spid="174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6" presetClass="exit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40" dur="2000"/>
                                        <p:tgtEl>
                                          <p:spTgt spid="174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4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74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" dur="500" fill="hold"/>
                                        <p:tgtEl>
                                          <p:spTgt spid="174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174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174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74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1" presetID="2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52" dur="2000"/>
                                        <p:tgtEl>
                                          <p:spTgt spid="174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5" presetID="16" presetClass="exit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56" dur="2000"/>
                                        <p:tgtEl>
                                          <p:spTgt spid="174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4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74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 nodeType="clickPar">
                      <p:stCondLst>
                        <p:cond delay="0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2" dur="500" fill="hold"/>
                                        <p:tgtEl>
                                          <p:spTgt spid="174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174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174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174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7" presetID="2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8" dur="2000"/>
                                        <p:tgtEl>
                                          <p:spTgt spid="174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71" presetID="16" presetClass="exit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72" dur="2000"/>
                                        <p:tgtEl>
                                          <p:spTgt spid="174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5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74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 nodeType="clickPar">
                      <p:stCondLst>
                        <p:cond delay="0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8" dur="500" fill="hold"/>
                                        <p:tgtEl>
                                          <p:spTgt spid="174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9" dur="500" fill="hold"/>
                                        <p:tgtEl>
                                          <p:spTgt spid="174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0" dur="500" fill="hold"/>
                                        <p:tgtEl>
                                          <p:spTgt spid="174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174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3" presetID="2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84" dur="2000"/>
                                        <p:tgtEl>
                                          <p:spTgt spid="174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7" presetID="16" presetClass="exit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88" dur="2000"/>
                                        <p:tgtEl>
                                          <p:spTgt spid="174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33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12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5" dur="1000"/>
                                        <p:tgtEl>
                                          <p:spTgt spid="174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9" dur="1000"/>
                                        <p:tgtEl>
                                          <p:spTgt spid="174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000"/>
                            </p:stCondLst>
                            <p:childTnLst>
                              <p:par>
                                <p:cTn id="10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3" dur="1000"/>
                                        <p:tgtEl>
                                          <p:spTgt spid="174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000"/>
                            </p:stCondLst>
                            <p:childTnLst>
                              <p:par>
                                <p:cTn id="10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7" dur="1000"/>
                                        <p:tgtEl>
                                          <p:spTgt spid="174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4000"/>
                            </p:stCondLst>
                            <p:childTnLst>
                              <p:par>
                                <p:cTn id="10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1" dur="1000"/>
                                        <p:tgtEl>
                                          <p:spTgt spid="174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1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5" dur="1000"/>
                                        <p:tgtEl>
                                          <p:spTgt spid="174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1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9" dur="1000"/>
                                        <p:tgtEl>
                                          <p:spTgt spid="174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7000"/>
                            </p:stCondLst>
                            <p:childTnLst>
                              <p:par>
                                <p:cTn id="12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3" dur="1000"/>
                                        <p:tgtEl>
                                          <p:spTgt spid="174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8000"/>
                            </p:stCondLst>
                            <p:childTnLst>
                              <p:par>
                                <p:cTn id="12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7" dur="1000"/>
                                        <p:tgtEl>
                                          <p:spTgt spid="174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9000"/>
                            </p:stCondLst>
                            <p:childTnLst>
                              <p:par>
                                <p:cTn id="12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1" dur="1000"/>
                                        <p:tgtEl>
                                          <p:spTgt spid="174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5" dur="2000"/>
                                        <p:tgtEl>
                                          <p:spTgt spid="174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80"/>
                  </p:tgtEl>
                </p:cond>
              </p:nextCondLst>
            </p:seq>
          </p:childTnLst>
        </p:cTn>
      </p:par>
    </p:tnLst>
    <p:bldLst>
      <p:bldP spid="17412" grpId="0" animBg="1"/>
      <p:bldP spid="17414" grpId="0" animBg="1"/>
      <p:bldP spid="17416" grpId="0" animBg="1"/>
      <p:bldP spid="17418" grpId="0" animBg="1"/>
      <p:bldP spid="17433" grpId="0" animBg="1"/>
      <p:bldP spid="17433" grpId="1" animBg="1"/>
      <p:bldP spid="17434" grpId="0" animBg="1"/>
      <p:bldP spid="17435" grpId="0" animBg="1"/>
      <p:bldP spid="17436" grpId="0" animBg="1"/>
      <p:bldP spid="17437" grpId="0" animBg="1"/>
      <p:bldP spid="17438" grpId="0" animBg="1"/>
      <p:bldP spid="17439" grpId="0" animBg="1"/>
      <p:bldP spid="17440" grpId="0" animBg="1"/>
      <p:bldP spid="17441" grpId="0" animBg="1"/>
      <p:bldP spid="17442" grpId="0" animBg="1"/>
      <p:bldP spid="17443" grpId="0" animBg="1"/>
      <p:bldP spid="17444" grpId="0" animBg="1"/>
      <p:bldP spid="17446" grpId="0" animBg="1"/>
      <p:bldP spid="17446" grpId="1" animBg="1"/>
      <p:bldP spid="17448" grpId="0" animBg="1"/>
      <p:bldP spid="17448" grpId="1" animBg="1"/>
      <p:bldP spid="17450" grpId="0" animBg="1"/>
      <p:bldP spid="17450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5" descr="Hình nền đẹp 168 - Hình nền - Phạm Thu Thảnh - Website trường mầm non Gia  Thượng">
            <a:extLst>
              <a:ext uri="{FF2B5EF4-FFF2-40B4-BE49-F238E27FC236}">
                <a16:creationId xmlns:a16="http://schemas.microsoft.com/office/drawing/2014/main" id="{F3D6E503-9098-42AB-8730-712D77DB0F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0838" y="0"/>
            <a:ext cx="98456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pPr eaLnBrk="1" hangingPunct="1"/>
            <a:b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 </a:t>
            </a:r>
            <a:r>
              <a:rPr lang="en-US" sz="24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 VÀ HỢP KIM CỦA ĐỒNG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229600" cy="457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b="1" u="sng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b="1" u="sng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u="sng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8436" name="AutoShape 4"/>
          <p:cNvSpPr>
            <a:spLocks noChangeArrowheads="1"/>
          </p:cNvSpPr>
          <p:nvPr/>
        </p:nvSpPr>
        <p:spPr bwMode="auto">
          <a:xfrm>
            <a:off x="152400" y="1752600"/>
            <a:ext cx="8686800" cy="4343400"/>
          </a:xfrm>
          <a:prstGeom prst="flowChartAlternateProcess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endParaRPr lang="en-US" b="0">
              <a:solidFill>
                <a:srgbClr val="FF5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b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228600" y="1752600"/>
            <a:ext cx="838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800" b="0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ồng</a:t>
            </a:r>
            <a:r>
              <a:rPr lang="en-US" sz="2800" b="0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0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b="0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nâu</a:t>
            </a:r>
            <a:r>
              <a:rPr lang="en-US" sz="2800" b="0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0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800" b="0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ỏ, </a:t>
            </a:r>
            <a:r>
              <a:rPr lang="en-US" sz="2800" b="0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0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800" b="0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800" b="0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0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bền</a:t>
            </a:r>
            <a:r>
              <a:rPr lang="en-US" sz="2800" b="0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0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800" b="0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dát</a:t>
            </a:r>
            <a:r>
              <a:rPr lang="en-US" sz="2800" b="0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mỏng</a:t>
            </a:r>
            <a:r>
              <a:rPr lang="en-US" sz="2800" b="0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endParaRPr lang="en-US" sz="2800" b="0" dirty="0">
              <a:solidFill>
                <a:srgbClr val="CC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0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2800" b="0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0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lang="en-US" sz="2800" b="0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0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800" b="0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</a:t>
            </a:r>
            <a:r>
              <a:rPr lang="en-US" sz="2800" b="0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r>
              <a:rPr lang="en-US" sz="2800" b="0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0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b="0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0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800" b="0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iện</a:t>
            </a:r>
            <a:r>
              <a:rPr lang="en-US" sz="2800" b="0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800" b="0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b="0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800" b="0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endParaRPr lang="en-US" sz="2800" dirty="0">
              <a:solidFill>
                <a:srgbClr val="CC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228600" y="2514600"/>
            <a:ext cx="8458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80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H</a:t>
            </a:r>
            <a:r>
              <a:rPr lang="en-US" sz="2800" b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ợp</a:t>
            </a:r>
            <a:r>
              <a:rPr lang="en-US" sz="280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 của </a:t>
            </a:r>
            <a:r>
              <a:rPr lang="vi-VN" sz="2800" b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800" b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ồngcó màu nâu hoặc màu vàng, có ánh kim</a:t>
            </a:r>
          </a:p>
          <a:p>
            <a:r>
              <a:rPr lang="en-US" sz="2800" b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cứng h</a:t>
            </a:r>
            <a:r>
              <a:rPr lang="vi-VN" sz="2800" b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b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vi-VN" sz="2800" b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800" b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ồng</a:t>
            </a:r>
            <a:endParaRPr lang="en-US" b="0">
              <a:solidFill>
                <a:srgbClr val="CC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42" name="Rectangle 10"/>
          <p:cNvSpPr>
            <a:spLocks noChangeArrowheads="1"/>
          </p:cNvSpPr>
          <p:nvPr/>
        </p:nvSpPr>
        <p:spPr bwMode="auto">
          <a:xfrm>
            <a:off x="152400" y="4876800"/>
            <a:ext cx="8610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80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Đ</a:t>
            </a:r>
            <a:r>
              <a:rPr lang="en-US" sz="2800" b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ể bảo quản những </a:t>
            </a:r>
            <a:r>
              <a:rPr lang="vi-VN" sz="2800" b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800" b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ồ dùng bằng </a:t>
            </a:r>
            <a:r>
              <a:rPr lang="vi-VN" sz="2800" b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800" b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ồng và hợp kim của</a:t>
            </a:r>
          </a:p>
          <a:p>
            <a:r>
              <a:rPr lang="vi-VN" sz="2800" b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800" b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ồng cần </a:t>
            </a:r>
            <a:r>
              <a:rPr lang="vi-VN" sz="2800" b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800" b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ể n</a:t>
            </a:r>
            <a:r>
              <a:rPr lang="vi-VN" sz="2800" b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b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không ẩm thấp, thỉnh thoảng dùng thuốc </a:t>
            </a:r>
          </a:p>
          <a:p>
            <a:r>
              <a:rPr lang="vi-VN" sz="2800" b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800" b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 </a:t>
            </a:r>
            <a:r>
              <a:rPr lang="vi-VN" sz="2800" b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800" b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ồng </a:t>
            </a:r>
            <a:r>
              <a:rPr lang="vi-VN" sz="2800" b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800" b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ể lau chùi.</a:t>
            </a:r>
            <a:endParaRPr lang="en-US">
              <a:solidFill>
                <a:srgbClr val="CC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44" name="Rectangle 12"/>
          <p:cNvSpPr>
            <a:spLocks noChangeArrowheads="1"/>
          </p:cNvSpPr>
          <p:nvPr/>
        </p:nvSpPr>
        <p:spPr bwMode="auto">
          <a:xfrm>
            <a:off x="228600" y="3505200"/>
            <a:ext cx="8534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800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b="0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b="0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b="0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800" b="0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0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0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800" b="0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ồng</a:t>
            </a:r>
            <a:r>
              <a:rPr lang="en-US" sz="2800" b="0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0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</a:t>
            </a:r>
            <a:r>
              <a:rPr lang="en-US" sz="2800" b="0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sz="2800" b="0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b="0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0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0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800" b="0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ồ </a:t>
            </a:r>
            <a:r>
              <a:rPr lang="vi-VN" sz="2800" b="0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800" b="0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iện</a:t>
            </a:r>
            <a:r>
              <a:rPr lang="en-US" sz="2800" b="0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0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endParaRPr lang="en-US" sz="2800" b="0" dirty="0">
              <a:solidFill>
                <a:srgbClr val="CC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b="0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800" b="0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iện</a:t>
            </a:r>
            <a:r>
              <a:rPr lang="en-US" sz="2800" b="0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0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0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0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b="0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800" b="0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0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800" b="0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2800" b="0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0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2800" b="0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800" b="0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,…; </a:t>
            </a:r>
            <a:r>
              <a:rPr lang="en-US" sz="2800" b="0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nồi</a:t>
            </a:r>
            <a:r>
              <a:rPr lang="en-US" sz="2800" b="0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0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mâm</a:t>
            </a:r>
            <a:r>
              <a:rPr lang="en-US" sz="2800" b="0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0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kèn</a:t>
            </a:r>
            <a:r>
              <a:rPr lang="en-US" sz="2800" b="0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en-US" sz="2800" b="0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cồng</a:t>
            </a:r>
            <a:r>
              <a:rPr lang="en-US" sz="2800" b="0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0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chiêng</a:t>
            </a:r>
            <a:r>
              <a:rPr lang="en-US" sz="2800" b="0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800" b="0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800" b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úc</a:t>
            </a:r>
            <a:r>
              <a:rPr lang="en-US" sz="2800" b="0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sz="2800" b="0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b="0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ợng</a:t>
            </a:r>
            <a:r>
              <a:rPr lang="en-US" sz="2800" b="0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….</a:t>
            </a:r>
            <a:endParaRPr lang="en-US" sz="2800" dirty="0">
              <a:solidFill>
                <a:srgbClr val="CC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4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4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4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18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18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18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184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184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184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6" dur="80"/>
                                        <p:tgtEl>
                                          <p:spTgt spid="184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7" dur="80"/>
                                        <p:tgtEl>
                                          <p:spTgt spid="184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80"/>
                                        <p:tgtEl>
                                          <p:spTgt spid="184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8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4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4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84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84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4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84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  <p:bldP spid="18436" grpId="0" animBg="1"/>
      <p:bldP spid="1843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5" descr="Hình nền đẹp 168 - Hình nền - Phạm Thu Thảnh - Website trường mầm non Gia  Thượng">
            <a:extLst>
              <a:ext uri="{FF2B5EF4-FFF2-40B4-BE49-F238E27FC236}">
                <a16:creationId xmlns:a16="http://schemas.microsoft.com/office/drawing/2014/main" id="{A3CDCB43-AB56-4EA4-A938-B1AE6C099D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0"/>
            <a:ext cx="98440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WordArt 4">
            <a:extLst>
              <a:ext uri="{FF2B5EF4-FFF2-40B4-BE49-F238E27FC236}">
                <a16:creationId xmlns:a16="http://schemas.microsoft.com/office/drawing/2014/main" id="{F58398B9-81BF-4177-B16F-B71BAFE1CAD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409950" y="381000"/>
            <a:ext cx="2000250" cy="17526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80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US" sz="3600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</a:rPr>
              <a:t>KẾT NỐI</a:t>
            </a:r>
          </a:p>
        </p:txBody>
      </p:sp>
      <p:sp>
        <p:nvSpPr>
          <p:cNvPr id="33797" name="Text Box 5">
            <a:extLst>
              <a:ext uri="{FF2B5EF4-FFF2-40B4-BE49-F238E27FC236}">
                <a16:creationId xmlns:a16="http://schemas.microsoft.com/office/drawing/2014/main" id="{06C9AF2D-95E8-45AE-98FE-FE7C3B5983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447800"/>
            <a:ext cx="7696200" cy="42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0000D0"/>
              </a:buClr>
              <a:buSzPct val="160000"/>
              <a:buFont typeface="Wingdings" panose="05000000000000000000" pitchFamily="2" charset="2"/>
              <a:buChar char="v"/>
            </a:pP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Clr>
                <a:srgbClr val="0000D0"/>
              </a:buClr>
              <a:buSzPct val="160000"/>
              <a:buFont typeface="Wingdings" panose="05000000000000000000" pitchFamily="2" charset="2"/>
              <a:buChar char="v"/>
            </a:pPr>
            <a:r>
              <a:rPr lang="en-US" altLang="en-US" b="1" dirty="0" err="1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altLang="en-US" b="1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b="1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Clr>
                <a:srgbClr val="0000D0"/>
              </a:buClr>
              <a:buSzPct val="160000"/>
              <a:buFont typeface="Wingdings" panose="05000000000000000000" pitchFamily="2" charset="2"/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Clr>
                <a:srgbClr val="0000D0"/>
              </a:buClr>
              <a:buSzPct val="160000"/>
              <a:buFont typeface="Wingdings" panose="05000000000000000000" pitchFamily="2" charset="2"/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eaLnBrk="1" hangingPunct="1">
              <a:spcBef>
                <a:spcPct val="50000"/>
              </a:spcBef>
              <a:buClr>
                <a:srgbClr val="0000D0"/>
              </a:buClr>
              <a:buSzPct val="160000"/>
              <a:buFont typeface="Wingdings" panose="05000000000000000000" pitchFamily="2" charset="2"/>
              <a:buChar char="v"/>
            </a:pPr>
            <a:r>
              <a:rPr lang="en-US" altLang="en-US" b="1" dirty="0" err="1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en-US" b="1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b="1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b="1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spcBef>
                <a:spcPct val="50000"/>
              </a:spcBef>
              <a:buClr>
                <a:srgbClr val="0000D0"/>
              </a:buClr>
              <a:buSzPct val="160000"/>
              <a:buFont typeface="Wingdings" panose="05000000000000000000" pitchFamily="2" charset="2"/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Nhôm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 Trang 52)</a:t>
            </a:r>
          </a:p>
        </p:txBody>
      </p:sp>
    </p:spTree>
  </p:cSld>
  <p:clrMapOvr>
    <a:masterClrMapping/>
  </p:clrMapOvr>
  <p:transition spd="slow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WordArt 7">
            <a:extLst>
              <a:ext uri="{FF2B5EF4-FFF2-40B4-BE49-F238E27FC236}">
                <a16:creationId xmlns:a16="http://schemas.microsoft.com/office/drawing/2014/main" id="{6FEF5A7D-D5EE-4AE2-8144-8C8E13B9EC2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019800" y="6172200"/>
            <a:ext cx="2695575" cy="257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kern="10">
                <a:ln w="9525">
                  <a:solidFill>
                    <a:srgbClr val="0000D0"/>
                  </a:solidFill>
                  <a:prstDash val="sysDot"/>
                  <a:round/>
                  <a:headEnd/>
                  <a:tailEnd/>
                </a:ln>
                <a:solidFill>
                  <a:schemeClr val="bg2"/>
                </a:solidFill>
              </a:rPr>
              <a:t>Giáo viên: Vũ Thị Thu Hương</a:t>
            </a:r>
            <a:endParaRPr lang="en-US" kern="10">
              <a:ln w="9525">
                <a:solidFill>
                  <a:srgbClr val="0000D0"/>
                </a:solidFill>
                <a:prstDash val="sysDot"/>
                <a:round/>
                <a:headEnd/>
                <a:tailEnd/>
              </a:ln>
              <a:solidFill>
                <a:schemeClr val="bg2"/>
              </a:solidFill>
            </a:endParaRPr>
          </a:p>
        </p:txBody>
      </p:sp>
      <p:sp>
        <p:nvSpPr>
          <p:cNvPr id="35843" name="WordArt 18">
            <a:extLst>
              <a:ext uri="{FF2B5EF4-FFF2-40B4-BE49-F238E27FC236}">
                <a16:creationId xmlns:a16="http://schemas.microsoft.com/office/drawing/2014/main" id="{6A806680-1500-4C04-BCD5-7040125DE4E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295400" y="762000"/>
            <a:ext cx="744855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</a:rPr>
              <a:t>PHÒNG GD-ĐÔ THỊ VIỆT HƯNG</a:t>
            </a:r>
            <a:endParaRPr lang="en-US" sz="3600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</a:endParaRPr>
          </a:p>
        </p:txBody>
      </p:sp>
      <p:pic>
        <p:nvPicPr>
          <p:cNvPr id="35844" name="Picture 14" descr="Hình nền đẹp cho bài giảng điện tử - Ảnh nền thiết kế bài giảng điện tử">
            <a:extLst>
              <a:ext uri="{FF2B5EF4-FFF2-40B4-BE49-F238E27FC236}">
                <a16:creationId xmlns:a16="http://schemas.microsoft.com/office/drawing/2014/main" id="{941D26E6-97D6-4F93-A780-D5DFFE0A24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92059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6" name="WordArt 2">
            <a:extLst>
              <a:ext uri="{FF2B5EF4-FFF2-40B4-BE49-F238E27FC236}">
                <a16:creationId xmlns:a16="http://schemas.microsoft.com/office/drawing/2014/main" id="{D3A40822-5943-431E-A331-5C1D38BD68E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66800" y="1295400"/>
            <a:ext cx="7162800" cy="22860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0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C9FCB"/>
              </a:extrusionClr>
              <a:contourClr>
                <a:srgbClr val="FC9FCB"/>
              </a:contour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C9FCB"/>
                    </a:gs>
                    <a:gs pos="13000">
                      <a:srgbClr val="F8B049"/>
                    </a:gs>
                    <a:gs pos="21001">
                      <a:srgbClr val="F8B049"/>
                    </a:gs>
                    <a:gs pos="63000">
                      <a:srgbClr val="FEE7F2"/>
                    </a:gs>
                    <a:gs pos="67000">
                      <a:srgbClr val="F952A0"/>
                    </a:gs>
                    <a:gs pos="69000">
                      <a:srgbClr val="C50849"/>
                    </a:gs>
                    <a:gs pos="82001">
                      <a:srgbClr val="B43E85"/>
                    </a:gs>
                    <a:gs pos="100000">
                      <a:srgbClr val="F8B049"/>
                    </a:gs>
                  </a:gsLst>
                  <a:path path="rect">
                    <a:fillToRect l="100000" t="100000"/>
                  </a:path>
                </a:gradFill>
              </a:rPr>
              <a:t>CHÀO TẠM BIỆT </a:t>
            </a:r>
          </a:p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C9FCB"/>
                    </a:gs>
                    <a:gs pos="13000">
                      <a:srgbClr val="F8B049"/>
                    </a:gs>
                    <a:gs pos="21001">
                      <a:srgbClr val="F8B049"/>
                    </a:gs>
                    <a:gs pos="63000">
                      <a:srgbClr val="FEE7F2"/>
                    </a:gs>
                    <a:gs pos="67000">
                      <a:srgbClr val="F952A0"/>
                    </a:gs>
                    <a:gs pos="69000">
                      <a:srgbClr val="C50849"/>
                    </a:gs>
                    <a:gs pos="82001">
                      <a:srgbClr val="B43E85"/>
                    </a:gs>
                    <a:gs pos="100000">
                      <a:srgbClr val="F8B049"/>
                    </a:gs>
                  </a:gsLst>
                  <a:path path="rect">
                    <a:fillToRect l="100000" t="100000"/>
                  </a:path>
                </a:gradFill>
              </a:rPr>
              <a:t>QUÝ THẦY CÔ GIÁO</a:t>
            </a:r>
          </a:p>
        </p:txBody>
      </p:sp>
    </p:spTree>
  </p:cSld>
  <p:clrMapOvr>
    <a:masterClrMapping/>
  </p:clrMapOvr>
  <p:transition spd="slow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5" descr="Hình nền đẹp 168 - Hình nền - Phạm Thu Thảnh - Website trường mầm non Gia  Thượng">
            <a:extLst>
              <a:ext uri="{FF2B5EF4-FFF2-40B4-BE49-F238E27FC236}">
                <a16:creationId xmlns:a16="http://schemas.microsoft.com/office/drawing/2014/main" id="{27A31995-946A-4323-8FCA-B9B4CF3104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8438" y="152400"/>
            <a:ext cx="98456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5" descr="Hình nền đẹp 168 - Hình nền - Phạm Thu Thảnh - Website trường mầm non Gia  Thượng">
            <a:extLst>
              <a:ext uri="{FF2B5EF4-FFF2-40B4-BE49-F238E27FC236}">
                <a16:creationId xmlns:a16="http://schemas.microsoft.com/office/drawing/2014/main" id="{64B65455-B590-4A4D-A40F-A6E641F6BD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0838" y="0"/>
            <a:ext cx="98456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763000" cy="1447800"/>
          </a:xfrm>
        </p:spPr>
        <p:txBody>
          <a:bodyPr/>
          <a:lstStyle/>
          <a:p>
            <a:pPr lvl="0" eaLnBrk="1" hangingPunct="1">
              <a:lnSpc>
                <a:spcPct val="90000"/>
              </a:lnSpc>
              <a:buNone/>
            </a:pPr>
            <a:r>
              <a:rPr lang="en-US" sz="2400" b="1" u="sng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 Công dụng của Đồng và hợp kim của </a:t>
            </a:r>
            <a:r>
              <a:rPr lang="vi-VN" sz="2400" b="1" u="sng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400" b="1" u="sng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ồng</a:t>
            </a:r>
          </a:p>
          <a:p>
            <a:pPr lvl="0" eaLnBrk="1" hangingPunct="1">
              <a:lnSpc>
                <a:spcPct val="90000"/>
              </a:lnSpc>
              <a:buNone/>
            </a:pPr>
            <a:r>
              <a:rPr lang="en-US" sz="2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hãy quan sát, chỉ và nói tên các </a:t>
            </a:r>
            <a:r>
              <a:rPr lang="vi-VN" sz="2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ồ dùng bằng Đồng và hợp kim của </a:t>
            </a:r>
            <a:r>
              <a:rPr lang="vi-VN" sz="2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ồng từ hình 1 </a:t>
            </a:r>
            <a:r>
              <a:rPr lang="vi-VN" sz="2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ến hình 6 trong SGK trang 50,51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000" b="1" u="sng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8" name="Picture 4" descr="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13716000"/>
            <a:ext cx="22098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 descr="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13716000"/>
            <a:ext cx="183515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 descr="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13716000"/>
            <a:ext cx="19812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7" descr="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76600" y="13716000"/>
            <a:ext cx="22860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1" name="Picture 17" descr="Hình ảnh016"/>
          <p:cNvPicPr>
            <a:picLocks noChangeAspect="1" noChangeArrowheads="1"/>
          </p:cNvPicPr>
          <p:nvPr/>
        </p:nvPicPr>
        <p:blipFill>
          <a:blip r:embed="rId7">
            <a:lum bright="26000" contrast="60000"/>
          </a:blip>
          <a:srcRect/>
          <a:stretch>
            <a:fillRect/>
          </a:stretch>
        </p:blipFill>
        <p:spPr bwMode="auto">
          <a:xfrm>
            <a:off x="6400800" y="13716000"/>
            <a:ext cx="1828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2" name="Picture 18" descr="DSC09365"/>
          <p:cNvPicPr>
            <a:picLocks noChangeAspect="1" noChangeArrowheads="1"/>
          </p:cNvPicPr>
          <p:nvPr/>
        </p:nvPicPr>
        <p:blipFill>
          <a:blip r:embed="rId8">
            <a:lum bright="20000" contrast="30000"/>
          </a:blip>
          <a:srcRect/>
          <a:stretch>
            <a:fillRect/>
          </a:stretch>
        </p:blipFill>
        <p:spPr bwMode="auto">
          <a:xfrm>
            <a:off x="381000" y="13716000"/>
            <a:ext cx="2057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63" name="Oval 19"/>
          <p:cNvSpPr>
            <a:spLocks noChangeArrowheads="1"/>
          </p:cNvSpPr>
          <p:nvPr/>
        </p:nvSpPr>
        <p:spPr bwMode="auto">
          <a:xfrm>
            <a:off x="2590800" y="13716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/>
              <a:t>1</a:t>
            </a:r>
          </a:p>
        </p:txBody>
      </p:sp>
      <p:sp>
        <p:nvSpPr>
          <p:cNvPr id="6164" name="Oval 20"/>
          <p:cNvSpPr>
            <a:spLocks noChangeArrowheads="1"/>
          </p:cNvSpPr>
          <p:nvPr/>
        </p:nvSpPr>
        <p:spPr bwMode="auto">
          <a:xfrm>
            <a:off x="5638800" y="13716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/>
              <a:t>2</a:t>
            </a:r>
          </a:p>
        </p:txBody>
      </p:sp>
      <p:sp>
        <p:nvSpPr>
          <p:cNvPr id="6165" name="Oval 21"/>
          <p:cNvSpPr>
            <a:spLocks noChangeArrowheads="1"/>
          </p:cNvSpPr>
          <p:nvPr/>
        </p:nvSpPr>
        <p:spPr bwMode="auto">
          <a:xfrm>
            <a:off x="5638800" y="13716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/>
              <a:t>5</a:t>
            </a:r>
          </a:p>
        </p:txBody>
      </p:sp>
      <p:sp>
        <p:nvSpPr>
          <p:cNvPr id="6166" name="Oval 22"/>
          <p:cNvSpPr>
            <a:spLocks noChangeArrowheads="1"/>
          </p:cNvSpPr>
          <p:nvPr/>
        </p:nvSpPr>
        <p:spPr bwMode="auto">
          <a:xfrm>
            <a:off x="2590800" y="13716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/>
              <a:t>4</a:t>
            </a:r>
          </a:p>
        </p:txBody>
      </p:sp>
      <p:sp>
        <p:nvSpPr>
          <p:cNvPr id="6167" name="Oval 23"/>
          <p:cNvSpPr>
            <a:spLocks noChangeArrowheads="1"/>
          </p:cNvSpPr>
          <p:nvPr/>
        </p:nvSpPr>
        <p:spPr bwMode="auto">
          <a:xfrm>
            <a:off x="8458200" y="13716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/>
              <a:t>6</a:t>
            </a:r>
          </a:p>
        </p:txBody>
      </p:sp>
      <p:sp>
        <p:nvSpPr>
          <p:cNvPr id="6168" name="Oval 24"/>
          <p:cNvSpPr>
            <a:spLocks noChangeArrowheads="1"/>
          </p:cNvSpPr>
          <p:nvPr/>
        </p:nvSpPr>
        <p:spPr bwMode="auto">
          <a:xfrm>
            <a:off x="8305800" y="13716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905377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63" grpId="0" animBg="1"/>
      <p:bldP spid="6164" grpId="0" animBg="1"/>
      <p:bldP spid="6165" grpId="0" animBg="1"/>
      <p:bldP spid="6166" grpId="0" animBg="1"/>
      <p:bldP spid="6167" grpId="0" animBg="1"/>
      <p:bldP spid="616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5" descr="Hình nền đẹp 168 - Hình nền - Phạm Thu Thảnh - Website trường mầm non Gia  Thượng">
            <a:extLst>
              <a:ext uri="{FF2B5EF4-FFF2-40B4-BE49-F238E27FC236}">
                <a16:creationId xmlns:a16="http://schemas.microsoft.com/office/drawing/2014/main" id="{27A31995-946A-4323-8FCA-B9B4CF3104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8438" y="152400"/>
            <a:ext cx="98456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5" descr="Hình nền đẹp 168 - Hình nền - Phạm Thu Thảnh - Website trường mầm non Gia  Thượng">
            <a:extLst>
              <a:ext uri="{FF2B5EF4-FFF2-40B4-BE49-F238E27FC236}">
                <a16:creationId xmlns:a16="http://schemas.microsoft.com/office/drawing/2014/main" id="{64B65455-B590-4A4D-A40F-A6E641F6BD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0838" y="0"/>
            <a:ext cx="98456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763000" cy="1447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b="1" u="sng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 </a:t>
            </a:r>
            <a:r>
              <a:rPr lang="en-US" sz="2400" b="1" u="sng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b="1" u="sng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b="1" u="sng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u="sng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b="1" u="sng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u="sng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b="1" u="sng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400" b="1" u="sng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u="sng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u="sng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400" b="1" u="sng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ồng</a:t>
            </a:r>
            <a:endParaRPr lang="en-US" sz="2400" b="1" u="sng" dirty="0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ồ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ồng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vi-VN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ến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SGK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50,51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000" b="1" u="sng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8" name="Picture 4" descr="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2667000"/>
            <a:ext cx="22098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 descr="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2590800"/>
            <a:ext cx="183515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 descr="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4572000"/>
            <a:ext cx="19812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7" descr="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76600" y="4724400"/>
            <a:ext cx="22860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1" name="Picture 17" descr="Hình ảnh016"/>
          <p:cNvPicPr>
            <a:picLocks noChangeAspect="1" noChangeArrowheads="1"/>
          </p:cNvPicPr>
          <p:nvPr/>
        </p:nvPicPr>
        <p:blipFill>
          <a:blip r:embed="rId7">
            <a:lum bright="26000" contrast="60000"/>
          </a:blip>
          <a:srcRect/>
          <a:stretch>
            <a:fillRect/>
          </a:stretch>
        </p:blipFill>
        <p:spPr bwMode="auto">
          <a:xfrm>
            <a:off x="6400800" y="4724400"/>
            <a:ext cx="1828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2" name="Picture 18" descr="DSC09365"/>
          <p:cNvPicPr>
            <a:picLocks noChangeAspect="1" noChangeArrowheads="1"/>
          </p:cNvPicPr>
          <p:nvPr/>
        </p:nvPicPr>
        <p:blipFill>
          <a:blip r:embed="rId8">
            <a:lum bright="20000" contrast="30000"/>
          </a:blip>
          <a:srcRect/>
          <a:stretch>
            <a:fillRect/>
          </a:stretch>
        </p:blipFill>
        <p:spPr bwMode="auto">
          <a:xfrm>
            <a:off x="381000" y="2667000"/>
            <a:ext cx="2057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63" name="Oval 19"/>
          <p:cNvSpPr>
            <a:spLocks noChangeArrowheads="1"/>
          </p:cNvSpPr>
          <p:nvPr/>
        </p:nvSpPr>
        <p:spPr bwMode="auto">
          <a:xfrm>
            <a:off x="2590800" y="4114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/>
              <a:t>1</a:t>
            </a:r>
          </a:p>
        </p:txBody>
      </p:sp>
      <p:sp>
        <p:nvSpPr>
          <p:cNvPr id="6164" name="Oval 20"/>
          <p:cNvSpPr>
            <a:spLocks noChangeArrowheads="1"/>
          </p:cNvSpPr>
          <p:nvPr/>
        </p:nvSpPr>
        <p:spPr bwMode="auto">
          <a:xfrm>
            <a:off x="5638800" y="4191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/>
              <a:t>2</a:t>
            </a:r>
          </a:p>
        </p:txBody>
      </p:sp>
      <p:sp>
        <p:nvSpPr>
          <p:cNvPr id="6165" name="Oval 21"/>
          <p:cNvSpPr>
            <a:spLocks noChangeArrowheads="1"/>
          </p:cNvSpPr>
          <p:nvPr/>
        </p:nvSpPr>
        <p:spPr bwMode="auto">
          <a:xfrm>
            <a:off x="5638800" y="63246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/>
              <a:t>5</a:t>
            </a:r>
          </a:p>
        </p:txBody>
      </p:sp>
      <p:sp>
        <p:nvSpPr>
          <p:cNvPr id="6166" name="Oval 22"/>
          <p:cNvSpPr>
            <a:spLocks noChangeArrowheads="1"/>
          </p:cNvSpPr>
          <p:nvPr/>
        </p:nvSpPr>
        <p:spPr bwMode="auto">
          <a:xfrm>
            <a:off x="2590800" y="6400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/>
              <a:t>4</a:t>
            </a:r>
          </a:p>
        </p:txBody>
      </p:sp>
      <p:sp>
        <p:nvSpPr>
          <p:cNvPr id="6167" name="Oval 23"/>
          <p:cNvSpPr>
            <a:spLocks noChangeArrowheads="1"/>
          </p:cNvSpPr>
          <p:nvPr/>
        </p:nvSpPr>
        <p:spPr bwMode="auto">
          <a:xfrm>
            <a:off x="8458200" y="63246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/>
              <a:t>6</a:t>
            </a:r>
          </a:p>
        </p:txBody>
      </p:sp>
      <p:sp>
        <p:nvSpPr>
          <p:cNvPr id="6168" name="Oval 24"/>
          <p:cNvSpPr>
            <a:spLocks noChangeArrowheads="1"/>
          </p:cNvSpPr>
          <p:nvPr/>
        </p:nvSpPr>
        <p:spPr bwMode="auto">
          <a:xfrm>
            <a:off x="8305800" y="4191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283242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63" grpId="0" animBg="1"/>
      <p:bldP spid="6164" grpId="0" animBg="1"/>
      <p:bldP spid="6165" grpId="0" animBg="1"/>
      <p:bldP spid="6166" grpId="0" animBg="1"/>
      <p:bldP spid="6167" grpId="0" animBg="1"/>
      <p:bldP spid="616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2 Vector trẻ em vui chơi - file vector - Kho Stock Việt Nam">
            <a:extLst>
              <a:ext uri="{FF2B5EF4-FFF2-40B4-BE49-F238E27FC236}">
                <a16:creationId xmlns:a16="http://schemas.microsoft.com/office/drawing/2014/main" id="{D738A309-DD83-43A3-924B-1BB8BFEDFB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2738" y="0"/>
            <a:ext cx="9779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Box 1">
            <a:extLst>
              <a:ext uri="{FF2B5EF4-FFF2-40B4-BE49-F238E27FC236}">
                <a16:creationId xmlns:a16="http://schemas.microsoft.com/office/drawing/2014/main" id="{C15BE1B3-91D7-4594-9D38-7E88E7BF1B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1828800"/>
            <a:ext cx="64008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600" b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</p:spTree>
  </p:cSld>
  <p:clrMapOvr>
    <a:masterClrMapping/>
  </p:clrMapOvr>
  <p:transition spd="slow" advTm="3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5" descr="Hình nền đẹp 168 - Hình nền - Phạm Thu Thảnh - Website trường mầm non Gia  Thượng">
            <a:extLst>
              <a:ext uri="{FF2B5EF4-FFF2-40B4-BE49-F238E27FC236}">
                <a16:creationId xmlns:a16="http://schemas.microsoft.com/office/drawing/2014/main" id="{E13C21C5-1F52-4B05-8B8E-257C5A3653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0838" y="0"/>
            <a:ext cx="98456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62000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sz="2800" b="1" dirty="0">
              <a:solidFill>
                <a:srgbClr val="CC00FF"/>
              </a:solidFill>
            </a:endParaRPr>
          </a:p>
        </p:txBody>
      </p:sp>
      <p:sp>
        <p:nvSpPr>
          <p:cNvPr id="3077" name="AutoShape 5"/>
          <p:cNvSpPr>
            <a:spLocks noChangeArrowheads="1"/>
          </p:cNvSpPr>
          <p:nvPr/>
        </p:nvSpPr>
        <p:spPr bwMode="auto">
          <a:xfrm>
            <a:off x="2819400" y="1219200"/>
            <a:ext cx="5638800" cy="1828800"/>
          </a:xfrm>
          <a:prstGeom prst="wedgeRoundRectCallout">
            <a:avLst>
              <a:gd name="adj1" fmla="val -73634"/>
              <a:gd name="adj2" fmla="val 126755"/>
              <a:gd name="adj3" fmla="val 16667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2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ã </a:t>
            </a:r>
            <a:r>
              <a:rPr lang="vi-VN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</a:t>
            </a:r>
            <a:r>
              <a:rPr lang="en-US" sz="2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</a:t>
            </a:r>
            <a:r>
              <a:rPr lang="en-US" sz="2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ể </a:t>
            </a:r>
            <a:r>
              <a:rPr lang="en-US" sz="2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2053" name="Picture 6" descr="Cau hoi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992563"/>
            <a:ext cx="1143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9" name="AutoShape 7"/>
          <p:cNvSpPr>
            <a:spLocks noChangeArrowheads="1"/>
          </p:cNvSpPr>
          <p:nvPr/>
        </p:nvSpPr>
        <p:spPr bwMode="auto">
          <a:xfrm>
            <a:off x="3330417" y="1828800"/>
            <a:ext cx="4419600" cy="937419"/>
          </a:xfrm>
          <a:prstGeom prst="wedgeRoundRectCallout">
            <a:avLst>
              <a:gd name="adj1" fmla="val -77366"/>
              <a:gd name="adj2" fmla="val 229792"/>
              <a:gd name="adj3" fmla="val 16667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2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7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5" dur="2000"/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8" dur="2000"/>
                                        <p:tgtEl>
                                          <p:spTgt spid="307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 animBg="1"/>
      <p:bldP spid="3079" grpId="0" build="allAtOnce" animBg="1"/>
      <p:bldP spid="3079" grpId="1" build="allAtOnce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Bài luyện thêm toán cuối tháng 4 lớp 5 - Tri Thức - Tài Nguyên">
            <a:extLst>
              <a:ext uri="{FF2B5EF4-FFF2-40B4-BE49-F238E27FC236}">
                <a16:creationId xmlns:a16="http://schemas.microsoft.com/office/drawing/2014/main" id="{B3D4BC7E-344D-449D-9788-40F1711C99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9200" y="-76200"/>
            <a:ext cx="12309475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Box 2">
            <a:extLst>
              <a:ext uri="{FF2B5EF4-FFF2-40B4-BE49-F238E27FC236}">
                <a16:creationId xmlns:a16="http://schemas.microsoft.com/office/drawing/2014/main" id="{7802BB7B-ED29-4269-8A24-DC5F33E029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85800"/>
            <a:ext cx="9372600" cy="454278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6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altLang="en-US" sz="6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6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altLang="en-US" sz="6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6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endParaRPr lang="en-US" altLang="en-US" sz="4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endParaRPr lang="en-US" alt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Nhận biết một số tính chất của đồng.</a:t>
            </a:r>
          </a:p>
          <a:p>
            <a:pPr algn="just"/>
            <a:r>
              <a:rPr lang="vi-VN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Nêu được một sồ ứng dụng trong sản xuất và đời sống của đồng.</a:t>
            </a:r>
          </a:p>
          <a:p>
            <a:pPr algn="just"/>
            <a:r>
              <a:rPr lang="vi-VN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Quan sát, nhận biết một số đồ dùng được làm từ đồng và nêu cách bảo quản chúng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Tm="3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2 Vector trẻ em vui chơi - file vector - Kho Stock Việt Nam">
            <a:extLst>
              <a:ext uri="{FF2B5EF4-FFF2-40B4-BE49-F238E27FC236}">
                <a16:creationId xmlns:a16="http://schemas.microsoft.com/office/drawing/2014/main" id="{B5BE99A1-ADB9-4551-9697-725AD95100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2738" y="0"/>
            <a:ext cx="9779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Box 1">
            <a:extLst>
              <a:ext uri="{FF2B5EF4-FFF2-40B4-BE49-F238E27FC236}">
                <a16:creationId xmlns:a16="http://schemas.microsoft.com/office/drawing/2014/main" id="{D000FF11-32F0-4E08-B733-F70D21961E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1828800"/>
            <a:ext cx="64008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600" b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</a:p>
        </p:txBody>
      </p:sp>
    </p:spTree>
  </p:cSld>
  <p:clrMapOvr>
    <a:masterClrMapping/>
  </p:clrMapOvr>
  <p:transition spd="slow" advTm="3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5" descr="Hình nền đẹp 168 - Hình nền - Phạm Thu Thảnh - Website trường mầm non Gia  Thượng">
            <a:extLst>
              <a:ext uri="{FF2B5EF4-FFF2-40B4-BE49-F238E27FC236}">
                <a16:creationId xmlns:a16="http://schemas.microsoft.com/office/drawing/2014/main" id="{3D368D52-CC29-4AF9-B8A4-A6B15B8C8C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0838" y="0"/>
            <a:ext cx="98456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br>
              <a:rPr 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685800"/>
            <a:ext cx="8229600" cy="13716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 VÀ HỢP KIM CỦA ĐỒNG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b="1" u="sng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 </a:t>
            </a:r>
            <a:r>
              <a:rPr lang="en-US" b="1" u="sng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b="1" u="sng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u="sng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b="1" u="sng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u="sng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u="sng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u="sng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b="1" u="sng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u="sng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u="sng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u="sng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b="1" u="sng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u="sng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b="1" u="sng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u="sng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u="sng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b="1" u="sng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b="1" u="sng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ồng</a:t>
            </a:r>
            <a:r>
              <a:rPr lang="en-US" b="1" u="sng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endParaRPr lang="en-US" sz="2800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02" name="AutoShape 6"/>
          <p:cNvSpPr>
            <a:spLocks noChangeArrowheads="1"/>
          </p:cNvSpPr>
          <p:nvPr/>
        </p:nvSpPr>
        <p:spPr bwMode="auto">
          <a:xfrm>
            <a:off x="304800" y="2743200"/>
            <a:ext cx="8610600" cy="1905000"/>
          </a:xfrm>
          <a:prstGeom prst="horizontalScroll">
            <a:avLst>
              <a:gd name="adj" fmla="val 12500"/>
            </a:avLst>
          </a:prstGeom>
          <a:ln>
            <a:solidFill>
              <a:srgbClr val="00B050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spcBef>
                <a:spcPct val="50000"/>
              </a:spcBef>
            </a:pPr>
            <a:endParaRPr lang="en-US" sz="2800" b="0" dirty="0">
              <a:solidFill>
                <a:srgbClr val="FF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2800" b="0" dirty="0" err="1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800" b="0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b="0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0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b="0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800" b="0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nâu</a:t>
            </a:r>
            <a:r>
              <a:rPr lang="en-US" sz="2800" b="0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0" dirty="0" err="1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0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800" b="0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800" b="0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>
              <a:spcBef>
                <a:spcPct val="50000"/>
              </a:spcBef>
            </a:pPr>
            <a:r>
              <a:rPr lang="en-US" sz="2800" b="0" dirty="0" err="1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0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cứng</a:t>
            </a:r>
            <a:r>
              <a:rPr lang="en-US" sz="2800" b="0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0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sz="2800" b="0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0" dirty="0" err="1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dẻo</a:t>
            </a:r>
            <a:r>
              <a:rPr lang="en-US" sz="2800" b="0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0" dirty="0" err="1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dể</a:t>
            </a:r>
            <a:r>
              <a:rPr lang="en-US" sz="2800" b="0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</a:t>
            </a:r>
            <a:r>
              <a:rPr lang="en-US" sz="2800" b="0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>
              <a:spcBef>
                <a:spcPct val="50000"/>
              </a:spcBef>
            </a:pPr>
            <a:endParaRPr lang="en-US" sz="2800" b="0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04" name="AutoShape 8"/>
          <p:cNvSpPr>
            <a:spLocks noChangeArrowheads="1"/>
          </p:cNvSpPr>
          <p:nvPr/>
        </p:nvSpPr>
        <p:spPr bwMode="auto">
          <a:xfrm>
            <a:off x="457200" y="3048000"/>
            <a:ext cx="8298180" cy="1371600"/>
          </a:xfrm>
          <a:prstGeom prst="flowChartAlternateProcess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endParaRPr lang="en-US" sz="2800" b="0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b="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b="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b="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800" b="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b="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800" b="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800" b="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800" b="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b="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800" b="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b="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r>
              <a:rPr lang="en-US" sz="2800" b="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cứng</a:t>
            </a:r>
            <a:r>
              <a:rPr lang="en-US" sz="2800" b="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dẻo</a:t>
            </a:r>
            <a:r>
              <a:rPr lang="en-US" sz="2800" b="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b="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800" b="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b="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So </a:t>
            </a:r>
            <a:r>
              <a:rPr lang="en-US" sz="2800" b="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800" b="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800" b="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b="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800" b="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sz="2800" b="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 </a:t>
            </a:r>
          </a:p>
          <a:p>
            <a:pPr algn="ctr"/>
            <a:endParaRPr lang="en-US" sz="28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8" dur="8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9" dur="8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8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2" grpId="0" animBg="1"/>
      <p:bldP spid="4104" grpId="0" animBg="1"/>
      <p:bldP spid="4104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5" descr="Hình nền đẹp 168 - Hình nền - Phạm Thu Thảnh - Website trường mầm non Gia  Thượng">
            <a:extLst>
              <a:ext uri="{FF2B5EF4-FFF2-40B4-BE49-F238E27FC236}">
                <a16:creationId xmlns:a16="http://schemas.microsoft.com/office/drawing/2014/main" id="{A1D9419D-B293-4C9F-BEE4-1F76CC2BB3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0838" y="0"/>
            <a:ext cx="98456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533400" y="914400"/>
            <a:ext cx="8077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400" b="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b="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b="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b="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khoa: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400" b="0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b="0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b="0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b="0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0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SGK </a:t>
            </a:r>
            <a:r>
              <a:rPr lang="en-US" sz="2400" b="0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b="0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50 </a:t>
            </a:r>
            <a:r>
              <a:rPr lang="en-US" sz="2400" b="0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0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400" b="0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b="0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400" b="0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b="0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5153" name="Group 3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7492874"/>
              </p:ext>
            </p:extLst>
          </p:nvPr>
        </p:nvGraphicFramePr>
        <p:xfrm>
          <a:off x="457200" y="2514600"/>
          <a:ext cx="8229600" cy="3459163"/>
        </p:xfrm>
        <a:graphic>
          <a:graphicData uri="http://schemas.openxmlformats.org/drawingml/2006/table">
            <a:tbl>
              <a:tblPr/>
              <a:tblGrid>
                <a:gridCol w="10017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22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051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3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.VnTime" pitchFamily="34" charset="0"/>
                        </a:rPr>
                        <a:t>§ång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5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.VnTime" pitchFamily="34" charset="0"/>
                        </a:rPr>
                        <a:t>TÝnh chÊt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33CC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151" name="Rectangle 31"/>
          <p:cNvSpPr>
            <a:spLocks noChangeArrowheads="1"/>
          </p:cNvSpPr>
          <p:nvPr/>
        </p:nvSpPr>
        <p:spPr bwMode="auto">
          <a:xfrm>
            <a:off x="1524000" y="3276600"/>
            <a:ext cx="41148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000" b="0" dirty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b="0" dirty="0" err="1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0" dirty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400" b="0" dirty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b="0" dirty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0" dirty="0" err="1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0" dirty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b="0" dirty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dirty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400" b="0" dirty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ỏ </a:t>
            </a:r>
          </a:p>
          <a:p>
            <a:r>
              <a:rPr lang="en-US" sz="2400" b="0" dirty="0" err="1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nâu</a:t>
            </a:r>
            <a:r>
              <a:rPr lang="en-US" sz="2400" b="0" dirty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0" dirty="0" err="1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0" dirty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400" b="0" dirty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endParaRPr lang="en-US" sz="2400" b="0" dirty="0">
              <a:solidFill>
                <a:srgbClr val="99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en-US" sz="2400" b="0" dirty="0" err="1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400" b="0" dirty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dát</a:t>
            </a:r>
            <a:r>
              <a:rPr lang="en-US" sz="2400" b="0" dirty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mỏng</a:t>
            </a:r>
            <a:r>
              <a:rPr lang="en-US" sz="2400" b="0" dirty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0" dirty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2400" b="0" dirty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400" b="0" dirty="0" err="1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b="0" dirty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endParaRPr lang="en-US" sz="2400" b="0" dirty="0">
              <a:solidFill>
                <a:srgbClr val="99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0" dirty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0" dirty="0" err="1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400" b="0" dirty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dirty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400" b="0" dirty="0" err="1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iện</a:t>
            </a:r>
            <a:r>
              <a:rPr lang="en-US" sz="2400" b="0" dirty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0" dirty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400" b="0" dirty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400" b="0" dirty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endParaRPr lang="en-US" sz="2400" b="0" dirty="0">
              <a:solidFill>
                <a:srgbClr val="99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52" name="Rectangle 32"/>
          <p:cNvSpPr>
            <a:spLocks noChangeArrowheads="1"/>
          </p:cNvSpPr>
          <p:nvPr/>
        </p:nvSpPr>
        <p:spPr bwMode="auto">
          <a:xfrm>
            <a:off x="5791200" y="3276600"/>
            <a:ext cx="28194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buFontTx/>
              <a:buChar char="-"/>
            </a:pPr>
            <a:r>
              <a:rPr lang="en-US" sz="2400" b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Với thiếc có màu </a:t>
            </a:r>
          </a:p>
          <a:p>
            <a:r>
              <a:rPr lang="en-US" sz="2400" b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nâu, với kẽm có </a:t>
            </a:r>
          </a:p>
          <a:p>
            <a:r>
              <a:rPr lang="en-US" sz="2400" b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 vàng, </a:t>
            </a:r>
            <a:r>
              <a:rPr lang="vi-VN" sz="2400" b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400" b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ều có</a:t>
            </a:r>
          </a:p>
          <a:p>
            <a:r>
              <a:rPr lang="en-US" sz="2400" b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ánh kim và cứng </a:t>
            </a:r>
          </a:p>
          <a:p>
            <a:r>
              <a:rPr lang="en-US" sz="2400" b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vi-VN" sz="2400" b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400" b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vi-VN" sz="2400" b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400" b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ồng.</a:t>
            </a:r>
          </a:p>
        </p:txBody>
      </p:sp>
      <p:sp>
        <p:nvSpPr>
          <p:cNvPr id="5156" name="Rectangle 36"/>
          <p:cNvSpPr>
            <a:spLocks noChangeArrowheads="1"/>
          </p:cNvSpPr>
          <p:nvPr/>
        </p:nvSpPr>
        <p:spPr bwMode="auto">
          <a:xfrm>
            <a:off x="5334000" y="2590800"/>
            <a:ext cx="3429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FF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 kim của </a:t>
            </a:r>
            <a:r>
              <a:rPr lang="vi-VN" sz="2000">
                <a:solidFill>
                  <a:srgbClr val="FF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000">
                <a:solidFill>
                  <a:srgbClr val="FF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ồng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840"/>
                            </p:stCondLst>
                            <p:childTnLst>
                              <p:par>
                                <p:cTn id="1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51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51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51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51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51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51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51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51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51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51" grpId="0"/>
      <p:bldP spid="515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5" descr="Hình nền đẹp 168 - Hình nền - Phạm Thu Thảnh - Website trường mầm non Gia  Thượng">
            <a:extLst>
              <a:ext uri="{FF2B5EF4-FFF2-40B4-BE49-F238E27FC236}">
                <a16:creationId xmlns:a16="http://schemas.microsoft.com/office/drawing/2014/main" id="{27A31995-946A-4323-8FCA-B9B4CF3104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8438" y="152400"/>
            <a:ext cx="98456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5" descr="Hình nền đẹp 168 - Hình nền - Phạm Thu Thảnh - Website trường mầm non Gia  Thượng">
            <a:extLst>
              <a:ext uri="{FF2B5EF4-FFF2-40B4-BE49-F238E27FC236}">
                <a16:creationId xmlns:a16="http://schemas.microsoft.com/office/drawing/2014/main" id="{64B65455-B590-4A4D-A40F-A6E641F6BD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0838" y="0"/>
            <a:ext cx="98456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763000" cy="1447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b="1" u="sng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 </a:t>
            </a:r>
            <a:r>
              <a:rPr lang="en-US" sz="2400" b="1" u="sng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b="1" u="sng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b="1" u="sng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u="sng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b="1" u="sng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u="sng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b="1" u="sng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400" b="1" u="sng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u="sng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u="sng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400" b="1" u="sng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ồng</a:t>
            </a:r>
            <a:endParaRPr lang="en-US" sz="2400" b="1" u="sng" dirty="0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ồ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ồng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vi-VN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ến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SGK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50,51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000" b="1" u="sng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8" name="Picture 4" descr="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2667000"/>
            <a:ext cx="22098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 descr="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2590800"/>
            <a:ext cx="183515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 descr="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4572000"/>
            <a:ext cx="19812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7" descr="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76600" y="4724400"/>
            <a:ext cx="22860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1" name="Picture 17" descr="Hình ảnh016"/>
          <p:cNvPicPr>
            <a:picLocks noChangeAspect="1" noChangeArrowheads="1"/>
          </p:cNvPicPr>
          <p:nvPr/>
        </p:nvPicPr>
        <p:blipFill>
          <a:blip r:embed="rId7">
            <a:lum bright="26000" contrast="60000"/>
          </a:blip>
          <a:srcRect/>
          <a:stretch>
            <a:fillRect/>
          </a:stretch>
        </p:blipFill>
        <p:spPr bwMode="auto">
          <a:xfrm>
            <a:off x="6400800" y="4724400"/>
            <a:ext cx="1828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2" name="Picture 18" descr="DSC09365"/>
          <p:cNvPicPr>
            <a:picLocks noChangeAspect="1" noChangeArrowheads="1"/>
          </p:cNvPicPr>
          <p:nvPr/>
        </p:nvPicPr>
        <p:blipFill>
          <a:blip r:embed="rId8">
            <a:lum bright="20000" contrast="30000"/>
          </a:blip>
          <a:srcRect/>
          <a:stretch>
            <a:fillRect/>
          </a:stretch>
        </p:blipFill>
        <p:spPr bwMode="auto">
          <a:xfrm>
            <a:off x="381000" y="2667000"/>
            <a:ext cx="2057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63" name="Oval 19"/>
          <p:cNvSpPr>
            <a:spLocks noChangeArrowheads="1"/>
          </p:cNvSpPr>
          <p:nvPr/>
        </p:nvSpPr>
        <p:spPr bwMode="auto">
          <a:xfrm>
            <a:off x="2590800" y="4114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/>
              <a:t>1</a:t>
            </a:r>
          </a:p>
        </p:txBody>
      </p:sp>
      <p:sp>
        <p:nvSpPr>
          <p:cNvPr id="6164" name="Oval 20"/>
          <p:cNvSpPr>
            <a:spLocks noChangeArrowheads="1"/>
          </p:cNvSpPr>
          <p:nvPr/>
        </p:nvSpPr>
        <p:spPr bwMode="auto">
          <a:xfrm>
            <a:off x="5638800" y="4191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/>
              <a:t>2</a:t>
            </a:r>
          </a:p>
        </p:txBody>
      </p:sp>
      <p:sp>
        <p:nvSpPr>
          <p:cNvPr id="6165" name="Oval 21"/>
          <p:cNvSpPr>
            <a:spLocks noChangeArrowheads="1"/>
          </p:cNvSpPr>
          <p:nvPr/>
        </p:nvSpPr>
        <p:spPr bwMode="auto">
          <a:xfrm>
            <a:off x="5638800" y="63246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/>
              <a:t>5</a:t>
            </a:r>
          </a:p>
        </p:txBody>
      </p:sp>
      <p:sp>
        <p:nvSpPr>
          <p:cNvPr id="6166" name="Oval 22"/>
          <p:cNvSpPr>
            <a:spLocks noChangeArrowheads="1"/>
          </p:cNvSpPr>
          <p:nvPr/>
        </p:nvSpPr>
        <p:spPr bwMode="auto">
          <a:xfrm>
            <a:off x="2590800" y="6400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/>
              <a:t>4</a:t>
            </a:r>
          </a:p>
        </p:txBody>
      </p:sp>
      <p:sp>
        <p:nvSpPr>
          <p:cNvPr id="6167" name="Oval 23"/>
          <p:cNvSpPr>
            <a:spLocks noChangeArrowheads="1"/>
          </p:cNvSpPr>
          <p:nvPr/>
        </p:nvSpPr>
        <p:spPr bwMode="auto">
          <a:xfrm>
            <a:off x="8458200" y="63246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/>
              <a:t>6</a:t>
            </a:r>
          </a:p>
        </p:txBody>
      </p:sp>
      <p:sp>
        <p:nvSpPr>
          <p:cNvPr id="6168" name="Oval 24"/>
          <p:cNvSpPr>
            <a:spLocks noChangeArrowheads="1"/>
          </p:cNvSpPr>
          <p:nvPr/>
        </p:nvSpPr>
        <p:spPr bwMode="auto">
          <a:xfrm>
            <a:off x="8305800" y="4191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/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63" grpId="0" animBg="1"/>
      <p:bldP spid="6164" grpId="0" animBg="1"/>
      <p:bldP spid="6165" grpId="0" animBg="1"/>
      <p:bldP spid="6166" grpId="0" animBg="1"/>
      <p:bldP spid="6167" grpId="0" animBg="1"/>
      <p:bldP spid="616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5" descr="Hình nền đẹp 168 - Hình nền - Phạm Thu Thảnh - Website trường mầm non Gia  Thượng">
            <a:extLst>
              <a:ext uri="{FF2B5EF4-FFF2-40B4-BE49-F238E27FC236}">
                <a16:creationId xmlns:a16="http://schemas.microsoft.com/office/drawing/2014/main" id="{476FD1E5-4ADB-407B-9528-BF67FA17FF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0838" y="0"/>
            <a:ext cx="98456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229600" cy="990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000" b="1" u="sng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 </a:t>
            </a:r>
            <a:r>
              <a:rPr lang="en-US" sz="2000" b="1" u="sng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000" b="1" u="sng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u="sng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000" b="1" u="sng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u="sng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u="sng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u="sng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000" b="1" u="sng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u="sng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u="sng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u="sng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000" b="1" u="sng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u="sng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000" b="1" u="sng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u="sng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u="sng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b="1" u="sng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000" b="1" u="sng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ồng</a:t>
            </a:r>
            <a:endParaRPr lang="en-US" sz="2000" b="1" u="sng" dirty="0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8" name="Picture 5" descr="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1981200"/>
            <a:ext cx="1524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6" descr="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2800" y="1981200"/>
            <a:ext cx="147002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7" descr="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76800" y="1981200"/>
            <a:ext cx="141605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8" descr="2"/>
          <p:cNvPicPr>
            <a:picLocks noChangeAspect="1" noChangeArrowheads="1"/>
          </p:cNvPicPr>
          <p:nvPr/>
        </p:nvPicPr>
        <p:blipFill>
          <a:blip r:embed="rId6" cstate="print">
            <a:lum bright="2000" contrast="22000"/>
          </a:blip>
          <a:srcRect/>
          <a:stretch>
            <a:fillRect/>
          </a:stretch>
        </p:blipFill>
        <p:spPr bwMode="auto">
          <a:xfrm>
            <a:off x="6324600" y="1981200"/>
            <a:ext cx="1341438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9" descr="3"/>
          <p:cNvPicPr>
            <a:picLocks noChangeAspect="1" noChangeArrowheads="1"/>
          </p:cNvPicPr>
          <p:nvPr/>
        </p:nvPicPr>
        <p:blipFill>
          <a:blip r:embed="rId7">
            <a:lum bright="24000" contrast="36000"/>
          </a:blip>
          <a:srcRect/>
          <a:stretch>
            <a:fillRect/>
          </a:stretch>
        </p:blipFill>
        <p:spPr bwMode="auto">
          <a:xfrm>
            <a:off x="7756525" y="1981200"/>
            <a:ext cx="138747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83" name="Rectangle 15"/>
          <p:cNvSpPr>
            <a:spLocks noChangeArrowheads="1"/>
          </p:cNvSpPr>
          <p:nvPr/>
        </p:nvSpPr>
        <p:spPr bwMode="auto">
          <a:xfrm>
            <a:off x="228600" y="4800600"/>
            <a:ext cx="1143000" cy="762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r>
              <a:rPr lang="en-US" sz="2000" b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 </a:t>
            </a:r>
            <a:r>
              <a:rPr lang="vi-VN" sz="2000" b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000" b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iện</a:t>
            </a:r>
          </a:p>
        </p:txBody>
      </p:sp>
      <p:sp>
        <p:nvSpPr>
          <p:cNvPr id="7184" name="Rectangle 16"/>
          <p:cNvSpPr>
            <a:spLocks noChangeArrowheads="1"/>
          </p:cNvSpPr>
          <p:nvPr/>
        </p:nvSpPr>
        <p:spPr bwMode="auto">
          <a:xfrm>
            <a:off x="1524000" y="4800600"/>
            <a:ext cx="1905000" cy="762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r>
              <a:rPr lang="en-US" sz="2000" b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đồ dùng </a:t>
            </a:r>
          </a:p>
          <a:p>
            <a:pPr algn="ctr" eaLnBrk="0" hangingPunct="0"/>
            <a:r>
              <a:rPr lang="en-US" sz="2000" b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thờ cúng</a:t>
            </a:r>
          </a:p>
        </p:txBody>
      </p:sp>
      <p:sp>
        <p:nvSpPr>
          <p:cNvPr id="7185" name="Rectangle 17"/>
          <p:cNvSpPr>
            <a:spLocks noChangeArrowheads="1"/>
          </p:cNvSpPr>
          <p:nvPr/>
        </p:nvSpPr>
        <p:spPr bwMode="auto">
          <a:xfrm>
            <a:off x="7848600" y="4800600"/>
            <a:ext cx="1066800" cy="762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r>
              <a:rPr lang="en-US" sz="2000" b="0">
                <a:latin typeface="Times New Roman" panose="02020603050405020304" pitchFamily="18" charset="0"/>
                <a:cs typeface="Times New Roman" panose="02020603050405020304" pitchFamily="18" charset="0"/>
              </a:rPr>
              <a:t>Mâm</a:t>
            </a:r>
          </a:p>
        </p:txBody>
      </p:sp>
      <p:sp>
        <p:nvSpPr>
          <p:cNvPr id="7186" name="Rectangle 18"/>
          <p:cNvSpPr>
            <a:spLocks noChangeArrowheads="1"/>
          </p:cNvSpPr>
          <p:nvPr/>
        </p:nvSpPr>
        <p:spPr bwMode="auto">
          <a:xfrm>
            <a:off x="6477000" y="4800600"/>
            <a:ext cx="1219200" cy="762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r>
              <a:rPr lang="en-US" sz="2000" b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</a:p>
        </p:txBody>
      </p:sp>
      <p:sp>
        <p:nvSpPr>
          <p:cNvPr id="7187" name="Rectangle 19"/>
          <p:cNvSpPr>
            <a:spLocks noChangeArrowheads="1"/>
          </p:cNvSpPr>
          <p:nvPr/>
        </p:nvSpPr>
        <p:spPr bwMode="auto">
          <a:xfrm>
            <a:off x="3581400" y="4800600"/>
            <a:ext cx="1295400" cy="762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r>
              <a:rPr lang="en-US" sz="2000" b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Kèn</a:t>
            </a:r>
          </a:p>
        </p:txBody>
      </p:sp>
      <p:sp>
        <p:nvSpPr>
          <p:cNvPr id="7196" name="Rectangle 28"/>
          <p:cNvSpPr>
            <a:spLocks noChangeArrowheads="1"/>
          </p:cNvSpPr>
          <p:nvPr/>
        </p:nvSpPr>
        <p:spPr bwMode="auto">
          <a:xfrm>
            <a:off x="5029200" y="4800600"/>
            <a:ext cx="1295400" cy="762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r>
              <a:rPr lang="en-US" sz="2000" b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Chuông</a:t>
            </a:r>
          </a:p>
        </p:txBody>
      </p:sp>
      <p:pic>
        <p:nvPicPr>
          <p:cNvPr id="6159" name="Picture 30" descr="DSC09365"/>
          <p:cNvPicPr>
            <a:picLocks noChangeAspect="1" noChangeArrowheads="1"/>
          </p:cNvPicPr>
          <p:nvPr/>
        </p:nvPicPr>
        <p:blipFill>
          <a:blip r:embed="rId8">
            <a:lum bright="18000"/>
          </a:blip>
          <a:srcRect/>
          <a:stretch>
            <a:fillRect/>
          </a:stretch>
        </p:blipFill>
        <p:spPr bwMode="auto">
          <a:xfrm>
            <a:off x="228600" y="1981200"/>
            <a:ext cx="1493838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60" name="Oval 31"/>
          <p:cNvSpPr>
            <a:spLocks noChangeArrowheads="1"/>
          </p:cNvSpPr>
          <p:nvPr/>
        </p:nvSpPr>
        <p:spPr bwMode="auto">
          <a:xfrm>
            <a:off x="762000" y="4114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161" name="Oval 32"/>
          <p:cNvSpPr>
            <a:spLocks noChangeArrowheads="1"/>
          </p:cNvSpPr>
          <p:nvPr/>
        </p:nvSpPr>
        <p:spPr bwMode="auto">
          <a:xfrm>
            <a:off x="2286000" y="4114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6162" name="Oval 33"/>
          <p:cNvSpPr>
            <a:spLocks noChangeArrowheads="1"/>
          </p:cNvSpPr>
          <p:nvPr/>
        </p:nvSpPr>
        <p:spPr bwMode="auto">
          <a:xfrm>
            <a:off x="6781800" y="4114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6163" name="Oval 34"/>
          <p:cNvSpPr>
            <a:spLocks noChangeArrowheads="1"/>
          </p:cNvSpPr>
          <p:nvPr/>
        </p:nvSpPr>
        <p:spPr bwMode="auto">
          <a:xfrm>
            <a:off x="5410200" y="4114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6164" name="Oval 35"/>
          <p:cNvSpPr>
            <a:spLocks noChangeArrowheads="1"/>
          </p:cNvSpPr>
          <p:nvPr/>
        </p:nvSpPr>
        <p:spPr bwMode="auto">
          <a:xfrm>
            <a:off x="8229600" y="4191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6165" name="Oval 36"/>
          <p:cNvSpPr>
            <a:spLocks noChangeArrowheads="1"/>
          </p:cNvSpPr>
          <p:nvPr/>
        </p:nvSpPr>
        <p:spPr bwMode="auto">
          <a:xfrm>
            <a:off x="3810000" y="4114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5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3" grpId="0" animBg="1"/>
      <p:bldP spid="7184" grpId="0" animBg="1"/>
      <p:bldP spid="7185" grpId="0" animBg="1"/>
      <p:bldP spid="7186" grpId="0" animBg="1"/>
      <p:bldP spid="7187" grpId="0" animBg="1"/>
      <p:bldP spid="719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743345916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683</TotalTime>
  <Words>1091</Words>
  <Application>Microsoft Office PowerPoint</Application>
  <PresentationFormat>On-screen Show (4:3)</PresentationFormat>
  <Paragraphs>152</Paragraphs>
  <Slides>19</Slides>
  <Notes>1</Notes>
  <HiddenSlides>2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.VnTime</vt:lpstr>
      <vt:lpstr>Arial</vt:lpstr>
      <vt:lpstr>Calibri</vt:lpstr>
      <vt:lpstr>Times New Roman</vt:lpstr>
      <vt:lpstr>Wingdings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Khoa học: ĐỒNG VÀ HỢP KIM CỦA ĐỒNG</vt:lpstr>
      <vt:lpstr>PowerPoint Presentation</vt:lpstr>
      <vt:lpstr>PowerPoint Presentation</vt:lpstr>
      <vt:lpstr>PowerPoint Presentation</vt:lpstr>
      <vt:lpstr>PowerPoint Presentation</vt:lpstr>
    </vt:vector>
  </TitlesOfParts>
  <Company>fifakhung@yahoo.com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Khoa häc líp 5</dc:title>
  <dc:creator>fifakhung</dc:creator>
  <cp:lastModifiedBy>ADMIN</cp:lastModifiedBy>
  <cp:revision>94</cp:revision>
  <dcterms:created xsi:type="dcterms:W3CDTF">2009-10-29T12:51:31Z</dcterms:created>
  <dcterms:modified xsi:type="dcterms:W3CDTF">2021-11-24T03:39:41Z</dcterms:modified>
</cp:coreProperties>
</file>