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99"/>
    <a:srgbClr val="003399"/>
    <a:srgbClr val="006600"/>
    <a:srgbClr val="33CC33"/>
    <a:srgbClr val="008000"/>
    <a:srgbClr val="FFFF00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5C844AF-362F-419D-9F14-4A96C0E6D4D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E1A0843-7CCD-427E-A2A9-B4C8DC64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533400" y="-152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latin typeface=".VnAristote" pitchFamily="34" charset="0"/>
              </a:rPr>
              <a:t>Thø t­ ngµy 24 th¸ng 1 n¨m 2007</a:t>
            </a:r>
          </a:p>
        </p:txBody>
      </p:sp>
      <p:sp>
        <p:nvSpPr>
          <p:cNvPr id="69" name="Text Box 72"/>
          <p:cNvSpPr txBox="1">
            <a:spLocks noChangeArrowheads="1"/>
          </p:cNvSpPr>
          <p:nvPr/>
        </p:nvSpPr>
        <p:spPr bwMode="auto">
          <a:xfrm>
            <a:off x="533400" y="228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latin typeface=".VnAristote" pitchFamily="34" charset="0"/>
              </a:rPr>
              <a:t>To¸n</a:t>
            </a:r>
          </a:p>
        </p:txBody>
      </p:sp>
      <p:sp>
        <p:nvSpPr>
          <p:cNvPr id="70" name="Text Box 73"/>
          <p:cNvSpPr txBox="1">
            <a:spLocks noChangeArrowheads="1"/>
          </p:cNvSpPr>
          <p:nvPr userDrawn="1"/>
        </p:nvSpPr>
        <p:spPr bwMode="auto">
          <a:xfrm>
            <a:off x="533400" y="-152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latin typeface=".VnAristote" pitchFamily="34" charset="0"/>
              </a:rPr>
              <a:t>Thø t­ ngµy 24 th¸ng 1 n¨m 2007</a:t>
            </a:r>
          </a:p>
        </p:txBody>
      </p:sp>
      <p:sp>
        <p:nvSpPr>
          <p:cNvPr id="71" name="Text Box 74"/>
          <p:cNvSpPr txBox="1">
            <a:spLocks noChangeArrowheads="1"/>
          </p:cNvSpPr>
          <p:nvPr userDrawn="1"/>
        </p:nvSpPr>
        <p:spPr bwMode="auto">
          <a:xfrm>
            <a:off x="533400" y="228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latin typeface=".VnAristote" pitchFamily="34" charset="0"/>
              </a:rPr>
              <a:t>To¸n</a:t>
            </a:r>
          </a:p>
        </p:txBody>
      </p:sp>
      <p:sp>
        <p:nvSpPr>
          <p:cNvPr id="205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8E14-3417-4AD1-9DE5-04225015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F81A-6557-4218-A3F2-3F428F23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12EFA-EE0F-4B20-BAD6-D57652941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B761-52D0-47D6-A6B3-6AD4A0789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2524B-5469-4387-9405-BBCE34CB8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1059F-72AE-4966-BC66-4F060B4A2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B0B7-E09F-48BC-96AB-2AA712103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1986-F6EB-492D-9DD5-AF0804D95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A9D1-A19C-4067-9D3B-78A6A5689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7342-2613-4A3E-B64D-2E31A76F5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461B-ECA0-4DB2-BEB1-280E369BF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4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4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50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95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D629D0-37A1-480F-A48E-7211C8B90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Text Box 73"/>
          <p:cNvSpPr txBox="1">
            <a:spLocks noChangeArrowheads="1"/>
          </p:cNvSpPr>
          <p:nvPr/>
        </p:nvSpPr>
        <p:spPr bwMode="auto">
          <a:xfrm>
            <a:off x="533400" y="228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latin typeface=".VnAristote" pitchFamily="34" charset="0"/>
              </a:rPr>
              <a:t>To¸n</a:t>
            </a:r>
          </a:p>
        </p:txBody>
      </p:sp>
      <p:sp>
        <p:nvSpPr>
          <p:cNvPr id="1036" name="Text Box 75"/>
          <p:cNvSpPr txBox="1">
            <a:spLocks noChangeArrowheads="1"/>
          </p:cNvSpPr>
          <p:nvPr userDrawn="1"/>
        </p:nvSpPr>
        <p:spPr bwMode="auto">
          <a:xfrm>
            <a:off x="533400" y="228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latin typeface=".VnAristote" pitchFamily="34" charset="0"/>
              </a:rPr>
              <a:t>To¸n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0" y="2117725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Phép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752600" y="533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Phép nhân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838200" y="1981200"/>
            <a:ext cx="7467600" cy="4343400"/>
          </a:xfrm>
          <a:prstGeom prst="rect">
            <a:avLst/>
          </a:prstGeom>
          <a:solidFill>
            <a:schemeClr val="tx1">
              <a:alpha val="25882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24000" y="2514600"/>
            <a:ext cx="1066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76400" y="2590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133600" y="2590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524000" y="3200400"/>
            <a:ext cx="1066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16764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1336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24000" y="3886200"/>
            <a:ext cx="1066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676400" y="3962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133600" y="3962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524000" y="4572000"/>
            <a:ext cx="1066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1676400" y="4648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2133600" y="4648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524000" y="5257800"/>
            <a:ext cx="10668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1676400" y="5334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2133600" y="5334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858000" y="3048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10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191000" y="36576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     2 x 5              =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191000" y="4814888"/>
            <a:ext cx="419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Dấu x gọi là dấu nhân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810000" y="3062288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4422775" y="30480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033963" y="30480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5645150" y="30480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6256338" y="30480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105275" y="3048000"/>
            <a:ext cx="2840038" cy="538163"/>
            <a:chOff x="2490" y="3984"/>
            <a:chExt cx="1789" cy="339"/>
          </a:xfrm>
        </p:grpSpPr>
        <p:sp>
          <p:nvSpPr>
            <p:cNvPr id="4126" name="Rectangle 27"/>
            <p:cNvSpPr>
              <a:spLocks noChangeArrowheads="1"/>
            </p:cNvSpPr>
            <p:nvPr/>
          </p:nvSpPr>
          <p:spPr bwMode="auto">
            <a:xfrm>
              <a:off x="2490" y="3993"/>
              <a:ext cx="2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+</a:t>
              </a:r>
            </a:p>
          </p:txBody>
        </p:sp>
        <p:sp>
          <p:nvSpPr>
            <p:cNvPr id="4127" name="Rectangle 30"/>
            <p:cNvSpPr>
              <a:spLocks noChangeArrowheads="1"/>
            </p:cNvSpPr>
            <p:nvPr/>
          </p:nvSpPr>
          <p:spPr bwMode="auto">
            <a:xfrm>
              <a:off x="2875" y="3984"/>
              <a:ext cx="2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+</a:t>
              </a: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3260" y="3984"/>
              <a:ext cx="2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+</a:t>
              </a:r>
            </a:p>
          </p:txBody>
        </p:sp>
        <p:sp>
          <p:nvSpPr>
            <p:cNvPr id="4129" name="Rectangle 34"/>
            <p:cNvSpPr>
              <a:spLocks noChangeArrowheads="1"/>
            </p:cNvSpPr>
            <p:nvPr/>
          </p:nvSpPr>
          <p:spPr bwMode="auto">
            <a:xfrm>
              <a:off x="3645" y="3984"/>
              <a:ext cx="2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+</a:t>
              </a:r>
            </a:p>
          </p:txBody>
        </p:sp>
        <p:sp>
          <p:nvSpPr>
            <p:cNvPr id="4130" name="Rectangle 36"/>
            <p:cNvSpPr>
              <a:spLocks noChangeArrowheads="1"/>
            </p:cNvSpPr>
            <p:nvPr/>
          </p:nvSpPr>
          <p:spPr bwMode="auto">
            <a:xfrm>
              <a:off x="4030" y="3984"/>
              <a:ext cx="2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=</a:t>
              </a:r>
            </a:p>
          </p:txBody>
        </p:sp>
      </p:grp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838200" y="57912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2 </a:t>
            </a:r>
            <a:r>
              <a:rPr lang="vi-VN" sz="2800">
                <a:solidFill>
                  <a:srgbClr val="FFFF00"/>
                </a:solidFill>
              </a:rPr>
              <a:t>đư</a:t>
            </a:r>
            <a:r>
              <a:rPr lang="en-US" sz="2800">
                <a:solidFill>
                  <a:srgbClr val="FFFF00"/>
                </a:solidFill>
              </a:rPr>
              <a:t>ợc lấy 5 lần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6851650" y="3657600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9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9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9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9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19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3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8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2" grpId="1" animBg="1"/>
      <p:bldP spid="6153" grpId="0" animBg="1"/>
      <p:bldP spid="6153" grpId="1" animBg="1"/>
      <p:bldP spid="6154" grpId="0" animBg="1"/>
      <p:bldP spid="6155" grpId="0" animBg="1"/>
      <p:bldP spid="6155" grpId="1" animBg="1"/>
      <p:bldP spid="6156" grpId="0" animBg="1"/>
      <p:bldP spid="6156" grpId="1" animBg="1"/>
      <p:bldP spid="6157" grpId="0" animBg="1"/>
      <p:bldP spid="6158" grpId="0" animBg="1"/>
      <p:bldP spid="6158" grpId="1" animBg="1"/>
      <p:bldP spid="6159" grpId="0" animBg="1"/>
      <p:bldP spid="6159" grpId="1" animBg="1"/>
      <p:bldP spid="6160" grpId="0" animBg="1"/>
      <p:bldP spid="6161" grpId="0" animBg="1"/>
      <p:bldP spid="6161" grpId="1" animBg="1"/>
      <p:bldP spid="6162" grpId="0" animBg="1"/>
      <p:bldP spid="6162" grpId="1" animBg="1"/>
      <p:bldP spid="6163" grpId="0" animBg="1"/>
      <p:bldP spid="6164" grpId="0" animBg="1"/>
      <p:bldP spid="6164" grpId="1" animBg="1"/>
      <p:bldP spid="6165" grpId="0" animBg="1"/>
      <p:bldP spid="6165" grpId="1" animBg="1"/>
      <p:bldP spid="6167" grpId="0"/>
      <p:bldP spid="6168" grpId="0"/>
      <p:bldP spid="6169" grpId="0"/>
      <p:bldP spid="6170" grpId="0"/>
      <p:bldP spid="6170" grpId="1"/>
      <p:bldP spid="6173" grpId="0"/>
      <p:bldP spid="6173" grpId="1"/>
      <p:bldP spid="6175" grpId="0"/>
      <p:bldP spid="6175" grpId="1"/>
      <p:bldP spid="6177" grpId="0"/>
      <p:bldP spid="6177" grpId="1"/>
      <p:bldP spid="6179" grpId="0"/>
      <p:bldP spid="6179" grpId="1"/>
      <p:bldP spid="6182" grpId="0"/>
      <p:bldP spid="6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52600" y="533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Phép nhân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Bài 1: Chuyển tổng các số hạng bằng nhau thành phép nhân (theo mẫu):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a)</a:t>
            </a:r>
          </a:p>
        </p:txBody>
      </p:sp>
      <p:pic>
        <p:nvPicPr>
          <p:cNvPr id="7175" name="Picture 7" descr="cam of n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0600" y="13716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am of n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91200" y="3657600"/>
            <a:ext cx="3124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Mẫu: 4 + 4 = 8</a:t>
            </a:r>
          </a:p>
          <a:p>
            <a:pPr algn="ctr"/>
            <a:r>
              <a:rPr lang="en-US" sz="2800"/>
              <a:t>        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19200" y="49530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4 </a:t>
            </a:r>
            <a:r>
              <a:rPr lang="vi-VN" sz="2800"/>
              <a:t>đư</a:t>
            </a:r>
            <a:r>
              <a:rPr lang="en-US" sz="2800"/>
              <a:t>ợc lấy 2 lần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010400" y="42052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4 x 2 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7" grpId="0" animBg="1"/>
      <p:bldP spid="7178" grpId="0"/>
      <p:bldP spid="7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52600" y="533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Phép nhân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81000" y="1905000"/>
            <a:ext cx="3733800" cy="3124200"/>
            <a:chOff x="0" y="1440"/>
            <a:chExt cx="3312" cy="2496"/>
          </a:xfrm>
        </p:grpSpPr>
        <p:grpSp>
          <p:nvGrpSpPr>
            <p:cNvPr id="6187" name="Group 32"/>
            <p:cNvGrpSpPr>
              <a:grpSpLocks/>
            </p:cNvGrpSpPr>
            <p:nvPr/>
          </p:nvGrpSpPr>
          <p:grpSpPr bwMode="auto">
            <a:xfrm>
              <a:off x="0" y="1440"/>
              <a:ext cx="3312" cy="2496"/>
              <a:chOff x="0" y="1440"/>
              <a:chExt cx="3312" cy="2496"/>
            </a:xfrm>
          </p:grpSpPr>
          <p:pic>
            <p:nvPicPr>
              <p:cNvPr id="6192" name="Picture 9" descr="be ca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440"/>
                <a:ext cx="2688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3" name="Picture 11" descr="ca 1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2064"/>
                <a:ext cx="2496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4" name="Picture 12" descr="ca 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" y="1584"/>
                <a:ext cx="288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5" name="Picture 13" descr="ca 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8" y="1824"/>
                <a:ext cx="2784" cy="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6" name="Picture 14" descr="ca 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2" y="1920"/>
                <a:ext cx="2112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7" name="Picture 19" descr="ca 1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08" y="2208"/>
                <a:ext cx="2304" cy="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8" name="Picture 20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6" y="2256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9" name="Picture 21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4" y="2160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00" name="Picture 22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68" y="2160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01" name="Picture 29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52" y="2208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02" name="Picture 30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52" y="2256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88" name="Picture 35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0" y="2208"/>
              <a:ext cx="203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9" name="Picture 33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16" y="2352"/>
              <a:ext cx="15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0" name="Picture 34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397377">
              <a:off x="2070" y="2208"/>
              <a:ext cx="186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1" name="Picture 36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61776">
              <a:off x="2112" y="2400"/>
              <a:ext cx="15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895600" y="1905000"/>
            <a:ext cx="3581400" cy="3124200"/>
            <a:chOff x="0" y="1440"/>
            <a:chExt cx="3312" cy="2496"/>
          </a:xfrm>
        </p:grpSpPr>
        <p:grpSp>
          <p:nvGrpSpPr>
            <p:cNvPr id="6171" name="Group 56"/>
            <p:cNvGrpSpPr>
              <a:grpSpLocks/>
            </p:cNvGrpSpPr>
            <p:nvPr/>
          </p:nvGrpSpPr>
          <p:grpSpPr bwMode="auto">
            <a:xfrm>
              <a:off x="0" y="1440"/>
              <a:ext cx="3312" cy="2496"/>
              <a:chOff x="0" y="1440"/>
              <a:chExt cx="3312" cy="2496"/>
            </a:xfrm>
          </p:grpSpPr>
          <p:pic>
            <p:nvPicPr>
              <p:cNvPr id="6176" name="Picture 57" descr="be ca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440"/>
                <a:ext cx="2688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7" name="Picture 58" descr="ca 1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2064"/>
                <a:ext cx="2496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8" name="Picture 59" descr="ca 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" y="1584"/>
                <a:ext cx="288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9" name="Picture 60" descr="ca 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8" y="1824"/>
                <a:ext cx="2784" cy="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0" name="Picture 61" descr="ca 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152" y="1920"/>
                <a:ext cx="2112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1" name="Picture 62" descr="ca 1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08" y="2208"/>
                <a:ext cx="2304" cy="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2" name="Picture 63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6" y="2256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3" name="Picture 64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4" y="2160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4" name="Picture 65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68" y="2160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5" name="Picture 66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52" y="2208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6" name="Picture 67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52" y="2256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72" name="Picture 68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0" y="2208"/>
              <a:ext cx="203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3" name="Picture 69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16" y="2352"/>
              <a:ext cx="15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4" name="Picture 70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397377">
              <a:off x="2070" y="2208"/>
              <a:ext cx="186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5" name="Picture 71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61776">
              <a:off x="2112" y="2400"/>
              <a:ext cx="15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1524000" y="3886200"/>
            <a:ext cx="3657600" cy="3124200"/>
            <a:chOff x="0" y="1440"/>
            <a:chExt cx="3312" cy="2496"/>
          </a:xfrm>
        </p:grpSpPr>
        <p:grpSp>
          <p:nvGrpSpPr>
            <p:cNvPr id="6155" name="Group 73"/>
            <p:cNvGrpSpPr>
              <a:grpSpLocks/>
            </p:cNvGrpSpPr>
            <p:nvPr/>
          </p:nvGrpSpPr>
          <p:grpSpPr bwMode="auto">
            <a:xfrm>
              <a:off x="0" y="1440"/>
              <a:ext cx="3312" cy="2496"/>
              <a:chOff x="0" y="1440"/>
              <a:chExt cx="3312" cy="2496"/>
            </a:xfrm>
          </p:grpSpPr>
          <p:pic>
            <p:nvPicPr>
              <p:cNvPr id="6160" name="Picture 74" descr="be ca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440"/>
                <a:ext cx="2688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1" name="Picture 75" descr="ca 1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2064"/>
                <a:ext cx="2496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2" name="Picture 76" descr="ca 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" y="1584"/>
                <a:ext cx="288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3" name="Picture 77" descr="ca 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8" y="1824"/>
                <a:ext cx="2784" cy="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4" name="Picture 78" descr="ca 2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152" y="1920"/>
                <a:ext cx="2112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5" name="Picture 79" descr="ca 1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08" y="2208"/>
                <a:ext cx="2304" cy="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6" name="Picture 80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6" y="2256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7" name="Picture 81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4" y="2160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8" name="Picture 82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68" y="2160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9" name="Picture 83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52" y="2208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84" descr="song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52" y="2256"/>
                <a:ext cx="12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6" name="Picture 85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0" y="2208"/>
              <a:ext cx="203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86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16" y="2352"/>
              <a:ext cx="15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87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397377">
              <a:off x="2070" y="2208"/>
              <a:ext cx="186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88" descr="bot nuoc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61776">
              <a:off x="2112" y="2400"/>
              <a:ext cx="15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81" name="Text Box 89"/>
          <p:cNvSpPr txBox="1">
            <a:spLocks noChangeArrowheads="1"/>
          </p:cNvSpPr>
          <p:nvPr/>
        </p:nvSpPr>
        <p:spPr bwMode="auto">
          <a:xfrm>
            <a:off x="990600" y="62626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5 </a:t>
            </a:r>
            <a:r>
              <a:rPr lang="vi-VN" sz="2800"/>
              <a:t>đư</a:t>
            </a:r>
            <a:r>
              <a:rPr lang="en-US" sz="2800"/>
              <a:t>ợc lấy 3 lần</a:t>
            </a:r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auto">
          <a:xfrm>
            <a:off x="5943600" y="3429000"/>
            <a:ext cx="2971800" cy="7620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5 + 5 + 5 = 15</a:t>
            </a:r>
          </a:p>
        </p:txBody>
      </p:sp>
      <p:sp>
        <p:nvSpPr>
          <p:cNvPr id="6152" name="Text Box 91"/>
          <p:cNvSpPr txBox="1">
            <a:spLocks noChangeArrowheads="1"/>
          </p:cNvSpPr>
          <p:nvPr/>
        </p:nvSpPr>
        <p:spPr bwMode="auto">
          <a:xfrm>
            <a:off x="381000" y="12192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Bài 1: Chuyển tổng các số hạng bằng nhau thành phép nhân (theo mẫu):</a:t>
            </a:r>
          </a:p>
        </p:txBody>
      </p:sp>
      <p:sp>
        <p:nvSpPr>
          <p:cNvPr id="6153" name="Text Box 92"/>
          <p:cNvSpPr txBox="1">
            <a:spLocks noChangeArrowheads="1"/>
          </p:cNvSpPr>
          <p:nvPr/>
        </p:nvSpPr>
        <p:spPr bwMode="auto">
          <a:xfrm>
            <a:off x="304800" y="2286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b)</a:t>
            </a:r>
          </a:p>
        </p:txBody>
      </p:sp>
      <p:sp>
        <p:nvSpPr>
          <p:cNvPr id="8285" name="Rectangle 93"/>
          <p:cNvSpPr>
            <a:spLocks noChangeArrowheads="1"/>
          </p:cNvSpPr>
          <p:nvPr/>
        </p:nvSpPr>
        <p:spPr bwMode="auto">
          <a:xfrm>
            <a:off x="5943600" y="4267200"/>
            <a:ext cx="2971800" cy="76200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5 x 3 =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1" grpId="0"/>
      <p:bldP spid="8282" grpId="0" animBg="1"/>
      <p:bldP spid="82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Bài 1: Chuyển tổng các số hạng bằng nhau thành phép nhân (theo mẫu):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2667000"/>
            <a:ext cx="2590800" cy="1600200"/>
            <a:chOff x="480" y="1728"/>
            <a:chExt cx="1632" cy="1200"/>
          </a:xfrm>
        </p:grpSpPr>
        <p:sp>
          <p:nvSpPr>
            <p:cNvPr id="7192" name="Oval 7"/>
            <p:cNvSpPr>
              <a:spLocks noChangeArrowheads="1"/>
            </p:cNvSpPr>
            <p:nvPr/>
          </p:nvSpPr>
          <p:spPr bwMode="auto">
            <a:xfrm>
              <a:off x="480" y="1728"/>
              <a:ext cx="1632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3" name="Picture 8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84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4" name="Picture 9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83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10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31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71800" y="2667000"/>
            <a:ext cx="2590800" cy="1600200"/>
            <a:chOff x="480" y="1728"/>
            <a:chExt cx="1632" cy="1200"/>
          </a:xfrm>
        </p:grpSpPr>
        <p:sp>
          <p:nvSpPr>
            <p:cNvPr id="7188" name="Oval 13"/>
            <p:cNvSpPr>
              <a:spLocks noChangeArrowheads="1"/>
            </p:cNvSpPr>
            <p:nvPr/>
          </p:nvSpPr>
          <p:spPr bwMode="auto">
            <a:xfrm>
              <a:off x="480" y="1728"/>
              <a:ext cx="1632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9" name="Picture 14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84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15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83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16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31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" y="4267200"/>
            <a:ext cx="2590800" cy="1600200"/>
            <a:chOff x="480" y="1728"/>
            <a:chExt cx="1632" cy="1200"/>
          </a:xfrm>
        </p:grpSpPr>
        <p:sp>
          <p:nvSpPr>
            <p:cNvPr id="7184" name="Oval 18"/>
            <p:cNvSpPr>
              <a:spLocks noChangeArrowheads="1"/>
            </p:cNvSpPr>
            <p:nvPr/>
          </p:nvSpPr>
          <p:spPr bwMode="auto">
            <a:xfrm>
              <a:off x="480" y="1728"/>
              <a:ext cx="1632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5" name="Picture 19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84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20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83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21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31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71800" y="4267200"/>
            <a:ext cx="2590800" cy="1600200"/>
            <a:chOff x="480" y="1728"/>
            <a:chExt cx="1632" cy="1200"/>
          </a:xfrm>
        </p:grpSpPr>
        <p:sp>
          <p:nvSpPr>
            <p:cNvPr id="7180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1632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1" name="Picture 24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84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25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83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6" descr="NGOI NH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316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33400" y="59436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3 </a:t>
            </a:r>
            <a:r>
              <a:rPr lang="vi-VN" sz="2800"/>
              <a:t>đư</a:t>
            </a:r>
            <a:r>
              <a:rPr lang="en-US" sz="2800"/>
              <a:t>ợc lấy 4 lần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5867400" y="3352800"/>
            <a:ext cx="3124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3 + 3 + 3 + 3 = 12</a:t>
            </a:r>
          </a:p>
        </p:txBody>
      </p:sp>
      <p:sp>
        <p:nvSpPr>
          <p:cNvPr id="7177" name="Text Box 29"/>
          <p:cNvSpPr txBox="1">
            <a:spLocks noChangeArrowheads="1"/>
          </p:cNvSpPr>
          <p:nvPr/>
        </p:nvSpPr>
        <p:spPr bwMode="auto">
          <a:xfrm>
            <a:off x="1752600" y="533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Phép nhân</a:t>
            </a:r>
          </a:p>
        </p:txBody>
      </p:sp>
      <p:sp>
        <p:nvSpPr>
          <p:cNvPr id="7178" name="Text Box 30"/>
          <p:cNvSpPr txBox="1">
            <a:spLocks noChangeArrowheads="1"/>
          </p:cNvSpPr>
          <p:nvPr/>
        </p:nvSpPr>
        <p:spPr bwMode="auto">
          <a:xfrm>
            <a:off x="304800" y="23002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c)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867400" y="4267200"/>
            <a:ext cx="3124200" cy="76200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3 x 4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/>
      <p:bldP spid="9244" grpId="0" animBg="1"/>
      <p:bldP spid="9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752600" y="533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Phép nhân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Bài 2: Viết phép nhân (theo mẫu):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2514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a) 4 + 4 + 4 + 4 + 4 = 20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b) 9 + 9 + 9 = 27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5800" y="5029200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c) 10 + 10 + 10 + 10 + 10 = 50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791200" y="2514600"/>
            <a:ext cx="2971800" cy="7620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Mẫu: 4 x 5 = 20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791200" y="3657600"/>
            <a:ext cx="2971800" cy="7620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9 x 3 = 27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791200" y="4876800"/>
            <a:ext cx="2971800" cy="7620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10 x 5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 animBg="1"/>
      <p:bldP spid="12300" grpId="0" animBg="1"/>
      <p:bldP spid="12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52600" y="533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Phép nhân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Bài 3: Viết phép nhân:</a:t>
            </a:r>
          </a:p>
        </p:txBody>
      </p:sp>
      <p:pic>
        <p:nvPicPr>
          <p:cNvPr id="10244" name="Picture 4" descr="scan0013"/>
          <p:cNvPicPr>
            <a:picLocks noChangeAspect="1" noChangeArrowheads="1"/>
          </p:cNvPicPr>
          <p:nvPr/>
        </p:nvPicPr>
        <p:blipFill>
          <a:blip r:embed="rId3"/>
          <a:srcRect l="24171" t="24835" r="12379" b="52158"/>
          <a:stretch>
            <a:fillRect/>
          </a:stretch>
        </p:blipFill>
        <p:spPr bwMode="auto">
          <a:xfrm>
            <a:off x="990600" y="1981200"/>
            <a:ext cx="73152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57800" y="5943600"/>
            <a:ext cx="3429000" cy="609600"/>
            <a:chOff x="3312" y="3744"/>
            <a:chExt cx="2160" cy="384"/>
          </a:xfrm>
        </p:grpSpPr>
        <p:sp>
          <p:nvSpPr>
            <p:cNvPr id="9223" name="Rectangle 5"/>
            <p:cNvSpPr>
              <a:spLocks noChangeArrowheads="1"/>
            </p:cNvSpPr>
            <p:nvPr/>
          </p:nvSpPr>
          <p:spPr bwMode="auto">
            <a:xfrm>
              <a:off x="3312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4" name="Rectangle 6"/>
            <p:cNvSpPr>
              <a:spLocks noChangeArrowheads="1"/>
            </p:cNvSpPr>
            <p:nvPr/>
          </p:nvSpPr>
          <p:spPr bwMode="auto">
            <a:xfrm>
              <a:off x="3744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4176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6" name="Rectangle 8"/>
            <p:cNvSpPr>
              <a:spLocks noChangeArrowheads="1"/>
            </p:cNvSpPr>
            <p:nvPr/>
          </p:nvSpPr>
          <p:spPr bwMode="auto">
            <a:xfrm>
              <a:off x="4608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7" name="Rectangle 9"/>
            <p:cNvSpPr>
              <a:spLocks noChangeArrowheads="1"/>
            </p:cNvSpPr>
            <p:nvPr/>
          </p:nvSpPr>
          <p:spPr bwMode="auto">
            <a:xfrm>
              <a:off x="5040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257800" y="60198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5     x      2      =   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600" y="533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Phép nhân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Bài 3: Viết phép nhân: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57800" y="5943600"/>
            <a:ext cx="3429000" cy="609600"/>
            <a:chOff x="3312" y="3744"/>
            <a:chExt cx="2160" cy="384"/>
          </a:xfrm>
        </p:grpSpPr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3312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3744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4176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>
              <a:off x="4608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5040" y="37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257800" y="595788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4     x      3      =    12</a:t>
            </a:r>
          </a:p>
        </p:txBody>
      </p:sp>
      <p:pic>
        <p:nvPicPr>
          <p:cNvPr id="11275" name="Picture 11" descr="scan0013"/>
          <p:cNvPicPr>
            <a:picLocks noChangeAspect="1" noChangeArrowheads="1"/>
          </p:cNvPicPr>
          <p:nvPr/>
        </p:nvPicPr>
        <p:blipFill>
          <a:blip r:embed="rId3"/>
          <a:srcRect l="49350" t="56082" r="12379" b="25224"/>
          <a:stretch>
            <a:fillRect/>
          </a:stretch>
        </p:blipFill>
        <p:spPr bwMode="auto">
          <a:xfrm>
            <a:off x="609600" y="2209800"/>
            <a:ext cx="50292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52600" y="5334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Phép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249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Wingdings</vt:lpstr>
      <vt:lpstr>Calibri</vt:lpstr>
      <vt:lpstr>.VnAristote</vt:lpstr>
      <vt:lpstr>Ripple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ThienNam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TNC</dc:creator>
  <cp:lastModifiedBy>CSTeam</cp:lastModifiedBy>
  <cp:revision>74</cp:revision>
  <dcterms:created xsi:type="dcterms:W3CDTF">2007-01-15T16:35:12Z</dcterms:created>
  <dcterms:modified xsi:type="dcterms:W3CDTF">2016-06-30T02:12:24Z</dcterms:modified>
</cp:coreProperties>
</file>