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96" r:id="rId2"/>
    <p:sldId id="317" r:id="rId3"/>
    <p:sldId id="261" r:id="rId4"/>
    <p:sldId id="263" r:id="rId5"/>
    <p:sldId id="291" r:id="rId6"/>
    <p:sldId id="268" r:id="rId7"/>
    <p:sldId id="269" r:id="rId8"/>
    <p:sldId id="297" r:id="rId9"/>
    <p:sldId id="299" r:id="rId10"/>
    <p:sldId id="300" r:id="rId11"/>
    <p:sldId id="302" r:id="rId12"/>
    <p:sldId id="301" r:id="rId13"/>
    <p:sldId id="279" r:id="rId14"/>
    <p:sldId id="305" r:id="rId15"/>
    <p:sldId id="306" r:id="rId16"/>
    <p:sldId id="312" r:id="rId17"/>
    <p:sldId id="313" r:id="rId18"/>
    <p:sldId id="307" r:id="rId19"/>
    <p:sldId id="289" r:id="rId20"/>
    <p:sldId id="287" r:id="rId21"/>
    <p:sldId id="3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BFF"/>
    <a:srgbClr val="00BCFF"/>
    <a:srgbClr val="00B251"/>
    <a:srgbClr val="00678C"/>
    <a:srgbClr val="00698F"/>
    <a:srgbClr val="C68989"/>
    <a:srgbClr val="F60AF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760" autoAdjust="0"/>
  </p:normalViewPr>
  <p:slideViewPr>
    <p:cSldViewPr>
      <p:cViewPr varScale="1">
        <p:scale>
          <a:sx n="54" d="100"/>
          <a:sy n="54" d="100"/>
        </p:scale>
        <p:origin x="10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892C-3038-4DC0-A903-1E1788B7470E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FBC1-4D02-4B68-8E00-D0175D1A2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FBC1-4D02-4B68-8E00-D0175D1A2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2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3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1FBC1-4D02-4B68-8E00-D0175D1A20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2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F3F20C7E-FC55-42C3-B310-D09C0664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6EDDF674-A7DA-4635-852B-A353A18D6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AA66900C-05DA-43F6-84E6-31DA4A273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7C4CA-D79A-4C84-9DA4-3157A037362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0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3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6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2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7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3689-3C48-4DD7-B09E-5B77856DBDAE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F8F5A-26CE-4D66-8FB8-45DFE379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322345"/>
            <a:ext cx="504056" cy="3840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311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teddy_bear_reading_st_a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40200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1524000" y="1447800"/>
            <a:ext cx="6395172" cy="93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CHÀO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MỪNG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CÁC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CON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ĐẾN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VỚI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TIẾT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HỌC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ONLINE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5D76B4-E2F6-48E4-BE77-75EC8C120C4D}"/>
              </a:ext>
            </a:extLst>
          </p:cNvPr>
          <p:cNvSpPr/>
          <p:nvPr/>
        </p:nvSpPr>
        <p:spPr>
          <a:xfrm>
            <a:off x="2946654" y="2967335"/>
            <a:ext cx="32506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</a:rPr>
              <a:t>Môn</a:t>
            </a:r>
            <a:r>
              <a:rPr lang="en-US" sz="5400" b="1" dirty="0">
                <a:ln/>
                <a:solidFill>
                  <a:srgbClr val="00B0F0"/>
                </a:solidFill>
              </a:rPr>
              <a:t>: </a:t>
            </a:r>
            <a:r>
              <a:rPr lang="en-US" sz="5400" b="1" dirty="0" err="1">
                <a:ln/>
                <a:solidFill>
                  <a:srgbClr val="00B0F0"/>
                </a:solidFill>
              </a:rPr>
              <a:t>Toán</a:t>
            </a:r>
            <a:endParaRPr lang="en-US" sz="5400" b="1" dirty="0">
              <a:ln/>
              <a:solidFill>
                <a:srgbClr val="00B0F0"/>
              </a:solidFill>
            </a:endParaRPr>
          </a:p>
          <a:p>
            <a:pPr algn="ctr"/>
            <a:r>
              <a:rPr lang="en-US" sz="5400" b="1" cap="none" spc="0" dirty="0" err="1">
                <a:ln/>
                <a:solidFill>
                  <a:srgbClr val="00B0F0"/>
                </a:solidFill>
                <a:effectLst/>
              </a:rPr>
              <a:t>Lớp</a:t>
            </a:r>
            <a:r>
              <a:rPr lang="en-US" sz="5400" b="1" cap="none" spc="0" dirty="0">
                <a:ln/>
                <a:solidFill>
                  <a:srgbClr val="00B0F0"/>
                </a:solidFill>
                <a:effectLst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406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974921" y="360829"/>
            <a:ext cx="93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Đáy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974920" y="2867763"/>
            <a:ext cx="932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Đáy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357938" y="1420893"/>
            <a:ext cx="18716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bên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903648" y="1381715"/>
            <a:ext cx="17537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bên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97177" y="4022788"/>
            <a:ext cx="7881890" cy="1618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thang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+ Hai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bên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+ Hai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song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song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64933" y="3563564"/>
            <a:ext cx="89836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</a:rPr>
              <a:t>     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thang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573213" y="197519"/>
            <a:ext cx="5895975" cy="2611521"/>
            <a:chOff x="1580" y="551"/>
            <a:chExt cx="2994" cy="1239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0" y="3476812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bên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 ? 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815818" y="3345883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Con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nhận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xét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2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thang?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1AEA41C0-05AB-4F5D-9990-31D74200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920" y="2867763"/>
            <a:ext cx="1803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CBC1CDF9-60BE-4E3E-A545-53D61E233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365780"/>
            <a:ext cx="1563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3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7" grpId="1"/>
      <p:bldP spid="18" grpId="0"/>
      <p:bldP spid="18" grpId="1"/>
      <p:bldP spid="20" grpId="0"/>
      <p:bldP spid="20" grpId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3914840" y="242069"/>
            <a:ext cx="5195092" cy="2745140"/>
            <a:chOff x="1580" y="551"/>
            <a:chExt cx="2994" cy="1287"/>
          </a:xfrm>
        </p:grpSpPr>
        <p:grpSp>
          <p:nvGrpSpPr>
            <p:cNvPr id="3" name="Group 142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8" name="Line 14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5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46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 Box 147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" name="Text Box 148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" name="Text Box 149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7" name="Text Box 150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12" name="Line 152"/>
          <p:cNvSpPr>
            <a:spLocks noChangeShapeType="1"/>
          </p:cNvSpPr>
          <p:nvPr/>
        </p:nvSpPr>
        <p:spPr bwMode="auto">
          <a:xfrm flipV="1">
            <a:off x="5045681" y="921107"/>
            <a:ext cx="234674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3"/>
          <p:cNvSpPr>
            <a:spLocks noChangeShapeType="1"/>
          </p:cNvSpPr>
          <p:nvPr/>
        </p:nvSpPr>
        <p:spPr bwMode="auto">
          <a:xfrm>
            <a:off x="7443081" y="923653"/>
            <a:ext cx="1166033" cy="1830264"/>
          </a:xfrm>
          <a:prstGeom prst="line">
            <a:avLst/>
          </a:prstGeom>
          <a:noFill/>
          <a:ln w="38100">
            <a:solidFill>
              <a:srgbClr val="FF0B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54"/>
          <p:cNvSpPr>
            <a:spLocks noChangeShapeType="1"/>
          </p:cNvSpPr>
          <p:nvPr/>
        </p:nvSpPr>
        <p:spPr bwMode="auto">
          <a:xfrm>
            <a:off x="4498788" y="2758721"/>
            <a:ext cx="40549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5"/>
          <p:cNvSpPr>
            <a:spLocks noChangeShapeType="1"/>
          </p:cNvSpPr>
          <p:nvPr/>
        </p:nvSpPr>
        <p:spPr bwMode="auto">
          <a:xfrm flipH="1">
            <a:off x="4511142" y="916788"/>
            <a:ext cx="570662" cy="1795116"/>
          </a:xfrm>
          <a:prstGeom prst="line">
            <a:avLst/>
          </a:prstGeom>
          <a:noFill/>
          <a:ln w="38100">
            <a:solidFill>
              <a:srgbClr val="FF0B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1602" y="4289747"/>
            <a:ext cx="7908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Hai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DC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là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hai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đối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diện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song song.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570" y="2554184"/>
            <a:ext cx="5603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4">
                    <a:lumMod val="50000"/>
                  </a:schemeClr>
                </a:solidFill>
              </a:rPr>
              <a:t>Hình</a:t>
            </a:r>
            <a:r>
              <a:rPr lang="en-US" sz="3200" b="1" u="sng" dirty="0">
                <a:solidFill>
                  <a:schemeClr val="accent4">
                    <a:lumMod val="50000"/>
                  </a:schemeClr>
                </a:solidFill>
              </a:rPr>
              <a:t> thang ABCD </a:t>
            </a:r>
            <a:r>
              <a:rPr lang="en-US" sz="3200" b="1" u="sng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AB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đáy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DC.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570" y="3672079"/>
            <a:ext cx="606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bên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AD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cạnh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bên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BC.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3894" y="1901898"/>
            <a:ext cx="3049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Hình</a:t>
            </a:r>
            <a:r>
              <a:rPr lang="en-US" sz="3200" dirty="0"/>
              <a:t> thang ABCD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1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4881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Chiều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thang.</a:t>
            </a:r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910478" y="4698727"/>
            <a:ext cx="59356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cao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AH 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mối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thang?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39" name="Group 99"/>
          <p:cNvGrpSpPr>
            <a:grpSpLocks/>
          </p:cNvGrpSpPr>
          <p:nvPr/>
        </p:nvGrpSpPr>
        <p:grpSpPr bwMode="auto">
          <a:xfrm>
            <a:off x="2314142" y="1676400"/>
            <a:ext cx="152400" cy="1766888"/>
            <a:chOff x="2610" y="1584"/>
            <a:chExt cx="96" cy="816"/>
          </a:xfrm>
        </p:grpSpPr>
        <p:sp>
          <p:nvSpPr>
            <p:cNvPr id="40" name="Line 100"/>
            <p:cNvSpPr>
              <a:spLocks noChangeShapeType="1"/>
            </p:cNvSpPr>
            <p:nvPr/>
          </p:nvSpPr>
          <p:spPr bwMode="auto">
            <a:xfrm>
              <a:off x="2610" y="1584"/>
              <a:ext cx="0" cy="816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01"/>
            <p:cNvSpPr>
              <a:spLocks noChangeArrowheads="1"/>
            </p:cNvSpPr>
            <p:nvPr/>
          </p:nvSpPr>
          <p:spPr bwMode="auto">
            <a:xfrm>
              <a:off x="2610" y="2304"/>
              <a:ext cx="96" cy="96"/>
            </a:xfrm>
            <a:prstGeom prst="rect">
              <a:avLst/>
            </a:prstGeom>
            <a:noFill/>
            <a:ln w="38100">
              <a:solidFill>
                <a:srgbClr val="660066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22098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B050"/>
                </a:solidFill>
              </a:rPr>
              <a:t>H</a:t>
            </a:r>
          </a:p>
        </p:txBody>
      </p:sp>
      <p:sp>
        <p:nvSpPr>
          <p:cNvPr id="43" name="Text Box 106"/>
          <p:cNvSpPr txBox="1">
            <a:spLocks noChangeArrowheads="1"/>
          </p:cNvSpPr>
          <p:nvPr/>
        </p:nvSpPr>
        <p:spPr bwMode="auto">
          <a:xfrm>
            <a:off x="1587472" y="4198937"/>
            <a:ext cx="2763982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AH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là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đường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</a:rPr>
              <a:t>cao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4" name="AutoShape 107"/>
          <p:cNvSpPr>
            <a:spLocks/>
          </p:cNvSpPr>
          <p:nvPr/>
        </p:nvSpPr>
        <p:spPr bwMode="auto">
          <a:xfrm>
            <a:off x="2417546" y="16764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Line 108"/>
          <p:cNvSpPr>
            <a:spLocks noChangeShapeType="1"/>
          </p:cNvSpPr>
          <p:nvPr/>
        </p:nvSpPr>
        <p:spPr bwMode="auto">
          <a:xfrm flipH="1" flipV="1">
            <a:off x="28194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109"/>
          <p:cNvSpPr txBox="1">
            <a:spLocks noChangeArrowheads="1"/>
          </p:cNvSpPr>
          <p:nvPr/>
        </p:nvSpPr>
        <p:spPr bwMode="auto">
          <a:xfrm>
            <a:off x="5233986" y="3784600"/>
            <a:ext cx="3224214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dài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AH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chiều</a:t>
            </a:r>
            <a:r>
              <a:rPr lang="en-US" sz="22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accent5">
                    <a:lumMod val="50000"/>
                  </a:schemeClr>
                </a:solidFill>
              </a:rPr>
              <a:t>cao</a:t>
            </a:r>
            <a:endParaRPr lang="en-US" sz="2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6262687" y="313134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48" name="Text Box 73"/>
          <p:cNvSpPr txBox="1">
            <a:spLocks noChangeArrowheads="1"/>
          </p:cNvSpPr>
          <p:nvPr/>
        </p:nvSpPr>
        <p:spPr bwMode="auto">
          <a:xfrm>
            <a:off x="11430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4729163" y="14398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50" name="Text Box 75"/>
          <p:cNvSpPr txBox="1">
            <a:spLocks noChangeArrowheads="1"/>
          </p:cNvSpPr>
          <p:nvPr/>
        </p:nvSpPr>
        <p:spPr bwMode="auto">
          <a:xfrm>
            <a:off x="1985963" y="133667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 flipH="1">
            <a:off x="1704542" y="1676400"/>
            <a:ext cx="615950" cy="1828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1704542" y="3505200"/>
            <a:ext cx="4495800" cy="1428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2331605" y="1676400"/>
            <a:ext cx="2192337" cy="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79"/>
          <p:cNvSpPr>
            <a:spLocks noChangeShapeType="1"/>
          </p:cNvSpPr>
          <p:nvPr/>
        </p:nvSpPr>
        <p:spPr bwMode="auto">
          <a:xfrm>
            <a:off x="4523942" y="1668463"/>
            <a:ext cx="1676400" cy="1851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88">
            <a:extLst>
              <a:ext uri="{FF2B5EF4-FFF2-40B4-BE49-F238E27FC236}">
                <a16:creationId xmlns:a16="http://schemas.microsoft.com/office/drawing/2014/main" id="{A6B9AD32-BCA2-4A79-A8CE-730BCB74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" y="4757163"/>
            <a:ext cx="833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luôn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luôn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đáy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thang 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8" grpId="1"/>
      <p:bldP spid="42" grpId="0"/>
      <p:bldP spid="43" grpId="0" animBg="1"/>
      <p:bldP spid="44" grpId="0" animBg="1"/>
      <p:bldP spid="45" grpId="0" animBg="1"/>
      <p:bldP spid="46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" y="23813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2133600"/>
            <a:ext cx="4648200" cy="20574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>
                <a:gd name="adj" fmla="val 4713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Tăng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tốc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99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iải Toán lớp 5: Bài 1 trang 91 SGK Toán lớp 5 – TopLoigiai">
            <a:extLst>
              <a:ext uri="{FF2B5EF4-FFF2-40B4-BE49-F238E27FC236}">
                <a16:creationId xmlns:a16="http://schemas.microsoft.com/office/drawing/2014/main" id="{29BDFAE1-AB10-45C9-BB88-8180A714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3239"/>
            <a:ext cx="8506691" cy="42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56309" y="590310"/>
            <a:ext cx="8915400" cy="439285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1: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</a:rPr>
              <a:t> thang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2895600"/>
            <a:ext cx="1198626" cy="5630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00588" y="2895601"/>
            <a:ext cx="1198626" cy="528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72687" y="4995422"/>
            <a:ext cx="1198626" cy="4502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87888" y="4984458"/>
            <a:ext cx="1198626" cy="4722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5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</p:spPr>
        <p:txBody>
          <a:bodyPr anchor="b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 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dưới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5" y="685801"/>
            <a:ext cx="7848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754791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Bốn cạnh và bốn góc ?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Hai cặp cạnh đối diện song song ?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Chỉ có một cặp cạnh song song ?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</a:rPr>
              <a:t>- Có bốn góc vuông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8956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1,2,3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3606225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1, 2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3028" y="4419600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130225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5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891587-9B7F-4887-B29E-47EBE5667008}"/>
              </a:ext>
            </a:extLst>
          </p:cNvPr>
          <p:cNvGrpSpPr/>
          <p:nvPr/>
        </p:nvGrpSpPr>
        <p:grpSpPr>
          <a:xfrm>
            <a:off x="470142" y="2286000"/>
            <a:ext cx="3560762" cy="2684462"/>
            <a:chOff x="503238" y="2741613"/>
            <a:chExt cx="3560762" cy="2684462"/>
          </a:xfrm>
        </p:grpSpPr>
        <p:sp>
          <p:nvSpPr>
            <p:cNvPr id="6146" name="Line 2"/>
            <p:cNvSpPr>
              <a:spLocks noChangeShapeType="1"/>
            </p:cNvSpPr>
            <p:nvPr/>
          </p:nvSpPr>
          <p:spPr bwMode="auto">
            <a:xfrm>
              <a:off x="533400" y="2743200"/>
              <a:ext cx="0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47" name="Line 3"/>
            <p:cNvSpPr>
              <a:spLocks noChangeShapeType="1"/>
            </p:cNvSpPr>
            <p:nvPr/>
          </p:nvSpPr>
          <p:spPr bwMode="auto">
            <a:xfrm>
              <a:off x="1047750" y="2773363"/>
              <a:ext cx="0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524000" y="2759075"/>
              <a:ext cx="0" cy="263525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2027238" y="2759075"/>
              <a:ext cx="0" cy="26670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2530475" y="2743200"/>
              <a:ext cx="0" cy="26670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3046413" y="2741613"/>
              <a:ext cx="0" cy="26670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3536950" y="2743200"/>
              <a:ext cx="14288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038600" y="2743200"/>
              <a:ext cx="0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563563" y="2759075"/>
              <a:ext cx="34290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549275" y="3246438"/>
              <a:ext cx="34734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533400" y="3733800"/>
              <a:ext cx="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503238" y="3763963"/>
              <a:ext cx="35052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533400" y="4267200"/>
              <a:ext cx="35052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V="1">
              <a:off x="563564" y="4846636"/>
              <a:ext cx="3500436" cy="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533400" y="5408613"/>
              <a:ext cx="35052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6" name="Line 32"/>
            <p:cNvSpPr>
              <a:spLocks noChangeShapeType="1"/>
            </p:cNvSpPr>
            <p:nvPr/>
          </p:nvSpPr>
          <p:spPr bwMode="auto">
            <a:xfrm flipV="1">
              <a:off x="1066800" y="3260725"/>
              <a:ext cx="473075" cy="1616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1524000" y="3246438"/>
              <a:ext cx="2011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8548E-D39D-4F4B-AD65-5DB3B943660D}"/>
              </a:ext>
            </a:extLst>
          </p:cNvPr>
          <p:cNvGrpSpPr/>
          <p:nvPr/>
        </p:nvGrpSpPr>
        <p:grpSpPr>
          <a:xfrm>
            <a:off x="4704798" y="2277269"/>
            <a:ext cx="3535362" cy="2684462"/>
            <a:chOff x="4846638" y="2741613"/>
            <a:chExt cx="3535362" cy="2684462"/>
          </a:xfrm>
        </p:grpSpPr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>
              <a:off x="4876800" y="2743200"/>
              <a:ext cx="0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5391150" y="2773363"/>
              <a:ext cx="0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5867400" y="2759075"/>
              <a:ext cx="0" cy="263525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6370638" y="2759075"/>
              <a:ext cx="0" cy="26670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6873875" y="2743200"/>
              <a:ext cx="0" cy="26670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7389813" y="2741613"/>
              <a:ext cx="0" cy="26670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7880350" y="2743200"/>
              <a:ext cx="14288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8382000" y="2743200"/>
              <a:ext cx="0" cy="265112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4876800" y="2743200"/>
              <a:ext cx="34290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4892675" y="3246438"/>
              <a:ext cx="34734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4876800" y="3733800"/>
              <a:ext cx="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4846638" y="3763963"/>
              <a:ext cx="35052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4876800" y="4267200"/>
              <a:ext cx="35052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4906963" y="4846638"/>
              <a:ext cx="3475037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4876800" y="5334000"/>
              <a:ext cx="350520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5392738" y="3246438"/>
              <a:ext cx="0" cy="1614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>
              <a:off x="5365751" y="4876800"/>
              <a:ext cx="25288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81" name="Text Box 38"/>
          <p:cNvSpPr txBox="1">
            <a:spLocks noChangeArrowheads="1"/>
          </p:cNvSpPr>
          <p:nvPr/>
        </p:nvSpPr>
        <p:spPr bwMode="auto">
          <a:xfrm>
            <a:off x="563563" y="615930"/>
            <a:ext cx="7924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</a:t>
            </a:r>
            <a:r>
              <a:rPr kumimoji="0" lang="en-US" altLang="en-US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thẳng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thang:</a:t>
            </a:r>
          </a:p>
        </p:txBody>
      </p:sp>
      <p:sp>
        <p:nvSpPr>
          <p:cNvPr id="6182" name="Text Box 39"/>
          <p:cNvSpPr txBox="1">
            <a:spLocks noChangeArrowheads="1"/>
          </p:cNvSpPr>
          <p:nvPr/>
        </p:nvSpPr>
        <p:spPr bwMode="auto">
          <a:xfrm>
            <a:off x="73267" y="176927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6183" name="Text Box 40"/>
          <p:cNvSpPr txBox="1">
            <a:spLocks noChangeArrowheads="1"/>
          </p:cNvSpPr>
          <p:nvPr/>
        </p:nvSpPr>
        <p:spPr bwMode="auto">
          <a:xfrm>
            <a:off x="4503738" y="1813367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5108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5334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047750" y="40687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524000" y="40544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027238" y="40544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530475" y="40386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046413" y="40370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3536950" y="40386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0386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33400" y="40386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49275" y="45418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3400" y="50292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03238" y="50593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33400" y="5562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63563" y="61420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33400" y="66294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8768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5391150" y="40687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867400" y="40544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370638" y="40544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73875" y="40386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7389813" y="40370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880350" y="40386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8382000" y="40386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876800" y="40386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4892675" y="45418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876800" y="50292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846638" y="50593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4876800" y="5562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4906963" y="61420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4876800" y="66294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V="1">
            <a:off x="1066800" y="45561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1524000" y="45418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392738" y="45418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5380038" y="6142038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0" y="3733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4419600" y="3733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5334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047750" y="7159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1524000" y="7016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2027238" y="7016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2530475" y="6858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3046413" y="6842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3536950" y="6858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40386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576263" y="701675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549275" y="11890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33400" y="16764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503238" y="17065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533400" y="22098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563563" y="2789238"/>
            <a:ext cx="3475037" cy="301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533400" y="3276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48768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5391150" y="715963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5867400" y="701675"/>
            <a:ext cx="0" cy="263525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6370638" y="701675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6873875" y="685800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>
            <a:off x="7389813" y="684213"/>
            <a:ext cx="0" cy="26670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>
            <a:off x="7880350" y="685800"/>
            <a:ext cx="14288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8" name="Line 60"/>
          <p:cNvSpPr>
            <a:spLocks noChangeShapeType="1"/>
          </p:cNvSpPr>
          <p:nvPr/>
        </p:nvSpPr>
        <p:spPr bwMode="auto">
          <a:xfrm>
            <a:off x="8382000" y="685800"/>
            <a:ext cx="0" cy="265112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>
            <a:off x="4876800" y="685800"/>
            <a:ext cx="3429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4892675" y="1189038"/>
            <a:ext cx="347345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4876800" y="1676400"/>
            <a:ext cx="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>
            <a:off x="4846638" y="1706563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>
            <a:off x="4876800" y="22098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4" name="Line 66"/>
          <p:cNvSpPr>
            <a:spLocks noChangeShapeType="1"/>
          </p:cNvSpPr>
          <p:nvPr/>
        </p:nvSpPr>
        <p:spPr bwMode="auto">
          <a:xfrm>
            <a:off x="4906963" y="2789238"/>
            <a:ext cx="34750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5" name="Line 67"/>
          <p:cNvSpPr>
            <a:spLocks noChangeShapeType="1"/>
          </p:cNvSpPr>
          <p:nvPr/>
        </p:nvSpPr>
        <p:spPr bwMode="auto">
          <a:xfrm>
            <a:off x="4876800" y="3276600"/>
            <a:ext cx="35052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6" name="Line 68"/>
          <p:cNvSpPr>
            <a:spLocks noChangeShapeType="1"/>
          </p:cNvSpPr>
          <p:nvPr/>
        </p:nvSpPr>
        <p:spPr bwMode="auto">
          <a:xfrm flipV="1">
            <a:off x="1066800" y="1203325"/>
            <a:ext cx="473075" cy="161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7" name="Line 69"/>
          <p:cNvSpPr>
            <a:spLocks noChangeShapeType="1"/>
          </p:cNvSpPr>
          <p:nvPr/>
        </p:nvSpPr>
        <p:spPr bwMode="auto">
          <a:xfrm>
            <a:off x="1524000" y="1189038"/>
            <a:ext cx="2011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8" name="Line 70"/>
          <p:cNvSpPr>
            <a:spLocks noChangeShapeType="1"/>
          </p:cNvSpPr>
          <p:nvPr/>
        </p:nvSpPr>
        <p:spPr bwMode="auto">
          <a:xfrm>
            <a:off x="5392738" y="1189038"/>
            <a:ext cx="0" cy="161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39" name="Line 71"/>
          <p:cNvSpPr>
            <a:spLocks noChangeShapeType="1"/>
          </p:cNvSpPr>
          <p:nvPr/>
        </p:nvSpPr>
        <p:spPr bwMode="auto">
          <a:xfrm>
            <a:off x="5380038" y="2789238"/>
            <a:ext cx="2528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40" name="Text Box 72"/>
          <p:cNvSpPr txBox="1">
            <a:spLocks noChangeArrowheads="1"/>
          </p:cNvSpPr>
          <p:nvPr/>
        </p:nvSpPr>
        <p:spPr bwMode="auto">
          <a:xfrm>
            <a:off x="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7241" name="Text Box 73"/>
          <p:cNvSpPr txBox="1">
            <a:spLocks noChangeArrowheads="1"/>
          </p:cNvSpPr>
          <p:nvPr/>
        </p:nvSpPr>
        <p:spPr bwMode="auto">
          <a:xfrm>
            <a:off x="4419600" y="38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3519488" y="1173163"/>
            <a:ext cx="22225" cy="16430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1103313" y="2786063"/>
            <a:ext cx="2408237" cy="301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3505200" y="4540250"/>
            <a:ext cx="500063" cy="1628775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1089025" y="6138863"/>
            <a:ext cx="2916238" cy="15875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5384800" y="1190625"/>
            <a:ext cx="2003425" cy="15875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7388225" y="1176338"/>
            <a:ext cx="493713" cy="1639887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V="1">
            <a:off x="5399088" y="4513263"/>
            <a:ext cx="2960687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>
            <a:off x="7866063" y="4513263"/>
            <a:ext cx="479425" cy="1625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152400"/>
            <a:ext cx="6019800" cy="4525963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u="sng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Bài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4</a:t>
            </a:r>
            <a:r>
              <a:rPr lang="en-US" sz="2800" b="1" dirty="0">
                <a:latin typeface="+mj-lt"/>
              </a:rPr>
              <a:t>.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</a:rPr>
              <a:t> Quan sát hình vẽ rồi trả lời câu hỏi :</a:t>
            </a:r>
          </a:p>
          <a:p>
            <a:pPr algn="l"/>
            <a:r>
              <a:rPr lang="en-US" sz="2800" dirty="0"/>
              <a:t>  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</a:rPr>
              <a:t>- Hình thang ABCD có những góc nào là góc vuông ?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vi-VN" sz="2400" dirty="0">
                <a:solidFill>
                  <a:srgbClr val="002060"/>
                </a:solidFill>
              </a:rPr>
              <a:t>- </a:t>
            </a:r>
            <a:r>
              <a:rPr lang="vi-VN" sz="2800" dirty="0">
                <a:solidFill>
                  <a:srgbClr val="002060"/>
                </a:solidFill>
              </a:rPr>
              <a:t>Cạnh bên nào vuông góc với hai đáy 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41" y="344748"/>
            <a:ext cx="3245427" cy="27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71193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3">
                    <a:lumMod val="50000"/>
                  </a:schemeClr>
                </a:solidFill>
              </a:rPr>
              <a:t>Hình thang có một cạnh bên vuông góc với hai đáy gọi là hình thang vuông.</a:t>
            </a:r>
            <a:endParaRPr lang="vi-VN" sz="32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4585" y="1099351"/>
            <a:ext cx="5638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/>
              <a:t>-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Hình thang ABCD có những góc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góc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D 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là </a:t>
            </a:r>
            <a:r>
              <a:rPr lang="vi-VN" sz="2800" dirty="0" err="1">
                <a:solidFill>
                  <a:schemeClr val="accent2">
                    <a:lumMod val="50000"/>
                  </a:schemeClr>
                </a:solidFill>
              </a:rPr>
              <a:t>góc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</a:rPr>
              <a:t> vuông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301" y="2201604"/>
            <a:ext cx="5638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/>
              <a:t>- Cạnh bên </a:t>
            </a:r>
            <a:r>
              <a:rPr lang="en-US" sz="2800" dirty="0"/>
              <a:t>AD</a:t>
            </a:r>
            <a:r>
              <a:rPr lang="vi-VN" sz="2800" dirty="0"/>
              <a:t> vuông góc với hai đáy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35"/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800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106503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15890" cy="68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21731" y="1828800"/>
            <a:ext cx="4343400" cy="1789256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Chevron">
              <a:avLst>
                <a:gd name="adj" fmla="val 508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đích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76800"/>
            <a:ext cx="2286000" cy="20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421981" y="424942"/>
            <a:ext cx="4343400" cy="93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3791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Nội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 dung: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F2F3CE-A145-4FB1-B61E-9734628A526F}"/>
              </a:ext>
            </a:extLst>
          </p:cNvPr>
          <p:cNvGrpSpPr/>
          <p:nvPr/>
        </p:nvGrpSpPr>
        <p:grpSpPr>
          <a:xfrm>
            <a:off x="3290526" y="3680525"/>
            <a:ext cx="5344092" cy="990784"/>
            <a:chOff x="2128554" y="3978785"/>
            <a:chExt cx="5344092" cy="9907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6F16AF-EC93-42FA-ABF6-F47703C6BB9C}"/>
                </a:ext>
              </a:extLst>
            </p:cNvPr>
            <p:cNvSpPr/>
            <p:nvPr/>
          </p:nvSpPr>
          <p:spPr>
            <a:xfrm>
              <a:off x="2128554" y="3978785"/>
              <a:ext cx="534409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>
                  <a:ln/>
                  <a:solidFill>
                    <a:srgbClr val="FF0000"/>
                  </a:solidFill>
                  <a:effectLst/>
                </a:rPr>
                <a:t>Vượt</a:t>
              </a:r>
              <a:r>
                <a:rPr lang="en-US" sz="4400" b="1" cap="none" spc="0" dirty="0">
                  <a:ln/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400" b="1" cap="none" spc="0" dirty="0" err="1">
                  <a:ln/>
                  <a:solidFill>
                    <a:srgbClr val="FF0000"/>
                  </a:solidFill>
                  <a:effectLst/>
                </a:rPr>
                <a:t>chướng</a:t>
              </a:r>
              <a:r>
                <a:rPr lang="en-US" sz="4400" b="1" cap="none" spc="0" dirty="0">
                  <a:ln/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400" b="1" cap="none" spc="0" dirty="0" err="1">
                  <a:ln/>
                  <a:solidFill>
                    <a:srgbClr val="FF0000"/>
                  </a:solidFill>
                  <a:effectLst/>
                </a:rPr>
                <a:t>ngại</a:t>
              </a:r>
              <a:r>
                <a:rPr lang="en-US" sz="4400" b="1" cap="none" spc="0" dirty="0">
                  <a:ln/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400" b="1" cap="none" spc="0" dirty="0" err="1">
                  <a:ln/>
                  <a:solidFill>
                    <a:srgbClr val="FF0000"/>
                  </a:solidFill>
                  <a:effectLst/>
                </a:rPr>
                <a:t>vật</a:t>
              </a:r>
              <a:endParaRPr lang="en-US" sz="44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3" name="Half Frame 2">
              <a:extLst>
                <a:ext uri="{FF2B5EF4-FFF2-40B4-BE49-F238E27FC236}">
                  <a16:creationId xmlns:a16="http://schemas.microsoft.com/office/drawing/2014/main" id="{4B055747-7DA9-4256-9525-9F341E025540}"/>
                </a:ext>
              </a:extLst>
            </p:cNvPr>
            <p:cNvSpPr/>
            <p:nvPr/>
          </p:nvSpPr>
          <p:spPr>
            <a:xfrm>
              <a:off x="2343227" y="4724454"/>
              <a:ext cx="5100055" cy="245115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DC9E84-2105-4AB5-9BF3-3D340C2688D2}"/>
              </a:ext>
            </a:extLst>
          </p:cNvPr>
          <p:cNvGrpSpPr/>
          <p:nvPr/>
        </p:nvGrpSpPr>
        <p:grpSpPr>
          <a:xfrm>
            <a:off x="1600200" y="4826597"/>
            <a:ext cx="2614818" cy="985098"/>
            <a:chOff x="1542163" y="4791489"/>
            <a:chExt cx="2614818" cy="9850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5D76B4-E2F6-48E4-BE77-75EC8C120C4D}"/>
                </a:ext>
              </a:extLst>
            </p:cNvPr>
            <p:cNvSpPr/>
            <p:nvPr/>
          </p:nvSpPr>
          <p:spPr>
            <a:xfrm>
              <a:off x="1542163" y="4791489"/>
              <a:ext cx="261481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>
                  <a:ln/>
                  <a:solidFill>
                    <a:srgbClr val="00B0F0"/>
                  </a:solidFill>
                  <a:effectLst/>
                </a:rPr>
                <a:t>Khởi</a:t>
              </a:r>
              <a:r>
                <a:rPr lang="en-US" sz="4400" b="1" cap="none" spc="0" dirty="0">
                  <a:ln/>
                  <a:solidFill>
                    <a:srgbClr val="00B0F0"/>
                  </a:solidFill>
                  <a:effectLst/>
                </a:rPr>
                <a:t> </a:t>
              </a:r>
              <a:r>
                <a:rPr lang="en-US" sz="4400" b="1" cap="none" spc="0" dirty="0" err="1">
                  <a:ln/>
                  <a:solidFill>
                    <a:srgbClr val="00B0F0"/>
                  </a:solidFill>
                  <a:effectLst/>
                </a:rPr>
                <a:t>động</a:t>
              </a:r>
              <a:endParaRPr lang="en-US" sz="4400" b="1" cap="none" spc="0" dirty="0">
                <a:ln/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D4DCEC32-7DE2-40AE-82FC-A7868FEFB41C}"/>
                </a:ext>
              </a:extLst>
            </p:cNvPr>
            <p:cNvSpPr/>
            <p:nvPr/>
          </p:nvSpPr>
          <p:spPr>
            <a:xfrm>
              <a:off x="1694563" y="5513386"/>
              <a:ext cx="2285999" cy="263201"/>
            </a:xfrm>
            <a:prstGeom prst="halfFrame">
              <a:avLst/>
            </a:prstGeom>
            <a:solidFill>
              <a:srgbClr val="00B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5ABC12-13DE-4F09-A92F-252E9196617D}"/>
              </a:ext>
            </a:extLst>
          </p:cNvPr>
          <p:cNvGrpSpPr/>
          <p:nvPr/>
        </p:nvGrpSpPr>
        <p:grpSpPr>
          <a:xfrm>
            <a:off x="5234245" y="2438400"/>
            <a:ext cx="2238401" cy="1015620"/>
            <a:chOff x="5234245" y="2729333"/>
            <a:chExt cx="2238401" cy="10156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BE0CD0-A7E5-4CB5-972E-1B1D165A0249}"/>
                </a:ext>
              </a:extLst>
            </p:cNvPr>
            <p:cNvSpPr/>
            <p:nvPr/>
          </p:nvSpPr>
          <p:spPr>
            <a:xfrm>
              <a:off x="5234245" y="2729333"/>
              <a:ext cx="212737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>
                  <a:ln/>
                  <a:solidFill>
                    <a:srgbClr val="F60AFC"/>
                  </a:solidFill>
                </a:rPr>
                <a:t>Tăng</a:t>
              </a:r>
              <a:r>
                <a:rPr lang="en-US" sz="4400" b="1" dirty="0">
                  <a:ln/>
                  <a:solidFill>
                    <a:srgbClr val="F60AFC"/>
                  </a:solidFill>
                </a:rPr>
                <a:t> </a:t>
              </a:r>
              <a:r>
                <a:rPr lang="en-US" sz="4400" b="1" dirty="0" err="1">
                  <a:ln/>
                  <a:solidFill>
                    <a:srgbClr val="F60AFC"/>
                  </a:solidFill>
                </a:rPr>
                <a:t>tốc</a:t>
              </a:r>
              <a:endParaRPr lang="en-US" sz="4400" b="1" cap="none" spc="0" dirty="0">
                <a:ln/>
                <a:solidFill>
                  <a:srgbClr val="F60AFC"/>
                </a:solidFill>
                <a:effectLst/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7AE8304-B040-4A07-BCA0-85B373FE18BE}"/>
                </a:ext>
              </a:extLst>
            </p:cNvPr>
            <p:cNvSpPr/>
            <p:nvPr/>
          </p:nvSpPr>
          <p:spPr>
            <a:xfrm>
              <a:off x="5334000" y="3491333"/>
              <a:ext cx="2138646" cy="253620"/>
            </a:xfrm>
            <a:prstGeom prst="halfFrame">
              <a:avLst/>
            </a:prstGeom>
            <a:solidFill>
              <a:srgbClr val="FF0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6011C-60F5-462E-8F58-BF26978B763E}"/>
              </a:ext>
            </a:extLst>
          </p:cNvPr>
          <p:cNvGrpSpPr/>
          <p:nvPr/>
        </p:nvGrpSpPr>
        <p:grpSpPr>
          <a:xfrm>
            <a:off x="6564769" y="1295400"/>
            <a:ext cx="2097714" cy="1060126"/>
            <a:chOff x="6564769" y="1414463"/>
            <a:chExt cx="2097714" cy="10601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029B9A-09E1-4F2B-AFCF-816F60DEC47E}"/>
                </a:ext>
              </a:extLst>
            </p:cNvPr>
            <p:cNvSpPr/>
            <p:nvPr/>
          </p:nvSpPr>
          <p:spPr>
            <a:xfrm>
              <a:off x="6564769" y="1414463"/>
              <a:ext cx="189821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>
                  <a:ln/>
                  <a:solidFill>
                    <a:srgbClr val="00B050"/>
                  </a:solidFill>
                  <a:effectLst/>
                </a:rPr>
                <a:t>Về</a:t>
              </a:r>
              <a:r>
                <a:rPr lang="en-US" sz="4400" b="1" cap="none" spc="0" dirty="0">
                  <a:ln/>
                  <a:solidFill>
                    <a:srgbClr val="00B050"/>
                  </a:solidFill>
                  <a:effectLst/>
                </a:rPr>
                <a:t> </a:t>
              </a:r>
              <a:r>
                <a:rPr lang="en-US" sz="4400" b="1" cap="none" spc="0" dirty="0" err="1">
                  <a:ln/>
                  <a:solidFill>
                    <a:srgbClr val="00B050"/>
                  </a:solidFill>
                  <a:effectLst/>
                </a:rPr>
                <a:t>đích</a:t>
              </a:r>
              <a:endParaRPr lang="en-US" sz="4400" b="1" cap="none" spc="0" dirty="0">
                <a:ln/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EE07C1E-0B37-4CC1-BC99-4990C8A9C3ED}"/>
                </a:ext>
              </a:extLst>
            </p:cNvPr>
            <p:cNvSpPr/>
            <p:nvPr/>
          </p:nvSpPr>
          <p:spPr>
            <a:xfrm>
              <a:off x="6734608" y="2220969"/>
              <a:ext cx="1927875" cy="253620"/>
            </a:xfrm>
            <a:prstGeom prst="halfFrame">
              <a:avLst/>
            </a:prstGeom>
            <a:solidFill>
              <a:srgbClr val="00B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6AB2F7-1429-42E4-957E-315CF6EF2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66" y="32939"/>
            <a:ext cx="1301338" cy="13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7"/>
          <p:cNvSpPr txBox="1">
            <a:spLocks noChangeArrowheads="1"/>
          </p:cNvSpPr>
          <p:nvPr/>
        </p:nvSpPr>
        <p:spPr bwMode="auto">
          <a:xfrm>
            <a:off x="1295400" y="4281488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609600" y="1570038"/>
            <a:ext cx="7467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1295400" y="1295400"/>
            <a:ext cx="7239000" cy="2362200"/>
          </a:xfrm>
          <a:prstGeom prst="cloudCallout">
            <a:avLst>
              <a:gd name="adj1" fmla="val -47861"/>
              <a:gd name="adj2" fmla="val 107847"/>
            </a:avLst>
          </a:prstGeom>
          <a:solidFill>
            <a:srgbClr val="FFCCFF"/>
          </a:solidFill>
          <a:ln w="57150">
            <a:pattFill prst="sphere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Diện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tích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</a:rPr>
              <a:t> thang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7"/>
          <p:cNvSpPr txBox="1">
            <a:spLocks noChangeArrowheads="1"/>
          </p:cNvSpPr>
          <p:nvPr/>
        </p:nvSpPr>
        <p:spPr bwMode="auto">
          <a:xfrm>
            <a:off x="1295400" y="4281488"/>
            <a:ext cx="701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3908" name="Rectangle 2"/>
          <p:cNvSpPr>
            <a:spLocks noChangeArrowheads="1"/>
          </p:cNvSpPr>
          <p:nvPr/>
        </p:nvSpPr>
        <p:spPr bwMode="auto">
          <a:xfrm>
            <a:off x="609600" y="1570038"/>
            <a:ext cx="7467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81000" y="533400"/>
            <a:ext cx="8686800" cy="3048000"/>
          </a:xfrm>
          <a:prstGeom prst="cloudCallout">
            <a:avLst>
              <a:gd name="adj1" fmla="val -47861"/>
              <a:gd name="adj2" fmla="val 107847"/>
            </a:avLst>
          </a:prstGeom>
          <a:solidFill>
            <a:srgbClr val="FFCCFF"/>
          </a:solidFill>
          <a:ln w="57150">
            <a:pattFill prst="sphere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chúc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!</a:t>
            </a:r>
          </a:p>
          <a:p>
            <a:pPr algn="ctr" eaLnBrk="1" hangingPunct="1"/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Chúc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chăm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ngoan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99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6"/>
          <p:cNvSpPr>
            <a:spLocks noChangeArrowheads="1"/>
          </p:cNvSpPr>
          <p:nvPr/>
        </p:nvSpPr>
        <p:spPr bwMode="auto">
          <a:xfrm>
            <a:off x="7938" y="17463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6500" name="Rectangle 35"/>
          <p:cNvSpPr>
            <a:spLocks noChangeArrowheads="1"/>
          </p:cNvSpPr>
          <p:nvPr/>
        </p:nvSpPr>
        <p:spPr bwMode="auto">
          <a:xfrm>
            <a:off x="49213" y="582613"/>
            <a:ext cx="90884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800">
                <a:solidFill>
                  <a:srgbClr val="0B19C8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</p:txBody>
      </p:sp>
      <p:pic>
        <p:nvPicPr>
          <p:cNvPr id="106503" name="Picture 6" descr="G:\anh slide\3d32f70c95e441d566402754a5fc6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2195"/>
            <a:ext cx="9151938" cy="683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23294" y="1843088"/>
            <a:ext cx="4343400" cy="213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prstTxWarp prst="textChevron">
              <a:avLst>
                <a:gd name="adj" fmla="val 6548"/>
              </a:avLst>
            </a:prstTxWarp>
            <a:spAutoFit/>
          </a:bodyPr>
          <a:lstStyle/>
          <a:p>
            <a:pPr algn="ctr"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ngdu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187">
            <a:off x="16632" y="4984912"/>
            <a:ext cx="1752600" cy="159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37D98-1388-43A3-83E8-F3D574A5E811}"/>
              </a:ext>
            </a:extLst>
          </p:cNvPr>
          <p:cNvSpPr txBox="1"/>
          <p:nvPr/>
        </p:nvSpPr>
        <p:spPr>
          <a:xfrm>
            <a:off x="1143000" y="838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Con </a:t>
            </a:r>
            <a:r>
              <a:rPr lang="vi-VN" sz="32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hãy</a:t>
            </a:r>
            <a:r>
              <a:rPr lang="vi-VN" sz="32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nêu tên </a:t>
            </a:r>
            <a:r>
              <a:rPr lang="vi-VN" sz="32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các</a:t>
            </a:r>
            <a:r>
              <a:rPr lang="vi-VN" sz="32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hình</a:t>
            </a:r>
            <a:r>
              <a:rPr lang="vi-VN" sz="32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đã</a:t>
            </a:r>
            <a:r>
              <a:rPr lang="vi-VN" sz="32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32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học</a:t>
            </a:r>
            <a:r>
              <a:rPr lang="vi-VN" sz="32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4FCAD-D7BF-4F63-B03A-5EF0B43AF977}"/>
              </a:ext>
            </a:extLst>
          </p:cNvPr>
          <p:cNvSpPr txBox="1"/>
          <p:nvPr/>
        </p:nvSpPr>
        <p:spPr>
          <a:xfrm>
            <a:off x="1685846" y="1354045"/>
            <a:ext cx="678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Nêu tên </a:t>
            </a:r>
            <a:r>
              <a:rPr lang="vi-VN" sz="36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và</a:t>
            </a:r>
            <a:r>
              <a:rPr lang="vi-VN" sz="36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đặc</a:t>
            </a:r>
            <a:r>
              <a:rPr lang="vi-VN" sz="36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điểm</a:t>
            </a:r>
            <a:r>
              <a:rPr lang="vi-VN" sz="36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vi-VN" sz="36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hình</a:t>
            </a:r>
            <a:r>
              <a:rPr lang="vi-VN" sz="3600" dirty="0">
                <a:solidFill>
                  <a:srgbClr val="0000CC"/>
                </a:solidFill>
                <a:latin typeface="+mj-lt"/>
                <a:cs typeface="#9Slide03 Arima Madurai Black" panose="00000A00000000000000" pitchFamily="2" charset="0"/>
              </a:rPr>
              <a:t> sau: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3D682-A00A-47FA-A2C1-81E7C446768C}"/>
              </a:ext>
            </a:extLst>
          </p:cNvPr>
          <p:cNvSpPr/>
          <p:nvPr/>
        </p:nvSpPr>
        <p:spPr>
          <a:xfrm>
            <a:off x="1848097" y="1852928"/>
            <a:ext cx="1524000" cy="83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1541F-7243-4197-B2BB-3780C9CAFBF4}"/>
              </a:ext>
            </a:extLst>
          </p:cNvPr>
          <p:cNvSpPr/>
          <p:nvPr/>
        </p:nvSpPr>
        <p:spPr>
          <a:xfrm>
            <a:off x="457200" y="1752599"/>
            <a:ext cx="1028700" cy="949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D66D70C-895A-44F5-B7AB-00B8ABBF453A}"/>
              </a:ext>
            </a:extLst>
          </p:cNvPr>
          <p:cNvSpPr/>
          <p:nvPr/>
        </p:nvSpPr>
        <p:spPr>
          <a:xfrm>
            <a:off x="3581400" y="1686595"/>
            <a:ext cx="1295400" cy="10007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4264113-E80D-492B-AA0A-C602C04D96F6}"/>
              </a:ext>
            </a:extLst>
          </p:cNvPr>
          <p:cNvSpPr/>
          <p:nvPr/>
        </p:nvSpPr>
        <p:spPr>
          <a:xfrm>
            <a:off x="5103916" y="1752599"/>
            <a:ext cx="1677884" cy="93320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24D3BEF3-C385-44F8-A635-7A6CDCB38515}"/>
              </a:ext>
            </a:extLst>
          </p:cNvPr>
          <p:cNvSpPr/>
          <p:nvPr/>
        </p:nvSpPr>
        <p:spPr>
          <a:xfrm>
            <a:off x="7162800" y="1852928"/>
            <a:ext cx="1524000" cy="83287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8F9DB8-9893-4828-A300-05C965C62CFA}"/>
              </a:ext>
            </a:extLst>
          </p:cNvPr>
          <p:cNvGrpSpPr/>
          <p:nvPr/>
        </p:nvGrpSpPr>
        <p:grpSpPr>
          <a:xfrm>
            <a:off x="2419106" y="2527192"/>
            <a:ext cx="3352799" cy="2514600"/>
            <a:chOff x="2438400" y="4337612"/>
            <a:chExt cx="1676400" cy="9963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060BC32-2B60-4FC0-8E5B-6874CA528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0" y="4348934"/>
              <a:ext cx="1212379" cy="4871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DBE227-A3CA-4508-9436-9F9B4FA6E16C}"/>
                </a:ext>
              </a:extLst>
            </p:cNvPr>
            <p:cNvCxnSpPr/>
            <p:nvPr/>
          </p:nvCxnSpPr>
          <p:spPr>
            <a:xfrm>
              <a:off x="2438400" y="4836129"/>
              <a:ext cx="1066800" cy="49787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618793-C992-418F-911B-8E795BFEB939}"/>
                </a:ext>
              </a:extLst>
            </p:cNvPr>
            <p:cNvCxnSpPr>
              <a:cxnSpLocks/>
            </p:cNvCxnSpPr>
            <p:nvPr/>
          </p:nvCxnSpPr>
          <p:spPr>
            <a:xfrm>
              <a:off x="3637698" y="4337612"/>
              <a:ext cx="477102" cy="49787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40C7F9-715D-419C-B8B0-1A1D2057F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5200" y="4836129"/>
              <a:ext cx="609600" cy="49787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3339DC0-0302-4744-B642-1E657A05625A}"/>
              </a:ext>
            </a:extLst>
          </p:cNvPr>
          <p:cNvSpPr/>
          <p:nvPr/>
        </p:nvSpPr>
        <p:spPr>
          <a:xfrm>
            <a:off x="159147" y="42553"/>
            <a:ext cx="3212950" cy="881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1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FB90E9-48FB-4C68-B885-EBC76F3DA598}"/>
              </a:ext>
            </a:extLst>
          </p:cNvPr>
          <p:cNvGrpSpPr/>
          <p:nvPr/>
        </p:nvGrpSpPr>
        <p:grpSpPr>
          <a:xfrm>
            <a:off x="304800" y="228600"/>
            <a:ext cx="8440917" cy="5638800"/>
            <a:chOff x="652648" y="-294660"/>
            <a:chExt cx="8059917" cy="486038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1926F90-32C5-4714-9C3F-9521BAE23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1" t="61810" r="22876" b="725"/>
            <a:stretch>
              <a:fillRect/>
            </a:stretch>
          </p:blipFill>
          <p:spPr bwMode="auto">
            <a:xfrm>
              <a:off x="2870598" y="2628454"/>
              <a:ext cx="4983956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426920-35C6-46AC-BB9D-4BC5DB8B1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" t="5109" r="29408" b="32774"/>
            <a:stretch>
              <a:fillRect/>
            </a:stretch>
          </p:blipFill>
          <p:spPr bwMode="auto">
            <a:xfrm>
              <a:off x="652648" y="-62078"/>
              <a:ext cx="8059917" cy="3263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1C8876-FF35-4B4A-8299-9F41658A5AB6}"/>
                </a:ext>
              </a:extLst>
            </p:cNvPr>
            <p:cNvSpPr txBox="1"/>
            <p:nvPr/>
          </p:nvSpPr>
          <p:spPr>
            <a:xfrm>
              <a:off x="2399576" y="1109402"/>
              <a:ext cx="4530588" cy="889858"/>
            </a:xfrm>
            <a:prstGeom prst="rect">
              <a:avLst/>
            </a:prstGeom>
            <a:noFill/>
          </p:spPr>
          <p:txBody>
            <a:bodyPr wrap="square" lIns="51434" tIns="25717" rIns="51434" bIns="25717">
              <a:spAutoFit/>
            </a:bodyPr>
            <a:lstStyle/>
            <a:p>
              <a:pPr algn="ctr" defTabSz="514337">
                <a:lnSpc>
                  <a:spcPct val="110000"/>
                </a:lnSpc>
                <a:defRPr/>
              </a:pPr>
              <a:r>
                <a:rPr lang="en-US" altLang="zh-CN" sz="4950" b="1" kern="800" dirty="0">
                  <a:ln w="28575"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DB44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HÌNH THANG</a:t>
              </a:r>
              <a:endParaRPr lang="zh-CN" altLang="en-US" sz="4950" b="1" kern="800" dirty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ahoma" panose="020B0604030504040204" pitchFamily="34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5975D1-3FB4-42C4-9C0B-20CCFDC9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4" t="19724" r="37750" b="50000"/>
            <a:stretch>
              <a:fillRect/>
            </a:stretch>
          </p:blipFill>
          <p:spPr bwMode="auto">
            <a:xfrm rot="21317891">
              <a:off x="757538" y="-294660"/>
              <a:ext cx="7867421" cy="486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B7E2D8F-ED9A-4DD0-8EEE-EAB70323F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20" r="78499"/>
            <a:stretch>
              <a:fillRect/>
            </a:stretch>
          </p:blipFill>
          <p:spPr bwMode="auto">
            <a:xfrm>
              <a:off x="1115616" y="2297460"/>
              <a:ext cx="1849041" cy="166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45F758E-E1C1-4671-92C6-897B6630F31E}"/>
                </a:ext>
              </a:extLst>
            </p:cNvPr>
            <p:cNvSpPr txBox="1"/>
            <p:nvPr/>
          </p:nvSpPr>
          <p:spPr>
            <a:xfrm>
              <a:off x="3057526" y="2135535"/>
              <a:ext cx="3214688" cy="328935"/>
            </a:xfrm>
            <a:prstGeom prst="rect">
              <a:avLst/>
            </a:prstGeom>
            <a:noFill/>
          </p:spPr>
          <p:txBody>
            <a:bodyPr lIns="51434" tIns="25717" rIns="51434" bIns="25717">
              <a:spAutoFit/>
            </a:bodyPr>
            <a:lstStyle/>
            <a:p>
              <a:pPr algn="ctr" defTabSz="514337">
                <a:defRPr/>
              </a:pPr>
              <a:r>
                <a:rPr lang="en-US" altLang="zh-CN" b="1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Sách</a:t>
              </a:r>
              <a:r>
                <a:rPr lang="en-US" altLang="zh-CN" b="1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lang="en-US" altLang="zh-CN" b="1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khoa </a:t>
              </a:r>
              <a:r>
                <a:rPr lang="en-US" altLang="zh-CN" b="1" dirty="0" err="1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trang</a:t>
              </a:r>
              <a:r>
                <a:rPr lang="en-US" altLang="zh-CN" b="1" dirty="0">
                  <a:solidFill>
                    <a:srgbClr val="3316A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 91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4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teddy_bear_reading_st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140200"/>
            <a:ext cx="2819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5"/>
          <p:cNvSpPr>
            <a:spLocks noChangeArrowheads="1" noChangeShapeType="1" noTextEdit="1"/>
          </p:cNvSpPr>
          <p:nvPr/>
        </p:nvSpPr>
        <p:spPr bwMode="auto">
          <a:xfrm>
            <a:off x="1662113" y="685800"/>
            <a:ext cx="6267450" cy="1766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Yêu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cầu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cần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Calibri"/>
              </a:rPr>
              <a:t>đạt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253" name="TextBox 8"/>
          <p:cNvSpPr txBox="1">
            <a:spLocks noChangeArrowheads="1"/>
          </p:cNvSpPr>
          <p:nvPr/>
        </p:nvSpPr>
        <p:spPr bwMode="auto">
          <a:xfrm>
            <a:off x="1409700" y="2338388"/>
            <a:ext cx="6430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2060"/>
                </a:solidFill>
              </a:rPr>
              <a:t>   </a:t>
            </a:r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tượng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thang.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8A686BF-17B0-4036-9923-CCF7C0AD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3286373"/>
            <a:ext cx="6430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>
                <a:solidFill>
                  <a:srgbClr val="FF0000"/>
                </a:solidFill>
              </a:rPr>
              <a:t> 2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nhận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đặc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điểm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thang.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1AE06B6-7BCC-4859-9622-873CF38E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4288779"/>
            <a:ext cx="6430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Biết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vẽ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thang.</a:t>
            </a:r>
          </a:p>
        </p:txBody>
      </p:sp>
    </p:spTree>
    <p:extLst>
      <p:ext uri="{BB962C8B-B14F-4D97-AF65-F5344CB8AC3E}">
        <p14:creationId xmlns:p14="http://schemas.microsoft.com/office/powerpoint/2010/main" val="27375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341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2838450"/>
            <a:ext cx="5181600" cy="11811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anDown">
              <a:avLst>
                <a:gd name="adj" fmla="val 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Vượt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chướng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ngại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vật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8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4775" y="13916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a)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sát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vẽ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dưới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đây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412721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</a:t>
            </a:r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3886200" y="1845111"/>
            <a:ext cx="4752975" cy="2194731"/>
            <a:chOff x="1580" y="551"/>
            <a:chExt cx="2994" cy="1239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27562" y="4114800"/>
            <a:ext cx="333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ABCD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19" name="Group 63">
            <a:extLst>
              <a:ext uri="{FF2B5EF4-FFF2-40B4-BE49-F238E27FC236}">
                <a16:creationId xmlns:a16="http://schemas.microsoft.com/office/drawing/2014/main" id="{FB97577D-C0B6-4A42-BBF3-EF125DE41EB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066800"/>
            <a:ext cx="1143000" cy="2905125"/>
            <a:chOff x="336" y="1824"/>
            <a:chExt cx="576" cy="1830"/>
          </a:xfrm>
        </p:grpSpPr>
        <p:sp>
          <p:nvSpPr>
            <p:cNvPr id="20" name="Line 56">
              <a:extLst>
                <a:ext uri="{FF2B5EF4-FFF2-40B4-BE49-F238E27FC236}">
                  <a16:creationId xmlns:a16="http://schemas.microsoft.com/office/drawing/2014/main" id="{E829D221-858A-43E7-BF9D-1138615FD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824"/>
              <a:ext cx="96" cy="1824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7">
              <a:extLst>
                <a:ext uri="{FF2B5EF4-FFF2-40B4-BE49-F238E27FC236}">
                  <a16:creationId xmlns:a16="http://schemas.microsoft.com/office/drawing/2014/main" id="{CE5992E0-D9E4-40A5-A651-135DEA2AE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" y="1830"/>
              <a:ext cx="96" cy="1824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8">
              <a:extLst>
                <a:ext uri="{FF2B5EF4-FFF2-40B4-BE49-F238E27FC236}">
                  <a16:creationId xmlns:a16="http://schemas.microsoft.com/office/drawing/2014/main" id="{3324DB4F-F8E4-47F2-BE97-729C52223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324"/>
              <a:ext cx="576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9">
              <a:extLst>
                <a:ext uri="{FF2B5EF4-FFF2-40B4-BE49-F238E27FC236}">
                  <a16:creationId xmlns:a16="http://schemas.microsoft.com/office/drawing/2014/main" id="{D6A16E33-A256-436B-9DEB-A765B98AD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94"/>
              <a:ext cx="481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0">
              <a:extLst>
                <a:ext uri="{FF2B5EF4-FFF2-40B4-BE49-F238E27FC236}">
                  <a16:creationId xmlns:a16="http://schemas.microsoft.com/office/drawing/2014/main" id="{1FA58D79-48EE-4AE1-8944-5224594A3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712"/>
              <a:ext cx="481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1">
              <a:extLst>
                <a:ext uri="{FF2B5EF4-FFF2-40B4-BE49-F238E27FC236}">
                  <a16:creationId xmlns:a16="http://schemas.microsoft.com/office/drawing/2014/main" id="{06BB08B1-DE47-4CA2-9E3D-FF8D460FD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430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2">
              <a:extLst>
                <a:ext uri="{FF2B5EF4-FFF2-40B4-BE49-F238E27FC236}">
                  <a16:creationId xmlns:a16="http://schemas.microsoft.com/office/drawing/2014/main" id="{D49E338C-D068-4C5A-B0CB-C23604469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14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5C9FC38-870D-4EDF-ABC7-2E1C5E427483}"/>
              </a:ext>
            </a:extLst>
          </p:cNvPr>
          <p:cNvSpPr txBox="1"/>
          <p:nvPr/>
        </p:nvSpPr>
        <p:spPr>
          <a:xfrm>
            <a:off x="4737100" y="4114800"/>
            <a:ext cx="333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thang ABCD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DE72D5-5491-499A-A020-B862D885E187}"/>
              </a:ext>
            </a:extLst>
          </p:cNvPr>
          <p:cNvSpPr txBox="1"/>
          <p:nvPr/>
        </p:nvSpPr>
        <p:spPr>
          <a:xfrm>
            <a:off x="2205037" y="797338"/>
            <a:ext cx="6259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điểm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cái</a:t>
            </a:r>
            <a:r>
              <a:rPr lang="en-US" sz="3200" b="1" dirty="0">
                <a:solidFill>
                  <a:srgbClr val="FF0000"/>
                </a:solidFill>
              </a:rPr>
              <a:t> thang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ABCD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2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9" grpId="0"/>
      <p:bldP spid="39" grpId="1"/>
      <p:bldP spid="43" grpId="0"/>
      <p:bldP spid="44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28600" y="2286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43" name="Group 151"/>
          <p:cNvGrpSpPr>
            <a:grpSpLocks/>
          </p:cNvGrpSpPr>
          <p:nvPr/>
        </p:nvGrpSpPr>
        <p:grpSpPr bwMode="auto">
          <a:xfrm>
            <a:off x="3346450" y="1483730"/>
            <a:ext cx="4752975" cy="2043113"/>
            <a:chOff x="1580" y="551"/>
            <a:chExt cx="2994" cy="1287"/>
          </a:xfrm>
        </p:grpSpPr>
        <p:grpSp>
          <p:nvGrpSpPr>
            <p:cNvPr id="44" name="Group 142"/>
            <p:cNvGrpSpPr>
              <a:grpSpLocks/>
            </p:cNvGrpSpPr>
            <p:nvPr/>
          </p:nvGrpSpPr>
          <p:grpSpPr bwMode="auto">
            <a:xfrm>
              <a:off x="1920" y="864"/>
              <a:ext cx="2352" cy="864"/>
              <a:chOff x="1920" y="864"/>
              <a:chExt cx="2352" cy="864"/>
            </a:xfrm>
          </p:grpSpPr>
          <p:sp>
            <p:nvSpPr>
              <p:cNvPr id="49" name="Line 14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4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23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45"/>
              <p:cNvSpPr>
                <a:spLocks noChangeShapeType="1"/>
              </p:cNvSpPr>
              <p:nvPr/>
            </p:nvSpPr>
            <p:spPr bwMode="auto">
              <a:xfrm flipV="1">
                <a:off x="1920" y="864"/>
                <a:ext cx="336" cy="8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6"/>
              <p:cNvSpPr>
                <a:spLocks noChangeShapeType="1"/>
              </p:cNvSpPr>
              <p:nvPr/>
            </p:nvSpPr>
            <p:spPr bwMode="auto">
              <a:xfrm>
                <a:off x="2256" y="864"/>
                <a:ext cx="13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Text Box 147"/>
            <p:cNvSpPr txBox="1">
              <a:spLocks noChangeArrowheads="1"/>
            </p:cNvSpPr>
            <p:nvPr/>
          </p:nvSpPr>
          <p:spPr bwMode="auto">
            <a:xfrm>
              <a:off x="3634" y="55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46" name="Text Box 148"/>
            <p:cNvSpPr txBox="1">
              <a:spLocks noChangeArrowheads="1"/>
            </p:cNvSpPr>
            <p:nvPr/>
          </p:nvSpPr>
          <p:spPr bwMode="auto">
            <a:xfrm>
              <a:off x="4354" y="160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47" name="Text Box 149"/>
            <p:cNvSpPr txBox="1">
              <a:spLocks noChangeArrowheads="1"/>
            </p:cNvSpPr>
            <p:nvPr/>
          </p:nvSpPr>
          <p:spPr bwMode="auto">
            <a:xfrm>
              <a:off x="1916" y="57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8" name="Text Box 150"/>
            <p:cNvSpPr txBox="1">
              <a:spLocks noChangeArrowheads="1"/>
            </p:cNvSpPr>
            <p:nvPr/>
          </p:nvSpPr>
          <p:spPr bwMode="auto">
            <a:xfrm>
              <a:off x="1580" y="158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000000"/>
                  </a:solidFill>
                </a:rPr>
                <a:t>D</a:t>
              </a:r>
            </a:p>
          </p:txBody>
        </p:sp>
      </p:grpSp>
      <p:sp>
        <p:nvSpPr>
          <p:cNvPr id="53" name="Line 152"/>
          <p:cNvSpPr>
            <a:spLocks noChangeShapeType="1"/>
          </p:cNvSpPr>
          <p:nvPr/>
        </p:nvSpPr>
        <p:spPr bwMode="auto">
          <a:xfrm>
            <a:off x="4419600" y="1981338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3"/>
          <p:cNvSpPr>
            <a:spLocks noChangeShapeType="1"/>
          </p:cNvSpPr>
          <p:nvPr/>
        </p:nvSpPr>
        <p:spPr bwMode="auto">
          <a:xfrm>
            <a:off x="6577453" y="2003732"/>
            <a:ext cx="1066800" cy="1371600"/>
          </a:xfrm>
          <a:prstGeom prst="line">
            <a:avLst/>
          </a:prstGeom>
          <a:ln w="28575">
            <a:solidFill>
              <a:srgbClr val="FF0BFF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Line 154"/>
          <p:cNvSpPr>
            <a:spLocks noChangeShapeType="1"/>
          </p:cNvSpPr>
          <p:nvPr/>
        </p:nvSpPr>
        <p:spPr bwMode="auto">
          <a:xfrm>
            <a:off x="3867440" y="3353952"/>
            <a:ext cx="3733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55"/>
          <p:cNvSpPr>
            <a:spLocks noChangeShapeType="1"/>
          </p:cNvSpPr>
          <p:nvPr/>
        </p:nvSpPr>
        <p:spPr bwMode="auto">
          <a:xfrm flipH="1">
            <a:off x="3870897" y="2036758"/>
            <a:ext cx="533400" cy="1371600"/>
          </a:xfrm>
          <a:prstGeom prst="line">
            <a:avLst/>
          </a:prstGeom>
          <a:ln w="28575">
            <a:solidFill>
              <a:srgbClr val="FF0BFF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156"/>
          <p:cNvSpPr>
            <a:spLocks noChangeArrowheads="1"/>
          </p:cNvSpPr>
          <p:nvPr/>
        </p:nvSpPr>
        <p:spPr bwMode="auto">
          <a:xfrm>
            <a:off x="647005" y="3855544"/>
            <a:ext cx="79217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thang ABCD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8" name="Rectangle 157"/>
          <p:cNvSpPr>
            <a:spLocks noChangeArrowheads="1"/>
          </p:cNvSpPr>
          <p:nvPr/>
        </p:nvSpPr>
        <p:spPr bwMode="auto">
          <a:xfrm>
            <a:off x="731804" y="3965382"/>
            <a:ext cx="71929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Con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xét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cạnh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thang?</a:t>
            </a:r>
          </a:p>
        </p:txBody>
      </p:sp>
      <p:sp>
        <p:nvSpPr>
          <p:cNvPr id="59" name="Rectangle 158"/>
          <p:cNvSpPr>
            <a:spLocks noChangeArrowheads="1"/>
          </p:cNvSpPr>
          <p:nvPr/>
        </p:nvSpPr>
        <p:spPr bwMode="auto">
          <a:xfrm>
            <a:off x="2030909" y="3871696"/>
            <a:ext cx="5153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thang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0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</TotalTime>
  <Words>557</Words>
  <Application>Microsoft Office PowerPoint</Application>
  <PresentationFormat>On-screen Show (4:3)</PresentationFormat>
  <Paragraphs>116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Impact</vt:lpstr>
      <vt:lpstr>Tahoma</vt:lpstr>
      <vt:lpstr>Times New Roman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84982722506</cp:lastModifiedBy>
  <cp:revision>35</cp:revision>
  <dcterms:created xsi:type="dcterms:W3CDTF">2021-12-18T13:20:30Z</dcterms:created>
  <dcterms:modified xsi:type="dcterms:W3CDTF">2022-01-07T02:32:49Z</dcterms:modified>
</cp:coreProperties>
</file>