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media/audio4.wav" ContentType="audio/wav"/>
  <Override PartName="/ppt/media/audio5.wav" ContentType="audio/wav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702" r:id="rId5"/>
    <p:sldMasterId id="2147483714" r:id="rId6"/>
    <p:sldMasterId id="2147483734" r:id="rId7"/>
  </p:sldMasterIdLst>
  <p:notesMasterIdLst>
    <p:notesMasterId r:id="rId31"/>
  </p:notesMasterIdLst>
  <p:sldIdLst>
    <p:sldId id="290" r:id="rId8"/>
    <p:sldId id="259" r:id="rId9"/>
    <p:sldId id="292" r:id="rId10"/>
    <p:sldId id="339" r:id="rId11"/>
    <p:sldId id="340" r:id="rId12"/>
    <p:sldId id="264" r:id="rId13"/>
    <p:sldId id="341" r:id="rId14"/>
    <p:sldId id="293" r:id="rId15"/>
    <p:sldId id="342" r:id="rId16"/>
    <p:sldId id="257" r:id="rId17"/>
    <p:sldId id="358" r:id="rId18"/>
    <p:sldId id="359" r:id="rId19"/>
    <p:sldId id="360" r:id="rId20"/>
    <p:sldId id="361" r:id="rId21"/>
    <p:sldId id="362" r:id="rId22"/>
    <p:sldId id="364" r:id="rId23"/>
    <p:sldId id="363" r:id="rId24"/>
    <p:sldId id="365" r:id="rId25"/>
    <p:sldId id="366" r:id="rId26"/>
    <p:sldId id="355" r:id="rId27"/>
    <p:sldId id="356" r:id="rId28"/>
    <p:sldId id="329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D0D5"/>
    <a:srgbClr val="1EAEAA"/>
    <a:srgbClr val="00FFFF"/>
    <a:srgbClr val="FF7F00"/>
    <a:srgbClr val="4D9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D729-AD9F-4F3D-A08C-0F51AC2D8C93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D4E9-310E-49EF-B4E9-626BDBB7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8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3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03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8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726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5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8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8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05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4181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128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736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07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58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231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453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0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362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3772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5130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6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1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10702546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flipH="1">
            <a:off x="3440318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2662083" y="-2404784"/>
            <a:ext cx="6075109" cy="6945317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736600" y="0"/>
            <a:ext cx="10744000" cy="62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50967" y="1569447"/>
            <a:ext cx="1027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600"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600"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728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-769542" y="5734491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6837850" y="-24103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081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3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676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3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66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4196158" y="57706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2688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6646908" y="56817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0482943" y="42673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874448" y="-22030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5892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3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58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0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992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2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037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3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0682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9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1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827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28593A9-40E4-4715-BB88-DD783705E2B1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82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194"/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912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2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17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302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79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55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22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77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237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859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745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2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37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2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112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4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60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3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94154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3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973354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1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016880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7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2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671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4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1278AE4B-EBB8-4408-8AEA-D3B25468FFDC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188D2BE-0322-4CE3-9468-BFB72122A675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697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E7FE7D6C-571F-41B1-B6E1-CE7C5D2886E3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5BA8EC28-FDEC-4852-8588-258A071B25AB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56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72673A98-F4EA-4457-97DA-B7ADC6488874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0B01683B-E59D-450A-9DFA-CBF36282BCD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80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20FBA646-440A-4C5E-8583-06A021FA883D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CA8CE1A-CD1E-48B1-8BA7-BB24D6A2BD1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0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5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4773CE06-5E67-40E8-ABC8-E6C6227DB370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8E89D51-8FB3-4F0F-B759-75016715DFD6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33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174B71DA-918B-41B1-9BC5-6E502C8E462A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9E9EB028-4F21-45DF-8410-EDDEF3F3F185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28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B6A6425A-F45D-42A9-BE4D-6976271E62ED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7286AB0-40A8-4E7B-9C61-D4D48005AEC7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043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9A5608A7-E92C-48F6-913B-ED000F019395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1071943-D6E0-411B-8206-1248FD1D2C01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05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260363D-F9B9-48F6-BC63-E97631F3A756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3785ED8-F8F3-4604-9CBE-35480B9F2B30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55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00FECE22-0FA2-41CD-BE2A-96B868E465E3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346E819E-AA9A-4E99-9255-A8BE89158A08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14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2BFE5754-F069-4BE1-B26D-686CE8AEB132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1/5/2022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5AF37F38-2747-4E09-8954-0C8768B34EB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2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8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0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7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855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084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740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0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image" Target="../media/image30.gif"/><Relationship Id="rId15" Type="http://schemas.openxmlformats.org/officeDocument/2006/relationships/slide" Target="slide6.xml"/><Relationship Id="rId10" Type="http://schemas.openxmlformats.org/officeDocument/2006/relationships/image" Target="../media/image260.png"/><Relationship Id="rId4" Type="http://schemas.openxmlformats.org/officeDocument/2006/relationships/image" Target="../media/image25.jpg"/><Relationship Id="rId9" Type="http://schemas.openxmlformats.org/officeDocument/2006/relationships/image" Target="../media/image25.png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80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gif"/><Relationship Id="rId11" Type="http://schemas.openxmlformats.org/officeDocument/2006/relationships/image" Target="../media/image31.jpeg"/><Relationship Id="rId5" Type="http://schemas.openxmlformats.org/officeDocument/2006/relationships/image" Target="../media/image34.gif"/><Relationship Id="rId15" Type="http://schemas.openxmlformats.org/officeDocument/2006/relationships/slide" Target="slide7.xml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12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gif"/><Relationship Id="rId11" Type="http://schemas.openxmlformats.org/officeDocument/2006/relationships/image" Target="../media/image41.png"/><Relationship Id="rId5" Type="http://schemas.openxmlformats.org/officeDocument/2006/relationships/image" Target="../media/image25.jpg"/><Relationship Id="rId15" Type="http://schemas.openxmlformats.org/officeDocument/2006/relationships/image" Target="../media/image38.gif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34"/>
            <a:ext cx="12192000" cy="68535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8472" y="201969"/>
            <a:ext cx="7345318" cy="61223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25624" y="1109440"/>
            <a:ext cx="550302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000" b="1" spc="3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3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spc="3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3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spc="3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spc="3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88)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7695502" y="838892"/>
            <a:ext cx="4098090" cy="38214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7223060" y="62526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4418" y="4048044"/>
            <a:ext cx="707469" cy="707469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77631" y="530175"/>
            <a:ext cx="975299" cy="95756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79695" y="4737302"/>
            <a:ext cx="1829505" cy="168196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90465" y="4870414"/>
            <a:ext cx="1045535" cy="1373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37301" y="1366040"/>
            <a:ext cx="3454699" cy="2877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1687298" y="4351934"/>
            <a:ext cx="2531172" cy="253117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0F1490-EAAB-46AF-9281-AB57C5D95BE7}"/>
              </a:ext>
            </a:extLst>
          </p:cNvPr>
          <p:cNvSpPr/>
          <p:nvPr/>
        </p:nvSpPr>
        <p:spPr>
          <a:xfrm>
            <a:off x="4415451" y="4076418"/>
            <a:ext cx="1332623" cy="1258700"/>
          </a:xfrm>
          <a:prstGeom prst="triangle">
            <a:avLst/>
          </a:prstGeom>
          <a:solidFill>
            <a:srgbClr val="4D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EE18B47-AED0-4A33-91A3-0C5084AEBE49}"/>
              </a:ext>
            </a:extLst>
          </p:cNvPr>
          <p:cNvSpPr/>
          <p:nvPr/>
        </p:nvSpPr>
        <p:spPr>
          <a:xfrm rot="19996476">
            <a:off x="5464161" y="4083067"/>
            <a:ext cx="584695" cy="55226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45869" y="44394"/>
            <a:ext cx="12877800" cy="20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C00000"/>
                </a:solidFill>
              </a:rPr>
              <a:t>Bài</a:t>
            </a:r>
            <a:r>
              <a:rPr lang="en-US" altLang="en-US" sz="3200" b="1" dirty="0">
                <a:solidFill>
                  <a:srgbClr val="C00000"/>
                </a:solidFill>
              </a:rPr>
              <a:t> 1</a:t>
            </a:r>
            <a:r>
              <a:rPr lang="en-US" altLang="en-US" sz="3200" dirty="0">
                <a:solidFill>
                  <a:srgbClr val="C00000"/>
                </a:solidFill>
              </a:rPr>
              <a:t>:</a:t>
            </a:r>
            <a:r>
              <a:rPr lang="en-US" altLang="en-US" sz="3200" dirty="0"/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Tính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diện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tích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</a:rPr>
              <a:t> tam </a:t>
            </a:r>
            <a:r>
              <a:rPr lang="en-US" altLang="en-US" sz="3200" dirty="0" err="1">
                <a:solidFill>
                  <a:srgbClr val="002060"/>
                </a:solidFill>
              </a:rPr>
              <a:t>giác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độ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dài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đáy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</a:rPr>
              <a:t> a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pPr algn="just" eaLnBrk="1" hangingPunct="1"/>
            <a:r>
              <a:rPr lang="en-US" altLang="en-US" sz="3200" dirty="0" err="1">
                <a:solidFill>
                  <a:srgbClr val="002060"/>
                </a:solidFill>
              </a:rPr>
              <a:t>chiều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cao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</a:rPr>
              <a:t> h: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</a:rPr>
              <a:t>a/ a = 30,5dm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h = 12dm.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</a:rPr>
              <a:t>b/ a = 16dm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h = 5,3m.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3373954" y="2289040"/>
            <a:ext cx="367004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99"/>
                </a:solidFill>
              </a:rPr>
              <a:t>Bài</a:t>
            </a:r>
            <a:r>
              <a:rPr lang="en-US" altLang="en-US" sz="4000" b="1" dirty="0">
                <a:solidFill>
                  <a:srgbClr val="FF3399"/>
                </a:solidFill>
              </a:rPr>
              <a:t> </a:t>
            </a:r>
            <a:r>
              <a:rPr lang="en-US" altLang="en-US" sz="4000" b="1" dirty="0" err="1">
                <a:solidFill>
                  <a:srgbClr val="FF3399"/>
                </a:solidFill>
              </a:rPr>
              <a:t>giải</a:t>
            </a:r>
            <a:endParaRPr lang="en-US" altLang="en-US" sz="4000" b="1" dirty="0">
              <a:solidFill>
                <a:srgbClr val="FF3399"/>
              </a:solidFill>
            </a:endParaRPr>
          </a:p>
        </p:txBody>
      </p:sp>
      <p:sp>
        <p:nvSpPr>
          <p:cNvPr id="25" name="Rectangle 48"/>
          <p:cNvSpPr>
            <a:spLocks noChangeArrowheads="1"/>
          </p:cNvSpPr>
          <p:nvPr/>
        </p:nvSpPr>
        <p:spPr bwMode="auto">
          <a:xfrm>
            <a:off x="1333500" y="3015514"/>
            <a:ext cx="9525000" cy="3586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sz="4000" dirty="0">
              <a:solidFill>
                <a:srgbClr val="000099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    a/ </a:t>
            </a:r>
            <a:r>
              <a:rPr lang="en-US" altLang="en-US" sz="3200" dirty="0" err="1">
                <a:solidFill>
                  <a:schemeClr val="accent5">
                    <a:lumMod val="50000"/>
                  </a:schemeClr>
                </a:solidFill>
              </a:rPr>
              <a:t>Diện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5">
                    <a:lumMod val="50000"/>
                  </a:schemeClr>
                </a:solidFill>
              </a:rPr>
              <a:t>tích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tam </a:t>
            </a:r>
            <a:r>
              <a:rPr lang="en-US" altLang="en-US" sz="3200" dirty="0" err="1">
                <a:solidFill>
                  <a:schemeClr val="accent5">
                    <a:lumMod val="50000"/>
                  </a:schemeClr>
                </a:solidFill>
              </a:rPr>
              <a:t>giác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            30,5  x 12 : 2 = 183 (dm</a:t>
            </a:r>
            <a:r>
              <a:rPr lang="en-US" altLang="en-US" sz="3200" baseline="30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en-US" sz="3200" baseline="30000" dirty="0">
                <a:solidFill>
                  <a:srgbClr val="000099"/>
                </a:solidFill>
              </a:rPr>
              <a:t>       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b/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Đổi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5,3 m = 53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dm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       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Diện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tích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tam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giác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           16 x 53 : 2 = 424 (dm</a:t>
            </a:r>
            <a:r>
              <a:rPr lang="en-US" altLang="en-US" sz="32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rgbClr val="C00000"/>
                </a:solidFill>
              </a:rPr>
              <a:t>                      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Đáp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183 (dm</a:t>
            </a:r>
            <a:r>
              <a:rPr lang="en-US" altLang="en-US" sz="3200" baseline="30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) ;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424 (dm</a:t>
            </a:r>
            <a:r>
              <a:rPr lang="en-US" altLang="en-US" sz="32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en-US" altLang="en-US" sz="4000" dirty="0">
              <a:solidFill>
                <a:srgbClr val="000099"/>
              </a:solidFill>
            </a:endParaRPr>
          </a:p>
          <a:p>
            <a:endParaRPr lang="en-US" altLang="en-US" sz="40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376193" y="564776"/>
            <a:ext cx="4011160" cy="16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087456" y="564776"/>
            <a:ext cx="2580979" cy="20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77746" y="1033939"/>
            <a:ext cx="2371325" cy="351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过程 11"/>
          <p:cNvSpPr/>
          <p:nvPr/>
        </p:nvSpPr>
        <p:spPr>
          <a:xfrm>
            <a:off x="3699509" y="10976"/>
            <a:ext cx="4668331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8650" y="79026"/>
            <a:ext cx="360928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 err="1">
                <a:solidFill>
                  <a:srgbClr val="C00000"/>
                </a:solidFill>
                <a:latin typeface="Arial" charset="0"/>
                <a:cs typeface="Arial" charset="0"/>
              </a:rPr>
              <a:t>Bài</a:t>
            </a:r>
            <a:r>
              <a:rPr lang="en-US" altLang="en-US" sz="3200" b="1" kern="0" dirty="0">
                <a:solidFill>
                  <a:srgbClr val="C00000"/>
                </a:solidFill>
                <a:latin typeface="Arial" charset="0"/>
                <a:cs typeface="Arial" charset="0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16627" y="1001939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Hãy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chỉ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đáy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đường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cao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tương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ứng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̃ có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trong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mỗi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dưới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đây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:</a:t>
            </a: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2609850" y="2628902"/>
            <a:ext cx="2400300" cy="2308623"/>
            <a:chOff x="30" y="740"/>
            <a:chExt cx="2016" cy="1939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262" y="1155"/>
              <a:ext cx="0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62" y="2259"/>
              <a:ext cx="158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262" y="1155"/>
              <a:ext cx="1584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75" y="2059"/>
              <a:ext cx="19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30" y="2163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a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112" y="740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62" y="2062"/>
              <a:ext cx="0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1566" y="2214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c</a:t>
              </a:r>
            </a:p>
          </p:txBody>
        </p:sp>
      </p:grp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6896100" y="2929112"/>
            <a:ext cx="2514600" cy="1884760"/>
            <a:chOff x="328" y="2738"/>
            <a:chExt cx="2112" cy="1583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940" y="3022"/>
              <a:ext cx="1392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364" y="3895"/>
              <a:ext cx="196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>
              <a:off x="364" y="3022"/>
              <a:ext cx="576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328" y="3856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e</a:t>
              </a:r>
            </a:p>
          </p:txBody>
        </p:sp>
        <p:sp>
          <p:nvSpPr>
            <p:cNvPr id="30" name="Text Box 34"/>
            <p:cNvSpPr txBox="1">
              <a:spLocks noChangeArrowheads="1"/>
            </p:cNvSpPr>
            <p:nvPr/>
          </p:nvSpPr>
          <p:spPr bwMode="auto">
            <a:xfrm>
              <a:off x="616" y="2738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d</a:t>
              </a: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1960" y="3856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g</a:t>
              </a:r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rot="21056665" flipH="1">
              <a:off x="966" y="3123"/>
              <a:ext cx="144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 flipV="1">
              <a:off x="831" y="3184"/>
              <a:ext cx="144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V="1">
            <a:off x="2707481" y="1498227"/>
            <a:ext cx="7089662" cy="1624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2199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过程 11"/>
          <p:cNvSpPr/>
          <p:nvPr/>
        </p:nvSpPr>
        <p:spPr>
          <a:xfrm>
            <a:off x="3699509" y="10976"/>
            <a:ext cx="4668331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8650" y="79026"/>
            <a:ext cx="360928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Bài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238250" y="1096469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2: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Hãy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chỉ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đáy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đường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cao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tương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ứng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̃ có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trong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mỗi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dưới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đây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:</a:t>
            </a:r>
          </a:p>
        </p:txBody>
      </p:sp>
      <p:grpSp>
        <p:nvGrpSpPr>
          <p:cNvPr id="36" name="Group 42"/>
          <p:cNvGrpSpPr>
            <a:grpSpLocks/>
          </p:cNvGrpSpPr>
          <p:nvPr/>
        </p:nvGrpSpPr>
        <p:grpSpPr bwMode="auto">
          <a:xfrm>
            <a:off x="1229916" y="2068018"/>
            <a:ext cx="2637234" cy="2308623"/>
            <a:chOff x="222" y="740"/>
            <a:chExt cx="1824" cy="1939"/>
          </a:xfrm>
        </p:grpSpPr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262" y="1155"/>
              <a:ext cx="0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262" y="2259"/>
              <a:ext cx="158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 flipV="1">
              <a:off x="262" y="1155"/>
              <a:ext cx="1584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>
              <a:off x="275" y="2059"/>
              <a:ext cx="19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Text Box 18"/>
            <p:cNvSpPr txBox="1">
              <a:spLocks noChangeArrowheads="1"/>
            </p:cNvSpPr>
            <p:nvPr/>
          </p:nvSpPr>
          <p:spPr bwMode="auto">
            <a:xfrm>
              <a:off x="262" y="2163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a</a:t>
              </a:r>
            </a:p>
          </p:txBody>
        </p:sp>
        <p:sp>
          <p:nvSpPr>
            <p:cNvPr id="42" name="Text Box 19"/>
            <p:cNvSpPr txBox="1">
              <a:spLocks noChangeArrowheads="1"/>
            </p:cNvSpPr>
            <p:nvPr/>
          </p:nvSpPr>
          <p:spPr bwMode="auto">
            <a:xfrm>
              <a:off x="222" y="740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>
              <a:off x="462" y="2062"/>
              <a:ext cx="0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Text Box 31"/>
            <p:cNvSpPr txBox="1">
              <a:spLocks noChangeArrowheads="1"/>
            </p:cNvSpPr>
            <p:nvPr/>
          </p:nvSpPr>
          <p:spPr bwMode="auto">
            <a:xfrm>
              <a:off x="1566" y="2214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c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695700" y="2270495"/>
            <a:ext cx="7200900" cy="8001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95700" y="3028950"/>
            <a:ext cx="7200900" cy="800100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CA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238250" y="4639768"/>
            <a:ext cx="9658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AC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hãy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tìm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 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8250" y="4725493"/>
            <a:ext cx="9658350" cy="13144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hãy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tìm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 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238250" y="4639768"/>
            <a:ext cx="9658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vậy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trong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BA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AC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chính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là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99061" y="687434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prstClr val="black"/>
                </a:solidFill>
              </a:rPr>
              <a:t>Bài</a:t>
            </a:r>
            <a:r>
              <a:rPr lang="en-US" altLang="en-US" sz="3000" dirty="0">
                <a:solidFill>
                  <a:prstClr val="black"/>
                </a:solidFill>
              </a:rPr>
              <a:t> 2: </a:t>
            </a:r>
            <a:r>
              <a:rPr lang="en-US" altLang="en-US" sz="3000" dirty="0" err="1">
                <a:solidFill>
                  <a:prstClr val="black"/>
                </a:solidFill>
              </a:rPr>
              <a:t>Hãy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chỉ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ra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đáy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và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đường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cao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tương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ứng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đa</a:t>
            </a:r>
            <a:r>
              <a:rPr lang="en-US" altLang="en-US" sz="3000" dirty="0">
                <a:solidFill>
                  <a:prstClr val="black"/>
                </a:solidFill>
              </a:rPr>
              <a:t>̃ có </a:t>
            </a:r>
            <a:r>
              <a:rPr lang="en-US" altLang="en-US" sz="3000" dirty="0" err="1">
                <a:solidFill>
                  <a:prstClr val="black"/>
                </a:solidFill>
              </a:rPr>
              <a:t>trong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hình</a:t>
            </a:r>
            <a:r>
              <a:rPr lang="en-US" altLang="en-US" sz="3000" dirty="0">
                <a:solidFill>
                  <a:prstClr val="black"/>
                </a:solidFill>
              </a:rPr>
              <a:t> tam </a:t>
            </a:r>
            <a:r>
              <a:rPr lang="en-US" altLang="en-US" sz="3000" dirty="0" err="1">
                <a:solidFill>
                  <a:prstClr val="black"/>
                </a:solidFill>
              </a:rPr>
              <a:t>giác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vuông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dưới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đây</a:t>
            </a:r>
            <a:r>
              <a:rPr lang="en-US" altLang="en-US" sz="3000" dirty="0">
                <a:solidFill>
                  <a:prstClr val="black"/>
                </a:solidFill>
              </a:rPr>
              <a:t> :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99061" y="1716134"/>
            <a:ext cx="2743200" cy="2106004"/>
            <a:chOff x="328" y="2738"/>
            <a:chExt cx="2112" cy="1517"/>
          </a:xfrm>
        </p:grpSpPr>
        <p:sp>
          <p:nvSpPr>
            <p:cNvPr id="4" name="Line 23"/>
            <p:cNvSpPr>
              <a:spLocks noChangeShapeType="1"/>
            </p:cNvSpPr>
            <p:nvPr/>
          </p:nvSpPr>
          <p:spPr bwMode="auto">
            <a:xfrm>
              <a:off x="940" y="3022"/>
              <a:ext cx="1392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Line 25"/>
            <p:cNvSpPr>
              <a:spLocks noChangeShapeType="1"/>
            </p:cNvSpPr>
            <p:nvPr/>
          </p:nvSpPr>
          <p:spPr bwMode="auto">
            <a:xfrm flipH="1">
              <a:off x="364" y="3895"/>
              <a:ext cx="196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Line 26"/>
            <p:cNvSpPr>
              <a:spLocks noChangeShapeType="1"/>
            </p:cNvSpPr>
            <p:nvPr/>
          </p:nvSpPr>
          <p:spPr bwMode="auto">
            <a:xfrm flipH="1">
              <a:off x="364" y="3022"/>
              <a:ext cx="576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Text Box 33"/>
            <p:cNvSpPr txBox="1">
              <a:spLocks noChangeArrowheads="1"/>
            </p:cNvSpPr>
            <p:nvPr/>
          </p:nvSpPr>
          <p:spPr bwMode="auto">
            <a:xfrm>
              <a:off x="328" y="3856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>
                  <a:solidFill>
                    <a:srgbClr val="000099"/>
                  </a:solidFill>
                  <a:latin typeface=".VnTimeH" pitchFamily="34" charset="0"/>
                </a:rPr>
                <a:t>E</a:t>
              </a:r>
            </a:p>
          </p:txBody>
        </p:sp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616" y="2738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>
                  <a:solidFill>
                    <a:srgbClr val="000099"/>
                  </a:solidFill>
                  <a:latin typeface=".VnTimeH" pitchFamily="34" charset="0"/>
                </a:rPr>
                <a:t>D</a:t>
              </a:r>
            </a:p>
          </p:txBody>
        </p:sp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1960" y="3856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>
                  <a:solidFill>
                    <a:srgbClr val="000099"/>
                  </a:solidFill>
                  <a:latin typeface=".VnTimeH" pitchFamily="34" charset="0"/>
                </a:rPr>
                <a:t>G</a:t>
              </a:r>
            </a:p>
          </p:txBody>
        </p:sp>
        <p:sp>
          <p:nvSpPr>
            <p:cNvPr id="10" name="Line 36"/>
            <p:cNvSpPr>
              <a:spLocks noChangeShapeType="1"/>
            </p:cNvSpPr>
            <p:nvPr/>
          </p:nvSpPr>
          <p:spPr bwMode="auto">
            <a:xfrm rot="21056665" flipH="1">
              <a:off x="966" y="3123"/>
              <a:ext cx="144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Line 37"/>
            <p:cNvSpPr>
              <a:spLocks noChangeShapeType="1"/>
            </p:cNvSpPr>
            <p:nvPr/>
          </p:nvSpPr>
          <p:spPr bwMode="auto">
            <a:xfrm flipH="1" flipV="1">
              <a:off x="831" y="3184"/>
              <a:ext cx="144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56561" y="2916283"/>
            <a:ext cx="6800850" cy="8001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Nếu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̀ GD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ứng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với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56561" y="1887583"/>
            <a:ext cx="6800850" cy="800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Nếu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̀ ED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ứng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với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9111" y="4173583"/>
            <a:ext cx="8972550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Vậy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góc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ED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̀ GD 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chính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là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̀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hình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giác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EDG.</a:t>
            </a:r>
          </a:p>
        </p:txBody>
      </p:sp>
    </p:spTree>
    <p:extLst>
      <p:ext uri="{BB962C8B-B14F-4D97-AF65-F5344CB8AC3E}">
        <p14:creationId xmlns:p14="http://schemas.microsoft.com/office/powerpoint/2010/main" val="59965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81100" y="581458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prstClr val="black"/>
                </a:solidFill>
              </a:rPr>
              <a:t>Bài</a:t>
            </a:r>
            <a:r>
              <a:rPr lang="en-US" altLang="en-US" sz="3000" dirty="0">
                <a:solidFill>
                  <a:prstClr val="black"/>
                </a:solidFill>
              </a:rPr>
              <a:t> 3:  a) </a:t>
            </a:r>
            <a:r>
              <a:rPr lang="en-US" altLang="en-US" sz="3000" dirty="0" err="1">
                <a:solidFill>
                  <a:prstClr val="black"/>
                </a:solidFill>
              </a:rPr>
              <a:t>Tính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diện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tích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hình</a:t>
            </a:r>
            <a:r>
              <a:rPr lang="en-US" altLang="en-US" sz="3000" dirty="0">
                <a:solidFill>
                  <a:prstClr val="black"/>
                </a:solidFill>
              </a:rPr>
              <a:t> tam </a:t>
            </a:r>
            <a:r>
              <a:rPr lang="en-US" altLang="en-US" sz="3000" dirty="0" err="1">
                <a:solidFill>
                  <a:prstClr val="black"/>
                </a:solidFill>
              </a:rPr>
              <a:t>giác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vuông</a:t>
            </a:r>
            <a:r>
              <a:rPr lang="en-US" altLang="en-US" sz="3000" dirty="0">
                <a:solidFill>
                  <a:prstClr val="black"/>
                </a:solidFill>
              </a:rPr>
              <a:t> ABC.</a:t>
            </a: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2208610" y="1088663"/>
            <a:ext cx="2972990" cy="1913154"/>
            <a:chOff x="1620" y="2610"/>
            <a:chExt cx="2969" cy="1781"/>
          </a:xfrm>
        </p:grpSpPr>
        <p:grpSp>
          <p:nvGrpSpPr>
            <p:cNvPr id="19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95600" y="2598377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>
                <a:solidFill>
                  <a:srgbClr val="FF0000"/>
                </a:solidFill>
              </a:rPr>
              <a:t>4cm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752600" y="18208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3cm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438400" y="3085342"/>
            <a:ext cx="834390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b) Tính diện tích hình tam giác vuông DEG.</a:t>
            </a:r>
          </a:p>
        </p:txBody>
      </p:sp>
      <p:sp>
        <p:nvSpPr>
          <p:cNvPr id="29" name="Rectangle 21"/>
          <p:cNvSpPr txBox="1">
            <a:spLocks noChangeArrowheads="1"/>
          </p:cNvSpPr>
          <p:nvPr/>
        </p:nvSpPr>
        <p:spPr bwMode="auto">
          <a:xfrm>
            <a:off x="5451873" y="4884376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algn="ctr" defTabSz="97864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2137173" y="4941527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4444603" y="3512776"/>
            <a:ext cx="451247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32" name="Right Triangle 31"/>
          <p:cNvSpPr/>
          <p:nvPr/>
        </p:nvSpPr>
        <p:spPr>
          <a:xfrm rot="8550714">
            <a:off x="2817019" y="4341452"/>
            <a:ext cx="2231231" cy="1759744"/>
          </a:xfrm>
          <a:prstGeom prst="rtTriangl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2381250" y="42211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5 cm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895850" y="416404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>
                <a:solidFill>
                  <a:srgbClr val="FF0000"/>
                </a:solidFill>
              </a:rPr>
              <a:t>3cm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2612300" y="2297115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ine 14"/>
          <p:cNvSpPr>
            <a:spLocks noChangeShapeType="1"/>
          </p:cNvSpPr>
          <p:nvPr/>
        </p:nvSpPr>
        <p:spPr bwMode="auto">
          <a:xfrm>
            <a:off x="2699216" y="2387578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Diamond 38"/>
          <p:cNvSpPr/>
          <p:nvPr/>
        </p:nvSpPr>
        <p:spPr>
          <a:xfrm rot="351794">
            <a:off x="4138613" y="3867583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/>
      <p:bldP spid="34" grpId="0"/>
      <p:bldP spid="3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09700" y="716184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3:  a)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Tính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diện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tích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ABC.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44137" y="1470081"/>
            <a:ext cx="2972990" cy="1913154"/>
            <a:chOff x="1620" y="2610"/>
            <a:chExt cx="2969" cy="178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031127" y="2979795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4cm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888127" y="2202318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3cm</a:t>
            </a:r>
          </a:p>
        </p:txBody>
      </p:sp>
      <p:sp>
        <p:nvSpPr>
          <p:cNvPr id="16" name="Rectangle 21"/>
          <p:cNvSpPr txBox="1">
            <a:spLocks noChangeArrowheads="1"/>
          </p:cNvSpPr>
          <p:nvPr/>
        </p:nvSpPr>
        <p:spPr bwMode="auto">
          <a:xfrm>
            <a:off x="9130700" y="2808345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algn="ctr" defTabSz="97864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prstClr val="black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5816000" y="2865495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8123430" y="1436745"/>
            <a:ext cx="451247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9" name="Right Triangle 18"/>
          <p:cNvSpPr/>
          <p:nvPr/>
        </p:nvSpPr>
        <p:spPr>
          <a:xfrm rot="8550714">
            <a:off x="6479178" y="2093970"/>
            <a:ext cx="2231231" cy="1759744"/>
          </a:xfrm>
          <a:prstGeom prst="rtTriangl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16413" y="4391288"/>
            <a:ext cx="8515350" cy="10287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vậy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diện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chúng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có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làm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nào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2822" y="4391288"/>
            <a:ext cx="8515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diện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sô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rồi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2. 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6238875" y="1942555"/>
            <a:ext cx="800100" cy="6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5 cm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8574677" y="19687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3cm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2755993" y="2675935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2842909" y="2766398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Diamond 25"/>
          <p:cNvSpPr/>
          <p:nvPr/>
        </p:nvSpPr>
        <p:spPr>
          <a:xfrm rot="351794">
            <a:off x="7810446" y="1610161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/>
      <p:bldP spid="23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88053" y="288757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3: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a)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Tính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diện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tích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ABC.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32519" y="984209"/>
            <a:ext cx="2972990" cy="1913154"/>
            <a:chOff x="1620" y="2610"/>
            <a:chExt cx="2969" cy="178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B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A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</a:t>
              </a:r>
            </a:p>
          </p:txBody>
        </p:sp>
      </p:grp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009743" y="2503509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4cm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872101" y="1626836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3cm</a:t>
            </a:r>
          </a:p>
        </p:txBody>
      </p:sp>
      <p:sp>
        <p:nvSpPr>
          <p:cNvPr id="16" name="Rectangle 21"/>
          <p:cNvSpPr txBox="1">
            <a:spLocks noChangeArrowheads="1"/>
          </p:cNvSpPr>
          <p:nvPr/>
        </p:nvSpPr>
        <p:spPr bwMode="auto">
          <a:xfrm>
            <a:off x="9239894" y="2314794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marL="0" marR="0" lvl="0" indent="0" algn="ctr" defTabSz="97864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5902103" y="2241653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8335985" y="682874"/>
            <a:ext cx="451247" cy="60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</a:t>
            </a:r>
          </a:p>
        </p:txBody>
      </p:sp>
      <p:sp>
        <p:nvSpPr>
          <p:cNvPr id="19" name="Right Triangle 18"/>
          <p:cNvSpPr/>
          <p:nvPr/>
        </p:nvSpPr>
        <p:spPr>
          <a:xfrm rot="8550714">
            <a:off x="6605997" y="1589959"/>
            <a:ext cx="2231231" cy="1759744"/>
          </a:xfrm>
          <a:prstGeom prst="rtTriangl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069458" y="3165696"/>
            <a:ext cx="188057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</a:t>
            </a: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giải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721531" y="3236970"/>
            <a:ext cx="0" cy="3398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716804" y="2205674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2803720" y="2296137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Diamond 26"/>
          <p:cNvSpPr/>
          <p:nvPr/>
        </p:nvSpPr>
        <p:spPr>
          <a:xfrm rot="351794">
            <a:off x="7928275" y="1112852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620570" y="4082248"/>
            <a:ext cx="4684939" cy="19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kern="0" dirty="0" err="1">
                <a:solidFill>
                  <a:schemeClr val="accent6">
                    <a:lumMod val="50000"/>
                  </a:schemeClr>
                </a:solidFill>
              </a:rPr>
              <a:t>Diện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3000" kern="0" dirty="0" err="1">
                <a:solidFill>
                  <a:schemeClr val="accent6">
                    <a:lumMod val="50000"/>
                  </a:schemeClr>
                </a:solidFill>
              </a:rPr>
              <a:t>tích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 tam </a:t>
            </a:r>
            <a:r>
              <a:rPr lang="en-US" altLang="en-US" sz="3000" kern="0" dirty="0" err="1">
                <a:solidFill>
                  <a:schemeClr val="accent6">
                    <a:lumMod val="50000"/>
                  </a:schemeClr>
                </a:solidFill>
              </a:rPr>
              <a:t>giác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 ABC </a:t>
            </a:r>
            <a:r>
              <a:rPr lang="en-US" altLang="en-US" sz="3000" kern="0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endParaRPr lang="en-US" altLang="en-US" sz="3000" kern="0" dirty="0">
              <a:solidFill>
                <a:schemeClr val="accent6">
                  <a:lumMod val="50000"/>
                </a:schemeClr>
              </a:solidFill>
            </a:endParaRPr>
          </a:p>
          <a:p>
            <a:pPr lvl="0"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3 x 4 : 2 = 6 (cm</a:t>
            </a:r>
            <a:r>
              <a:rPr lang="en-US" altLang="en-US" sz="28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Đáp</a:t>
            </a: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số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: 6 (cm</a:t>
            </a:r>
            <a:r>
              <a:rPr lang="en-US" altLang="en-US" sz="28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530709" y="3158950"/>
            <a:ext cx="1610549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</a:t>
            </a: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giải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5993515" y="4063686"/>
            <a:ext cx="4684939" cy="19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kern="0" dirty="0" err="1">
                <a:solidFill>
                  <a:schemeClr val="accent2">
                    <a:lumMod val="50000"/>
                  </a:schemeClr>
                </a:solidFill>
              </a:rPr>
              <a:t>Diện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000" kern="0" dirty="0" err="1">
                <a:solidFill>
                  <a:schemeClr val="accent2">
                    <a:lumMod val="50000"/>
                  </a:schemeClr>
                </a:solidFill>
              </a:rPr>
              <a:t>tích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 tam </a:t>
            </a:r>
            <a:r>
              <a:rPr lang="en-US" altLang="en-US" sz="3000" kern="0" dirty="0" err="1">
                <a:solidFill>
                  <a:schemeClr val="accent2">
                    <a:lumMod val="50000"/>
                  </a:schemeClr>
                </a:solidFill>
              </a:rPr>
              <a:t>giác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 DEG </a:t>
            </a:r>
            <a:r>
              <a:rPr lang="en-US" altLang="en-US" sz="3000" kern="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endParaRPr lang="en-US" altLang="en-US" sz="3000" kern="0" dirty="0">
              <a:solidFill>
                <a:schemeClr val="accent2">
                  <a:lumMod val="50000"/>
                </a:schemeClr>
              </a:solidFill>
            </a:endParaRPr>
          </a:p>
          <a:p>
            <a:pPr lvl="0"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5 x 3 : 2 = 7,5 (cm</a:t>
            </a:r>
            <a:r>
              <a:rPr lang="en-US" altLang="en-US" sz="28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Đáp</a:t>
            </a: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số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: 7,5 (cm</a:t>
            </a:r>
            <a:r>
              <a:rPr lang="en-US" altLang="en-US" sz="28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6340079" y="1362903"/>
            <a:ext cx="800100" cy="6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chemeClr val="bg2">
                    <a:lumMod val="10000"/>
                  </a:schemeClr>
                </a:solidFill>
              </a:rPr>
              <a:t>5 cm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8636709" y="1421176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chemeClr val="bg2">
                    <a:lumMod val="10000"/>
                  </a:schemeClr>
                </a:solidFill>
              </a:rPr>
              <a:t>3cm</a:t>
            </a:r>
          </a:p>
        </p:txBody>
      </p:sp>
    </p:spTree>
    <p:extLst>
      <p:ext uri="{BB962C8B-B14F-4D97-AF65-F5344CB8AC3E}">
        <p14:creationId xmlns:p14="http://schemas.microsoft.com/office/powerpoint/2010/main" val="22217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62793" y="73789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15567" y="5596386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222092" y="-1734169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73" y="4660352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24" y="4791130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6745974" y="4738441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957072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2113371" y="1482652"/>
            <a:ext cx="77955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Ai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nhanh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hơn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6824" y="3191742"/>
            <a:ext cx="4080185" cy="24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67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62793" y="462252"/>
            <a:ext cx="9925448" cy="5210016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15567" y="5596386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222092" y="-1734169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73" y="4660352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24" y="4791130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6745974" y="4738441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957072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2113371" y="411633"/>
            <a:ext cx="77955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Ai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nhanh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hơn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8783" y="4353633"/>
            <a:ext cx="4080185" cy="2492623"/>
          </a:xfrm>
          <a:prstGeom prst="rect">
            <a:avLst/>
          </a:prstGeom>
        </p:spPr>
      </p:pic>
      <p:sp>
        <p:nvSpPr>
          <p:cNvPr id="160" name="Rectangle 159"/>
          <p:cNvSpPr/>
          <p:nvPr>
            <p:custDataLst>
              <p:tags r:id="rId1"/>
            </p:custDataLst>
          </p:nvPr>
        </p:nvSpPr>
        <p:spPr>
          <a:xfrm>
            <a:off x="1316993" y="1647103"/>
            <a:ext cx="9372600" cy="2897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0000"/>
              </a:solidFill>
            </a:endParaRP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</a:rPr>
              <a:t>Trò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chơi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</a:rPr>
              <a:t>mỗi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A, B, C, D. 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 err="1">
                <a:solidFill>
                  <a:srgbClr val="000000"/>
                </a:solidFill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sẽ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suy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nghĩ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</a:rPr>
              <a:t> 30 </a:t>
            </a:r>
            <a:r>
              <a:rPr lang="en-US" altLang="en-US" sz="2800" b="1" dirty="0" err="1">
                <a:solidFill>
                  <a:srgbClr val="000000"/>
                </a:solidFill>
              </a:rPr>
              <a:t>giây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để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lựa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chọn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đúng</a:t>
            </a:r>
            <a:r>
              <a:rPr lang="en-US" altLang="en-US" sz="2800" b="1" dirty="0">
                <a:solidFill>
                  <a:srgbClr val="000000"/>
                </a:solidFill>
              </a:rPr>
              <a:t>.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-  </a:t>
            </a:r>
            <a:r>
              <a:rPr lang="en-US" altLang="en-US" sz="2800" b="1" dirty="0" err="1">
                <a:solidFill>
                  <a:srgbClr val="000000"/>
                </a:solidFill>
              </a:rPr>
              <a:t>Bạn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chọn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đúng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cả</a:t>
            </a:r>
            <a:r>
              <a:rPr lang="en-US" altLang="en-US" sz="2800" b="1" dirty="0">
                <a:solidFill>
                  <a:srgbClr val="000000"/>
                </a:solidFill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người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thắng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cuộc</a:t>
            </a:r>
            <a:r>
              <a:rPr lang="en-US" altLang="en-US" sz="2800" b="1" dirty="0">
                <a:solidFill>
                  <a:srgbClr val="000000"/>
                </a:solidFill>
              </a:rPr>
              <a:t>.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724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  <p:bldP spid="1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11" y="0"/>
            <a:ext cx="2839987" cy="46042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1023" y="406541"/>
            <a:ext cx="897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1EAE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HOẠT ĐỘNG CHÍNH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F0CAF-F28C-4D75-974F-328831403F19}"/>
              </a:ext>
            </a:extLst>
          </p:cNvPr>
          <p:cNvSpPr/>
          <p:nvPr/>
        </p:nvSpPr>
        <p:spPr>
          <a:xfrm>
            <a:off x="3804998" y="1858035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8952B3-F63C-43EE-A55C-2B926A18B2EC}"/>
              </a:ext>
            </a:extLst>
          </p:cNvPr>
          <p:cNvSpPr/>
          <p:nvPr/>
        </p:nvSpPr>
        <p:spPr>
          <a:xfrm>
            <a:off x="2142802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7B5ABE-6DD2-42E7-A17B-1D5676BADB46}"/>
              </a:ext>
            </a:extLst>
          </p:cNvPr>
          <p:cNvSpPr/>
          <p:nvPr/>
        </p:nvSpPr>
        <p:spPr>
          <a:xfrm>
            <a:off x="5109678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504873-BD36-4F8C-B7BA-3BD2CF2A5814}"/>
              </a:ext>
            </a:extLst>
          </p:cNvPr>
          <p:cNvSpPr/>
          <p:nvPr/>
        </p:nvSpPr>
        <p:spPr>
          <a:xfrm>
            <a:off x="4808113" y="206473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B40E48-6533-462A-90B9-3013B5869081}"/>
              </a:ext>
            </a:extLst>
          </p:cNvPr>
          <p:cNvSpPr/>
          <p:nvPr/>
        </p:nvSpPr>
        <p:spPr>
          <a:xfrm>
            <a:off x="3145917" y="423189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E55F1-076C-4417-AB2A-01D80E52F8A4}"/>
              </a:ext>
            </a:extLst>
          </p:cNvPr>
          <p:cNvSpPr/>
          <p:nvPr/>
        </p:nvSpPr>
        <p:spPr>
          <a:xfrm>
            <a:off x="6101557" y="423034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DF9FA-24C0-4CE8-ACB0-2CC3D798DED7}"/>
              </a:ext>
            </a:extLst>
          </p:cNvPr>
          <p:cNvSpPr txBox="1"/>
          <p:nvPr/>
        </p:nvSpPr>
        <p:spPr>
          <a:xfrm>
            <a:off x="3965017" y="2934321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397E86-7347-4D13-A0BF-9DBA30A7ACED}"/>
              </a:ext>
            </a:extLst>
          </p:cNvPr>
          <p:cNvSpPr txBox="1"/>
          <p:nvPr/>
        </p:nvSpPr>
        <p:spPr>
          <a:xfrm>
            <a:off x="2302821" y="5113309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704A8-28C5-4E28-94D8-1E5C2E2A2AF3}"/>
              </a:ext>
            </a:extLst>
          </p:cNvPr>
          <p:cNvSpPr txBox="1"/>
          <p:nvPr/>
        </p:nvSpPr>
        <p:spPr>
          <a:xfrm>
            <a:off x="5285167" y="5114236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7" grpId="0"/>
      <p:bldP spid="15" grpId="0"/>
      <p:bldP spid="16" grpId="0"/>
      <p:bldP spid="17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1209675" y="285750"/>
            <a:ext cx="9686925" cy="63436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961" tIns="48981" rIns="97961" bIns="48981" anchor="ctr"/>
          <a:lstStyle>
            <a:lvl1pPr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869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55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2057400"/>
            <a:ext cx="90297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đáy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12cm,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4,5cm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8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A. 27cm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98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B. 54cm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47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D. 28,5cm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47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    C  21cm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50521" y="685800"/>
            <a:ext cx="8972550" cy="807911"/>
          </a:xfrm>
          <a:prstGeom prst="rect">
            <a:avLst/>
          </a:prstGeom>
          <a:noFill/>
        </p:spPr>
        <p:txBody>
          <a:bodyPr lIns="68576" tIns="34289" rIns="68576" bIns="34289">
            <a:spAutoFit/>
          </a:bodyPr>
          <a:lstStyle/>
          <a:p>
            <a:pPr lvl="0" algn="ctr" defTabSz="1219170">
              <a:buClr>
                <a:srgbClr val="EB7E7C"/>
              </a:buClr>
              <a:buSzPts val="2600"/>
              <a:defRPr/>
            </a:pP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Ai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nhanh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hơn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5" name="Oval 1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6" name="Oval 1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7" name="Oval 1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8" name="Oval 1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9" name="Oval 1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20" name="Oval 1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21" name="Oval 2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2" name="Oval 2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3" name="Oval 2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4" name="Oval 2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5" name="Oval 2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6" name="Oval 2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7" name="Oval 2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8" name="Oval 2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9" name="Oval 2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0" name="Oval 2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1" name="Oval 3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2" name="Oval 3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Oval 3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4" name="Oval 3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6" name="Oval 3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7" name="Oval 3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8" name="Oval 3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9" name="Oval 3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0" name="Oval 3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1" name="Oval 4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2" name="Oval 4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3" name="Oval 4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4" name="Oval 43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Hết giờ</a:t>
            </a:r>
          </a:p>
        </p:txBody>
      </p:sp>
      <p:sp>
        <p:nvSpPr>
          <p:cNvPr id="45" name="Oval 44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 dirty="0">
                <a:solidFill>
                  <a:srgbClr val="FFFFFF"/>
                </a:solidFill>
                <a:latin typeface="Calibri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799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1209675" y="285750"/>
            <a:ext cx="9686925" cy="63436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961" tIns="48981" rIns="97961" bIns="48981" anchor="ctr"/>
          <a:lstStyle>
            <a:lvl1pPr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869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55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2057400"/>
            <a:ext cx="90297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27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có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43,6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1150" y="1143001"/>
            <a:ext cx="8972550" cy="807911"/>
          </a:xfrm>
          <a:prstGeom prst="rect">
            <a:avLst/>
          </a:prstGeom>
          <a:noFill/>
        </p:spPr>
        <p:txBody>
          <a:bodyPr lIns="68576" tIns="34289" rIns="68576" bIns="34289">
            <a:spAutoFit/>
          </a:bodyPr>
          <a:lstStyle/>
          <a:p>
            <a:pPr lvl="0" algn="ctr" defTabSz="1219170">
              <a:buClr>
                <a:srgbClr val="EB7E7C"/>
              </a:buClr>
              <a:buSzPts val="2600"/>
              <a:defRPr/>
            </a:pP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Ai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nhanh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hơn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098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A. 87,2cm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98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B. 43,6cm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247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D. 21,8cm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247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    C  21,3cm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9" name="Oval 1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20" name="Oval 1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21" name="Oval 2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22" name="Oval 2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23" name="Oval 2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24" name="Oval 2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25" name="Oval 2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6" name="Oval 2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7" name="Oval 2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8" name="Oval 2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9" name="Oval 2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30" name="Oval 2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31" name="Oval 3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32" name="Oval 3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33" name="Oval 3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4" name="Oval 3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5" name="Oval 3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6" name="Oval 3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7" name="Oval 3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8" name="Oval 3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9" name="Oval 3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40" name="Oval 3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41" name="Oval 4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42" name="Oval 4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43" name="Oval 4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4" name="Oval 4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5" name="Oval 4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6" name="Oval 4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7" name="Oval 4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8" name="Oval 47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Hết giờ</a:t>
            </a:r>
          </a:p>
        </p:txBody>
      </p:sp>
      <p:sp>
        <p:nvSpPr>
          <p:cNvPr id="49" name="Oval 48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91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8" presetClass="exit" presetSubtype="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7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3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22563" y="82838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Google Shape;226;p30">
            <a:extLst>
              <a:ext uri="{FF2B5EF4-FFF2-40B4-BE49-F238E27FC236}">
                <a16:creationId xmlns:a16="http://schemas.microsoft.com/office/drawing/2014/main" id="{2E635937-D8F7-42EA-9846-A49E79DEC67A}"/>
              </a:ext>
            </a:extLst>
          </p:cNvPr>
          <p:cNvSpPr txBox="1">
            <a:spLocks/>
          </p:cNvSpPr>
          <p:nvPr/>
        </p:nvSpPr>
        <p:spPr>
          <a:xfrm>
            <a:off x="3878230" y="1042274"/>
            <a:ext cx="4741675" cy="8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Dặn</a:t>
            </a:r>
            <a:r>
              <a:rPr lang="en-US" sz="6000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dò</a:t>
            </a:r>
            <a:endParaRPr lang="en-US" sz="6000" kern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B515949E-440B-47E5-B9C9-3814FF038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0127" y="3379253"/>
            <a:ext cx="3873703" cy="253727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C506131-0FEA-47BB-971A-C440E5C8DC3B}"/>
              </a:ext>
            </a:extLst>
          </p:cNvPr>
          <p:cNvSpPr txBox="1"/>
          <p:nvPr/>
        </p:nvSpPr>
        <p:spPr>
          <a:xfrm>
            <a:off x="1467090" y="1762872"/>
            <a:ext cx="510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 err="1">
                <a:solidFill>
                  <a:srgbClr val="0070C0"/>
                </a:solidFill>
              </a:rPr>
              <a:t>Về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xem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DB137C-EF5F-44F5-A9CE-1C7292DC394B}"/>
              </a:ext>
            </a:extLst>
          </p:cNvPr>
          <p:cNvSpPr txBox="1"/>
          <p:nvPr/>
        </p:nvSpPr>
        <p:spPr>
          <a:xfrm>
            <a:off x="1467088" y="2820550"/>
            <a:ext cx="903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 err="1">
                <a:solidFill>
                  <a:srgbClr val="0070C0"/>
                </a:solidFill>
              </a:rPr>
              <a:t>Chuẩn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bị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sau</a:t>
            </a:r>
            <a:r>
              <a:rPr lang="en-US" sz="2800" b="1" dirty="0">
                <a:solidFill>
                  <a:srgbClr val="0070C0"/>
                </a:solidFill>
              </a:rPr>
              <a:t> : </a:t>
            </a:r>
            <a:r>
              <a:rPr lang="en-US" sz="2800" b="1" dirty="0" err="1">
                <a:solidFill>
                  <a:srgbClr val="0070C0"/>
                </a:solidFill>
              </a:rPr>
              <a:t>Luyện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tập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chung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97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3149" y="274897"/>
            <a:ext cx="7741920" cy="347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299"/>
            <a:ext cx="5540188" cy="2920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5" y="0"/>
            <a:ext cx="1129553" cy="11725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75B682-2B32-4441-9380-058941FA4DBC}"/>
              </a:ext>
            </a:extLst>
          </p:cNvPr>
          <p:cNvSpPr/>
          <p:nvPr/>
        </p:nvSpPr>
        <p:spPr>
          <a:xfrm>
            <a:off x="2990624" y="1732833"/>
            <a:ext cx="6250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CHÚC CÁC EM HỌC TẬP THẬT TỐT!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43" y="-43242"/>
            <a:ext cx="2960338" cy="45074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70" y="2269747"/>
            <a:ext cx="6414773" cy="2010249"/>
            <a:chOff x="3323659" y="2259651"/>
            <a:chExt cx="5572126" cy="2010249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9" y="3202300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39" y="-3843"/>
            <a:ext cx="24601249" cy="990124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3"/>
            <a:ext cx="2082219" cy="2082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5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51B46C-2C1C-41AD-9AB3-481DCA448FF7}"/>
              </a:ext>
            </a:extLst>
          </p:cNvPr>
          <p:cNvSpPr/>
          <p:nvPr/>
        </p:nvSpPr>
        <p:spPr>
          <a:xfrm>
            <a:off x="1777637" y="227429"/>
            <a:ext cx="8731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prstClr val="white"/>
                </a:solidFill>
                <a:latin typeface="#9Slide07 Bungee Shade" pitchFamily="2" charset="0"/>
                <a:cs typeface="Arial"/>
                <a:sym typeface="Arial"/>
              </a:rPr>
              <a:t>Gấu con vượt đại dương</a:t>
            </a:r>
            <a:endParaRPr lang="en-US" sz="4000" b="1">
              <a:solidFill>
                <a:prstClr val="white"/>
              </a:solidFill>
              <a:latin typeface="#9Slide07 Bungee Shade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1.60494E-6 L 5.55556E-7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8" y="3094173"/>
            <a:ext cx="4708212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7799" y="1154156"/>
            <a:ext cx="10329715" cy="1605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(đá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cao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: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933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933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9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 x  </a:t>
                </a:r>
                <a:r>
                  <a:rPr lang="en-US" sz="2933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(đá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cao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</m:oMath>
                  </m:oMathPara>
                </a14:m>
                <a:endParaRPr lang="en-US" sz="3200" dirty="0"/>
              </a:p>
              <a:p>
                <a:pPr lvl="0" algn="ctr" defTabSz="609630">
                  <a:defRPr/>
                </a:pPr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0307" y="34322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4760" y="48231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2524" y="48065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0578" y="332906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6695" y="2145126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70959" y="1794307"/>
            <a:ext cx="90541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vi-VN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các</a:t>
            </a:r>
            <a:r>
              <a:rPr lang="en-US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 </a:t>
            </a:r>
            <a:r>
              <a:rPr lang="en-US" sz="4267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lang="en-US" sz="4267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lang="vi-VN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9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1" y="2612948"/>
            <a:ext cx="4549155" cy="4294107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7" y="2527505"/>
            <a:ext cx="4549155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7055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90254" y="4432934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2933" b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ạ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ừ đỉ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đố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  <a:p>
                <a:pPr lvl="0" algn="ctr" defTabSz="609630">
                  <a:defRPr/>
                </a:pPr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54" y="4432934"/>
                <a:ext cx="4683803" cy="1177336"/>
              </a:xfrm>
              <a:prstGeom prst="rect">
                <a:avLst/>
              </a:prstGeom>
              <a:blipFill>
                <a:blip r:embed="rId7"/>
                <a:stretch>
                  <a:fillRect t="-1554" b="-4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2933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933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à đườ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ạ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ừ đỉ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xu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ố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đá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2933" b="1" dirty="0">
                    <a:solidFill>
                      <a:schemeClr val="bg1"/>
                    </a:solidFill>
                    <a:latin typeface="Calibri"/>
                  </a:rPr>
                  <a:t> </a:t>
                </a:r>
                <a:r>
                  <a:rPr lang="en-US" sz="2933" b="1" dirty="0" err="1">
                    <a:solidFill>
                      <a:schemeClr val="bg1"/>
                    </a:solidFill>
                    <a:latin typeface="Calibri"/>
                  </a:rPr>
                  <a:t>đối</a:t>
                </a:r>
                <a:r>
                  <a:rPr lang="en-US" sz="2933" b="1" dirty="0">
                    <a:solidFill>
                      <a:schemeClr val="bg1"/>
                    </a:solidFill>
                    <a:latin typeface="Calibri"/>
                  </a:rPr>
                  <a:t> </a:t>
                </a:r>
                <a:r>
                  <a:rPr lang="en-US" sz="2933" b="1" dirty="0" err="1">
                    <a:solidFill>
                      <a:schemeClr val="bg1"/>
                    </a:solidFill>
                    <a:latin typeface="Calibri"/>
                  </a:rPr>
                  <a:t>diện</a:t>
                </a:r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blipFill>
                <a:blip r:embed="rId8"/>
                <a:stretch>
                  <a:fillRect b="-72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ạ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ừ đỉ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xu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56853" y="28497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80605" y="27801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7135" y="43998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1875" y="4432933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5567" y="1930319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13521" y="994297"/>
            <a:ext cx="80828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</a:t>
            </a:r>
            <a:endParaRPr lang="vi-VN" sz="3733" b="1" dirty="0">
              <a:ln w="0"/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9" y="1694757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378444" cy="6851395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3"/>
            <a:ext cx="4294107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1009911"/>
            <a:ext cx="10500851" cy="16210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5 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nor/>
                        </m:rPr>
                        <a:rPr lang="en-US" sz="2933" b="0" i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b="1" dirty="0">
                  <a:solidFill>
                    <a:srgbClr val="00206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8536" y="46346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651" y="44856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243" y="30199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28490" y="3146801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80264" y="1881913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82031" y="1354293"/>
            <a:ext cx="796916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đáy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cm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2,5 cm </a:t>
            </a:r>
            <a:r>
              <a:rPr lang="en-US" sz="3733" b="1" dirty="0" err="1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vi-VN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35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34C07FE6-5A1A-46DE-A512-A39999EA6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271" y="-897492"/>
            <a:ext cx="3580599" cy="35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-57802"/>
            <a:ext cx="2960338" cy="44791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LUYỆN TẬP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9350" y="364747"/>
            <a:ext cx="531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MỤC TIÊU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8E95DC94-D067-4670-BFDD-41FAE300C752}"/>
              </a:ext>
            </a:extLst>
          </p:cNvPr>
          <p:cNvSpPr txBox="1"/>
          <p:nvPr/>
        </p:nvSpPr>
        <p:spPr>
          <a:xfrm>
            <a:off x="1591944" y="1945092"/>
            <a:ext cx="9008111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tính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7C0D415B-2A14-4AF9-81DB-75778EF2A4FD}"/>
              </a:ext>
            </a:extLst>
          </p:cNvPr>
          <p:cNvSpPr txBox="1"/>
          <p:nvPr/>
        </p:nvSpPr>
        <p:spPr>
          <a:xfrm>
            <a:off x="1591943" y="3149654"/>
            <a:ext cx="9008111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Phân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noProof="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noProof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vuông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461F1612-BB0D-4B0C-A8ED-DAE88AA83E05}"/>
              </a:ext>
            </a:extLst>
          </p:cNvPr>
          <p:cNvSpPr txBox="1"/>
          <p:nvPr/>
        </p:nvSpPr>
        <p:spPr>
          <a:xfrm>
            <a:off x="1591942" y="4293195"/>
            <a:ext cx="9008111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vuông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82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1&quot;/&gt;&lt;lineCharCount val=&quot;1&quot;/&gt;&lt;lineCharCount val=&quot;9&quot;/&gt;&lt;lineCharCount val=&quot;64&quot;/&gt;&lt;lineCharCount val=&quot;59&quot;/&gt;&lt;lineCharCount val=&quot;1&quot;/&gt;&lt;lineCharCount val=&quot;60&quot;/&gt;&lt;lineCharCount val=&quot;11&quot;/&gt;&lt;lineCharCount val=&quot;1&quot;/&gt;&lt;lineCharCount val=&quot;62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958</Words>
  <Application>Microsoft Office PowerPoint</Application>
  <PresentationFormat>Widescreen</PresentationFormat>
  <Paragraphs>207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KaiTi</vt:lpstr>
      <vt:lpstr>微软雅黑</vt:lpstr>
      <vt:lpstr>#9Slide07 Bungee Shade</vt:lpstr>
      <vt:lpstr>.VnTimeH</vt:lpstr>
      <vt:lpstr>Arial</vt:lpstr>
      <vt:lpstr>Baloo 2</vt:lpstr>
      <vt:lpstr>Calibri</vt:lpstr>
      <vt:lpstr>Calibri Light</vt:lpstr>
      <vt:lpstr>Cambria Math</vt:lpstr>
      <vt:lpstr>Handlee</vt:lpstr>
      <vt:lpstr>Times New Roman</vt:lpstr>
      <vt:lpstr>UTM Isadora</vt:lpstr>
      <vt:lpstr>1_Office Theme</vt:lpstr>
      <vt:lpstr>Office 主题</vt:lpstr>
      <vt:lpstr>Office 主题​​</vt:lpstr>
      <vt:lpstr>Trity Lesson Plan by Slidesgo</vt:lpstr>
      <vt:lpstr>1_Office 主题​​</vt:lpstr>
      <vt:lpstr>1_Trity Lesson Plan by Slidesgo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Nguyen</dc:creator>
  <cp:lastModifiedBy>84982722506</cp:lastModifiedBy>
  <cp:revision>50</cp:revision>
  <dcterms:created xsi:type="dcterms:W3CDTF">2021-10-28T09:16:12Z</dcterms:created>
  <dcterms:modified xsi:type="dcterms:W3CDTF">2022-01-05T02:20:07Z</dcterms:modified>
</cp:coreProperties>
</file>