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Lst>
  <p:notesMasterIdLst>
    <p:notesMasterId r:id="rId32"/>
  </p:notesMasterIdLst>
  <p:sldIdLst>
    <p:sldId id="285" r:id="rId12"/>
    <p:sldId id="260" r:id="rId13"/>
    <p:sldId id="288" r:id="rId14"/>
    <p:sldId id="303" r:id="rId15"/>
    <p:sldId id="304" r:id="rId16"/>
    <p:sldId id="290" r:id="rId17"/>
    <p:sldId id="291" r:id="rId18"/>
    <p:sldId id="292" r:id="rId19"/>
    <p:sldId id="305" r:id="rId20"/>
    <p:sldId id="311" r:id="rId21"/>
    <p:sldId id="317" r:id="rId22"/>
    <p:sldId id="318" r:id="rId23"/>
    <p:sldId id="319" r:id="rId24"/>
    <p:sldId id="320" r:id="rId25"/>
    <p:sldId id="322" r:id="rId26"/>
    <p:sldId id="309" r:id="rId27"/>
    <p:sldId id="327" r:id="rId28"/>
    <p:sldId id="307" r:id="rId29"/>
    <p:sldId id="302" r:id="rId30"/>
    <p:sldId id="28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SVN-Shintia Script"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5">
          <p15:clr>
            <a:srgbClr val="A4A3A4"/>
          </p15:clr>
        </p15:guide>
        <p15:guide id="2" pos="65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82" d="100"/>
          <a:sy n="82" d="100"/>
        </p:scale>
        <p:origin x="691" y="77"/>
      </p:cViewPr>
      <p:guideLst>
        <p:guide orient="horz" pos="3975"/>
        <p:guide pos="659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font" Target="fonts/font2.fnt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14/10/2021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5" name="Picture 4"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4038600" y="-609600"/>
            <a:ext cx="2107565" cy="21075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cSld>
  <p:clrMapOvr>
    <a:masterClrMapping/>
  </p:clrMapOvr>
  <p:transition>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14/10/2021</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18" Type="http://schemas.openxmlformats.org/officeDocument/2006/relationships/image" Target="../media/image5.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4.svg"/><Relationship Id="rId2" Type="http://schemas.openxmlformats.org/officeDocument/2006/relationships/slideLayout" Target="../slideLayouts/slideLayout109.xml"/><Relationship Id="rId16" Type="http://schemas.openxmlformats.org/officeDocument/2006/relationships/image" Target="../media/image3.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2.svg"/><Relationship Id="rId10" Type="http://schemas.openxmlformats.org/officeDocument/2006/relationships/slideLayout" Target="../slideLayouts/slideLayout117.xml"/><Relationship Id="rId19" Type="http://schemas.openxmlformats.org/officeDocument/2006/relationships/image" Target="../media/image6.sv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18" Type="http://schemas.openxmlformats.org/officeDocument/2006/relationships/image" Target="../media/image5.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4.svg"/><Relationship Id="rId2" Type="http://schemas.openxmlformats.org/officeDocument/2006/relationships/slideLayout" Target="../slideLayouts/slideLayout121.xml"/><Relationship Id="rId16" Type="http://schemas.openxmlformats.org/officeDocument/2006/relationships/image" Target="../media/image3.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svg"/><Relationship Id="rId10" Type="http://schemas.openxmlformats.org/officeDocument/2006/relationships/slideLayout" Target="../slideLayouts/slideLayout129.xml"/><Relationship Id="rId19" Type="http://schemas.openxmlformats.org/officeDocument/2006/relationships/image" Target="../media/image6.sv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svg"/><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svg"/><Relationship Id="rId10" Type="http://schemas.openxmlformats.org/officeDocument/2006/relationships/slideLayout" Target="../slideLayouts/slideLayout45.xml"/><Relationship Id="rId19" Type="http://schemas.openxmlformats.org/officeDocument/2006/relationships/image" Target="../media/image6.sv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svg"/><Relationship Id="rId2" Type="http://schemas.openxmlformats.org/officeDocument/2006/relationships/slideLayout" Target="../slideLayouts/slideLayout49.xml"/><Relationship Id="rId16"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svg"/><Relationship Id="rId10" Type="http://schemas.openxmlformats.org/officeDocument/2006/relationships/slideLayout" Target="../slideLayouts/slideLayout57.xml"/><Relationship Id="rId19" Type="http://schemas.openxmlformats.org/officeDocument/2006/relationships/image" Target="../media/image6.sv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18"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svg"/><Relationship Id="rId2" Type="http://schemas.openxmlformats.org/officeDocument/2006/relationships/slideLayout" Target="../slideLayouts/slideLayout61.xml"/><Relationship Id="rId16" Type="http://schemas.openxmlformats.org/officeDocument/2006/relationships/image" Target="../media/image3.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svg"/><Relationship Id="rId10" Type="http://schemas.openxmlformats.org/officeDocument/2006/relationships/slideLayout" Target="../slideLayouts/slideLayout69.xml"/><Relationship Id="rId19" Type="http://schemas.openxmlformats.org/officeDocument/2006/relationships/image" Target="../media/image6.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5.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4.svg"/><Relationship Id="rId2" Type="http://schemas.openxmlformats.org/officeDocument/2006/relationships/slideLayout" Target="../slideLayouts/slideLayout73.xml"/><Relationship Id="rId16" Type="http://schemas.openxmlformats.org/officeDocument/2006/relationships/image" Target="../media/image3.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svg"/><Relationship Id="rId10" Type="http://schemas.openxmlformats.org/officeDocument/2006/relationships/slideLayout" Target="../slideLayouts/slideLayout81.xml"/><Relationship Id="rId19" Type="http://schemas.openxmlformats.org/officeDocument/2006/relationships/image" Target="../media/image6.sv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18" Type="http://schemas.openxmlformats.org/officeDocument/2006/relationships/image" Target="../media/image5.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4.svg"/><Relationship Id="rId2" Type="http://schemas.openxmlformats.org/officeDocument/2006/relationships/slideLayout" Target="../slideLayouts/slideLayout85.xml"/><Relationship Id="rId16"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2.svg"/><Relationship Id="rId10" Type="http://schemas.openxmlformats.org/officeDocument/2006/relationships/slideLayout" Target="../slideLayouts/slideLayout93.xml"/><Relationship Id="rId19" Type="http://schemas.openxmlformats.org/officeDocument/2006/relationships/image" Target="../media/image6.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18" Type="http://schemas.openxmlformats.org/officeDocument/2006/relationships/image" Target="../media/image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4.svg"/><Relationship Id="rId2" Type="http://schemas.openxmlformats.org/officeDocument/2006/relationships/slideLayout" Target="../slideLayouts/slideLayout97.xml"/><Relationship Id="rId16" Type="http://schemas.openxmlformats.org/officeDocument/2006/relationships/image" Target="../media/image3.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svg"/><Relationship Id="rId10" Type="http://schemas.openxmlformats.org/officeDocument/2006/relationships/slideLayout" Target="../slideLayouts/slideLayout105.xml"/><Relationship Id="rId19" Type="http://schemas.openxmlformats.org/officeDocument/2006/relationships/image" Target="../media/image6.sv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pic>
        <p:nvPicPr>
          <p:cNvPr id="13" name="Picture 12" descr="Picture5"/>
          <p:cNvPicPr>
            <a:picLocks noChangeAspect="1"/>
          </p:cNvPicPr>
          <p:nvPr userDrawn="1"/>
        </p:nvPicPr>
        <p:blipFill>
          <a:blip r:embed="rId20">
            <a:clrChange>
              <a:clrFrom>
                <a:srgbClr val="FFFDE8">
                  <a:alpha val="100000"/>
                </a:srgbClr>
              </a:clrFrom>
              <a:clrTo>
                <a:srgbClr val="FFFDE8">
                  <a:alpha val="100000"/>
                  <a:alpha val="0"/>
                </a:srgbClr>
              </a:clrTo>
            </a:clrChange>
          </a:blip>
          <a:stretch>
            <a:fillRect/>
          </a:stretch>
        </p:blipFill>
        <p:spPr>
          <a:xfrm>
            <a:off x="-1981200" y="76200"/>
            <a:ext cx="1306195" cy="1306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52.sv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5.xml"/><Relationship Id="rId6" Type="http://schemas.openxmlformats.org/officeDocument/2006/relationships/image" Target="../media/image50.png"/><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3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0.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1590" y="76503"/>
            <a:ext cx="5350213" cy="4114800"/>
          </a:xfrm>
          <a:prstGeom prst="rect">
            <a:avLst/>
          </a:prstGeom>
        </p:spPr>
      </p:pic>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1540"/>
          <a:stretch>
            <a:fillRect/>
          </a:stretch>
        </p:blipFill>
        <p:spPr>
          <a:xfrm>
            <a:off x="349885" y="1450975"/>
            <a:ext cx="11591925" cy="5198745"/>
          </a:xfrm>
          <a:prstGeom prst="rect">
            <a:avLst/>
          </a:prstGeom>
        </p:spPr>
      </p:pic>
      <p:pic>
        <p:nvPicPr>
          <p:cNvPr id="21" name="Picture 20"/>
          <p:cNvPicPr>
            <a:picLocks noChangeAspect="1"/>
          </p:cNvPicPr>
          <p:nvPr/>
        </p:nvPicPr>
        <p:blipFill>
          <a:blip r:embed="rId8"/>
          <a:stretch>
            <a:fillRect/>
          </a:stretch>
        </p:blipFill>
        <p:spPr>
          <a:xfrm>
            <a:off x="4572000" y="2286000"/>
            <a:ext cx="4333875" cy="838200"/>
          </a:xfrm>
          <a:prstGeom prst="rect">
            <a:avLst/>
          </a:prstGeom>
        </p:spPr>
      </p:pic>
      <p:pic>
        <p:nvPicPr>
          <p:cNvPr id="22" name="Picture 21"/>
          <p:cNvPicPr>
            <a:picLocks noChangeAspect="1"/>
          </p:cNvPicPr>
          <p:nvPr/>
        </p:nvPicPr>
        <p:blipFill>
          <a:blip r:embed="rId9"/>
          <a:stretch>
            <a:fillRect/>
          </a:stretch>
        </p:blipFill>
        <p:spPr>
          <a:xfrm>
            <a:off x="304800" y="1371600"/>
            <a:ext cx="11582400" cy="1838325"/>
          </a:xfrm>
          <a:prstGeom prst="rect">
            <a:avLst/>
          </a:prstGeom>
        </p:spPr>
      </p:pic>
      <p:sp>
        <p:nvSpPr>
          <p:cNvPr id="23" name="Rectangles 22"/>
          <p:cNvSpPr/>
          <p:nvPr/>
        </p:nvSpPr>
        <p:spPr>
          <a:xfrm>
            <a:off x="3810000" y="361950"/>
            <a:ext cx="4403090" cy="583565"/>
          </a:xfrm>
          <a:prstGeom prst="rect">
            <a:avLst/>
          </a:prstGeom>
          <a:noFill/>
          <a:ln>
            <a:noFill/>
          </a:ln>
        </p:spPr>
        <p:txBody>
          <a:bodyPr wrap="none" rtlCol="0" anchor="t">
            <a:spAutoFit/>
          </a:bodyPr>
          <a:lstStyle/>
          <a:p>
            <a:pPr algn="ctr"/>
            <a:r>
              <a:rPr lang="en-GB" altLang="en-US" sz="3200" b="1">
                <a:solidFill>
                  <a:schemeClr val="tx2">
                    <a:lumMod val="75000"/>
                  </a:schemeClr>
                </a:solidFill>
                <a:effectLst>
                  <a:outerShdw blurRad="38100" dist="19050" dir="2700000" algn="tl" rotWithShape="0">
                    <a:schemeClr val="dk1">
                      <a:alpha val="40000"/>
                    </a:schemeClr>
                  </a:outerShdw>
                </a:effectLst>
                <a:latin typeface="SVN-Shintia Script" panose="02000804000000020003" charset="0"/>
                <a:cs typeface="SVN-Shintia Script" panose="02000804000000020003" charset="0"/>
              </a:rPr>
              <a:t>Tập làm văn (Tuần 5-Tiết 2)</a:t>
            </a:r>
          </a:p>
        </p:txBody>
      </p:sp>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cs typeface="+mn-ea"/>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grpSp>
      <p:sp>
        <p:nvSpPr>
          <p:cNvPr id="6" name="Text Box 5"/>
          <p:cNvSpPr txBox="1"/>
          <p:nvPr/>
        </p:nvSpPr>
        <p:spPr>
          <a:xfrm>
            <a:off x="5084504" y="4419600"/>
            <a:ext cx="1845377" cy="923330"/>
          </a:xfrm>
          <a:prstGeom prst="rect">
            <a:avLst/>
          </a:prstGeom>
          <a:noFill/>
        </p:spPr>
        <p:txBody>
          <a:bodyPr wrap="none" rtlCol="0" anchor="t">
            <a:spAutoFit/>
          </a:bodyPr>
          <a:lstStyle/>
          <a:p>
            <a:pPr algn="ctr" defTabSz="1662430">
              <a:spcBef>
                <a:spcPct val="0"/>
              </a:spcBef>
            </a:pPr>
            <a:r>
              <a:rPr lang="en-US" sz="5400" b="1">
                <a:solidFill>
                  <a:schemeClr val="bg1"/>
                </a:solidFill>
                <a:latin typeface="SVN-Shintia Script" panose="02000804000000020003" charset="0"/>
                <a:ea typeface="+mj-ea"/>
                <a:sym typeface="+mn-ea"/>
              </a:rPr>
              <a:t>Bố cục</a:t>
            </a:r>
            <a:endParaRPr lang="en-US" altLang="en-US" sz="5400" b="1">
              <a:solidFill>
                <a:schemeClr val="bg1"/>
              </a:solidFill>
              <a:latin typeface="SVN-Shintia Script" panose="02000804000000020003" charset="0"/>
              <a:ea typeface="+mj-ea"/>
              <a:sym typeface="+mn-ea"/>
            </a:endParaRPr>
          </a:p>
        </p:txBody>
      </p:sp>
      <p:sp>
        <p:nvSpPr>
          <p:cNvPr id="7" name="Text Box 6"/>
          <p:cNvSpPr txBox="1"/>
          <p:nvPr/>
        </p:nvSpPr>
        <p:spPr>
          <a:xfrm>
            <a:off x="5074920" y="2362200"/>
            <a:ext cx="2274982"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Chính tả</a:t>
            </a:r>
          </a:p>
        </p:txBody>
      </p:sp>
      <p:sp>
        <p:nvSpPr>
          <p:cNvPr id="8" name="Text Box 7"/>
          <p:cNvSpPr txBox="1"/>
          <p:nvPr/>
        </p:nvSpPr>
        <p:spPr>
          <a:xfrm>
            <a:off x="2514600" y="3200400"/>
            <a:ext cx="2194560" cy="923330"/>
          </a:xfrm>
          <a:prstGeom prst="rect">
            <a:avLst/>
          </a:prstGeom>
          <a:noFill/>
        </p:spPr>
        <p:txBody>
          <a:bodyPr wrap="squar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Dùng từ</a:t>
            </a:r>
          </a:p>
        </p:txBody>
      </p:sp>
      <p:sp>
        <p:nvSpPr>
          <p:cNvPr id="11" name="Text Box 10"/>
          <p:cNvSpPr txBox="1"/>
          <p:nvPr/>
        </p:nvSpPr>
        <p:spPr>
          <a:xfrm>
            <a:off x="7249795" y="4114800"/>
            <a:ext cx="2122697" cy="923330"/>
          </a:xfrm>
          <a:prstGeom prst="rect">
            <a:avLst/>
          </a:prstGeom>
          <a:noFill/>
        </p:spPr>
        <p:txBody>
          <a:bodyPr wrap="none" rtlCol="0" anchor="t">
            <a:spAutoFit/>
          </a:bodyPr>
          <a:lstStyle/>
          <a:p>
            <a:pPr algn="ctr" defTabSz="1662430">
              <a:spcBef>
                <a:spcPct val="0"/>
              </a:spcBef>
            </a:pPr>
            <a:r>
              <a:rPr lang="en-GB" altLang="en-US" sz="5400" b="1">
                <a:solidFill>
                  <a:schemeClr val="bg1"/>
                </a:solidFill>
                <a:latin typeface="SVN-Shintia Script" panose="02000804000000020003" charset="0"/>
                <a:ea typeface="+mj-ea"/>
                <a:sym typeface="+mn-ea"/>
              </a:rPr>
              <a:t>Đặt câu</a:t>
            </a:r>
          </a:p>
        </p:txBody>
      </p:sp>
      <p:pic>
        <p:nvPicPr>
          <p:cNvPr id="13" name="Content Placeholder 12"/>
          <p:cNvPicPr>
            <a:picLocks noGrp="1" noChangeAspect="1"/>
          </p:cNvPicPr>
          <p:nvPr>
            <p:ph idx="1"/>
          </p:nvPr>
        </p:nvPicPr>
        <p:blipFill>
          <a:blip r:embed="rId4"/>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1053098" y="2390140"/>
            <a:ext cx="1848583"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Bố cục</a:t>
            </a: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Cân đối giữa ba phần, trong đó phần thân bài dài nhất.</a:t>
            </a:r>
          </a:p>
        </p:txBody>
      </p:sp>
      <p:sp>
        <p:nvSpPr>
          <p:cNvPr id="5" name="Rectangles 4"/>
          <p:cNvSpPr/>
          <p:nvPr/>
        </p:nvSpPr>
        <p:spPr>
          <a:xfrm>
            <a:off x="3429000" y="4191000"/>
            <a:ext cx="824738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 thân bài có thể chia thành những đoạn nhỏ, biểu đạt một nội dung trọn vẹn.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Trước, trong và sau cơn mưa.</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924056" y="2390140"/>
            <a:ext cx="2106667" cy="92333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Dùng từ</a:t>
            </a:r>
          </a:p>
        </p:txBody>
      </p:sp>
      <p:sp>
        <p:nvSpPr>
          <p:cNvPr id="2" name="Rectangles 1"/>
          <p:cNvSpPr/>
          <p:nvPr/>
        </p:nvSpPr>
        <p:spPr>
          <a:xfrm>
            <a:off x="3429000" y="1447800"/>
            <a:ext cx="7689850" cy="2784475"/>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thừa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Quê hương em có rất nhiều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cảnh đẹp.</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(Từ Hán Việt: thắng cảnh = cảnh đẹp)</a:t>
            </a: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s 2"/>
          <p:cNvSpPr/>
          <p:nvPr/>
        </p:nvSpPr>
        <p:spPr>
          <a:xfrm>
            <a:off x="3352800" y="3810000"/>
            <a:ext cx="7689850" cy="1706880"/>
          </a:xfrm>
          <a:prstGeom prst="rect">
            <a:avLst/>
          </a:prstGeom>
          <a:noFill/>
          <a:ln>
            <a:noFill/>
          </a:ln>
        </p:spPr>
        <p:txBody>
          <a:bodyPr wrap="square" rtlCol="0" anchor="t">
            <a:spAutoFit/>
          </a:bodyPr>
          <a:lstStyle/>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Dùng sai từ:</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Tiếng mưa rơi </a:t>
            </a: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rả rích</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trên mái tôn.</a:t>
            </a:r>
          </a:p>
          <a:p>
            <a:pPr algn="l"/>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 bằng từ lộp độp)</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10260" y="2390140"/>
            <a:ext cx="2334260" cy="922020"/>
          </a:xfrm>
          <a:prstGeom prst="rect">
            <a:avLst/>
          </a:prstGeom>
          <a:noFill/>
          <a:ln>
            <a:noFill/>
          </a:ln>
        </p:spPr>
        <p:txBody>
          <a:bodyPr wrap="none" rtlCol="0" anchor="t">
            <a:spAutoFit/>
          </a:bodyPr>
          <a:lstStyle/>
          <a:p>
            <a:pPr algn="ctr" defTabSz="1662430">
              <a:spcBef>
                <a:spcPct val="0"/>
              </a:spcBef>
            </a:pPr>
            <a:r>
              <a:rPr lang="en-GB" altLang="en-US" sz="5400" b="1">
                <a:solidFill>
                  <a:srgbClr val="002060"/>
                </a:solidFill>
                <a:latin typeface="SVN-Shintia Script" panose="02000804000000020003" charset="0"/>
                <a:ea typeface="+mj-ea"/>
              </a:rPr>
              <a:t>Đặt câu</a:t>
            </a:r>
          </a:p>
        </p:txBody>
      </p:sp>
      <p:sp>
        <p:nvSpPr>
          <p:cNvPr id="100" name="Text Box 99"/>
          <p:cNvSpPr txBox="1"/>
          <p:nvPr/>
        </p:nvSpPr>
        <p:spPr>
          <a:xfrm>
            <a:off x="3345180" y="1524000"/>
            <a:ext cx="7950200" cy="5477510"/>
          </a:xfrm>
          <a:prstGeom prst="rect">
            <a:avLst/>
          </a:prstGeom>
          <a:noFill/>
          <a:ln w="9525">
            <a:noFill/>
          </a:ln>
        </p:spPr>
        <p:txBody>
          <a:bodyPr wrap="square">
            <a:spAutoFit/>
          </a:bodyPr>
          <a:lstStyle/>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Sử dụng dấu câu không hợp lí.</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a:t>
            </a: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(Khoảng năm giờ rưỡi, nhiều người tập thể dục ở công viên.)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r>
              <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Có thể sử dụng linh hoạt các kiểu câu để cho bài viết sinh động hơn (câu kể, câu hỏi, câu cảm thán,...)</a:t>
            </a:r>
          </a:p>
          <a:p>
            <a:pPr algn="l">
              <a:buClrTx/>
              <a:buSzTx/>
              <a:buFontTx/>
            </a:pPr>
            <a:endParaRPr lang="en-GB" altLang="en-US" sz="35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1" end="1"/>
                                            </p:txEl>
                                          </p:spTgt>
                                        </p:tgtEl>
                                        <p:attrNameLst>
                                          <p:attrName>style.visibility</p:attrName>
                                        </p:attrNameLst>
                                      </p:cBhvr>
                                      <p:to>
                                        <p:strVal val="visible"/>
                                      </p:to>
                                    </p:set>
                                    <p:anim calcmode="lin" valueType="num">
                                      <p:cBhvr>
                                        <p:cTn id="14" dur="1000" fill="hold"/>
                                        <p:tgtEl>
                                          <p:spTgt spid="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0">
                                            <p:txEl>
                                              <p:pRg st="2" end="2"/>
                                            </p:txEl>
                                          </p:spTgt>
                                        </p:tgtEl>
                                        <p:attrNameLst>
                                          <p:attrName>style.visibility</p:attrName>
                                        </p:attrNameLst>
                                      </p:cBhvr>
                                      <p:to>
                                        <p:strVal val="visible"/>
                                      </p:to>
                                    </p:set>
                                    <p:anim calcmode="lin" valueType="num">
                                      <p:cBhvr>
                                        <p:cTn id="21"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0">
                                            <p:txEl>
                                              <p:pRg st="4" end="4"/>
                                            </p:txEl>
                                          </p:spTgt>
                                        </p:tgtEl>
                                        <p:attrNameLst>
                                          <p:attrName>style.visibility</p:attrName>
                                        </p:attrNameLst>
                                      </p:cBhvr>
                                      <p:to>
                                        <p:strVal val="visible"/>
                                      </p:to>
                                    </p:set>
                                    <p:anim calcmode="lin" valueType="num">
                                      <p:cBhvr>
                                        <p:cTn id="28" dur="1000" fill="hold"/>
                                        <p:tgtEl>
                                          <p:spTgt spid="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762000" y="2427009"/>
            <a:ext cx="2268570" cy="923330"/>
          </a:xfrm>
          <a:prstGeom prst="rect">
            <a:avLst/>
          </a:prstGeom>
          <a:noFill/>
          <a:ln>
            <a:noFill/>
          </a:ln>
        </p:spPr>
        <p:txBody>
          <a:bodyPr wrap="none" rtlCol="0" anchor="t">
            <a:spAutoFit/>
          </a:bodyPr>
          <a:lstStyle/>
          <a:p>
            <a:pPr algn="ctr" defTabSz="1662430">
              <a:spcBef>
                <a:spcPct val="0"/>
              </a:spcBef>
              <a:defRPr/>
            </a:pPr>
            <a:r>
              <a:rPr lang="en-GB" altLang="en-US" sz="5400" b="1">
                <a:solidFill>
                  <a:srgbClr val="002060"/>
                </a:solidFill>
                <a:latin typeface="SVN-Shintia Script" panose="02000804000000020003" charset="0"/>
                <a:ea typeface="+mj-ea"/>
              </a:rPr>
              <a:t>Chính tả</a:t>
            </a:r>
          </a:p>
        </p:txBody>
      </p:sp>
      <p:sp>
        <p:nvSpPr>
          <p:cNvPr id="2" name="Text Box 1"/>
          <p:cNvSpPr txBox="1"/>
          <p:nvPr/>
        </p:nvSpPr>
        <p:spPr>
          <a:xfrm>
            <a:off x="4038600" y="1676400"/>
            <a:ext cx="3103245" cy="4669155"/>
          </a:xfrm>
          <a:prstGeom prst="rect">
            <a:avLst/>
          </a:prstGeom>
          <a:noFill/>
        </p:spPr>
        <p:txBody>
          <a:bodyPr wrap="square" rtlCol="0" anchor="t">
            <a:spAutoFit/>
          </a:bodyPr>
          <a:lstStyle/>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trông</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vườn</a:t>
            </a:r>
          </a:p>
          <a:p>
            <a:pPr algn="l">
              <a:lnSpc>
                <a:spcPct val="150000"/>
              </a:lnSpc>
              <a:buClrTx/>
              <a:buSzTx/>
              <a:buFontTx/>
            </a:pPr>
            <a:r>
              <a:rPr lang="en-GB" altLang="en-US" sz="3500" b="1" u="sng">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vức </a:t>
            </a: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rác</a:t>
            </a:r>
          </a:p>
          <a:p>
            <a:pPr algn="l">
              <a:lnSpc>
                <a:spcPct val="150000"/>
              </a:lnSpc>
              <a:buClrTx/>
              <a:buSzTx/>
              <a:buFontTx/>
            </a:pPr>
            <a:r>
              <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350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 Box 4"/>
          <p:cNvSpPr txBox="1"/>
          <p:nvPr/>
        </p:nvSpPr>
        <p:spPr>
          <a:xfrm>
            <a:off x="7239000" y="2743200"/>
            <a:ext cx="2540000" cy="629920"/>
          </a:xfrm>
          <a:prstGeom prst="rect">
            <a:avLst/>
          </a:prstGeom>
          <a:noFill/>
        </p:spPr>
        <p:txBody>
          <a:bodyPr wrap="square" rtlCol="0" anchor="t">
            <a:spAutoFit/>
          </a:bodyPr>
          <a:lstStyle/>
          <a:p>
            <a:pPr algn="l">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vứt</a:t>
            </a:r>
          </a:p>
        </p:txBody>
      </p:sp>
      <p:sp>
        <p:nvSpPr>
          <p:cNvPr id="6" name="Text Box 5"/>
          <p:cNvSpPr txBox="1"/>
          <p:nvPr/>
        </p:nvSpPr>
        <p:spPr>
          <a:xfrm>
            <a:off x="7141845" y="1676400"/>
            <a:ext cx="2540000" cy="899160"/>
          </a:xfrm>
          <a:prstGeom prst="rect">
            <a:avLst/>
          </a:prstGeom>
          <a:noFill/>
        </p:spPr>
        <p:txBody>
          <a:bodyPr wrap="square" rtlCol="0" anchor="t">
            <a:spAutoFit/>
          </a:bodyPr>
          <a:lstStyle/>
          <a:p>
            <a:pPr algn="l">
              <a:lnSpc>
                <a:spcPct val="150000"/>
              </a:lnSpc>
              <a:buClrTx/>
              <a:buSzTx/>
              <a:buFontTx/>
            </a:pPr>
            <a:r>
              <a:rPr lang="en-GB" altLang="en-US" sz="35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trông</a:t>
            </a: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sp>
        <p:nvSpPr>
          <p:cNvPr id="11" name="Rectangle 2"/>
          <p:cNvSpPr>
            <a:spLocks noGrp="1" noChangeArrowheads="1"/>
          </p:cNvSpPr>
          <p:nvPr>
            <p:ph type="title"/>
          </p:nvPr>
        </p:nvSpPr>
        <p:spPr>
          <a:xfrm>
            <a:off x="1676400" y="304800"/>
            <a:ext cx="4999990" cy="83502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Nhìn lại bài viết</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đoạn </a:t>
            </a:r>
          </a:p>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 hay nhé!</a:t>
            </a:r>
          </a:p>
        </p:txBody>
      </p:sp>
      <p:sp>
        <p:nvSpPr>
          <p:cNvPr id="9" name="Rectangle 2"/>
          <p:cNvSpPr>
            <a:spLocks noGrp="1" noChangeArrowheads="1"/>
          </p:cNvSpPr>
          <p:nvPr>
            <p:ph type="title"/>
          </p:nvPr>
        </p:nvSpPr>
        <p:spPr>
          <a:xfrm>
            <a:off x="1676400" y="304800"/>
            <a:ext cx="5105178" cy="835025"/>
          </a:xfrm>
        </p:spPr>
        <p:txBody>
          <a:bodyPr/>
          <a:lstStyle/>
          <a:p>
            <a:pPr algn="ctr" eaLnBrk="1" hangingPunct="1">
              <a:buClrTx/>
              <a:buSzTx/>
              <a:buFontTx/>
              <a:defRPr/>
            </a:pPr>
            <a:r>
              <a:rPr lang="en-GB" sz="5400" b="1">
                <a:solidFill>
                  <a:schemeClr val="folHlink"/>
                </a:solidFill>
                <a:latin typeface="SVN-Shintia Script" panose="02000804000000020003" charset="0"/>
                <a:cs typeface="SVN-Shintia Script" panose="02000804000000020003" charset="0"/>
              </a:rPr>
              <a:t>Em là “cây bút trẻ”</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4" name="Text Box 3"/>
          <p:cNvSpPr txBox="1"/>
          <p:nvPr/>
        </p:nvSpPr>
        <p:spPr>
          <a:xfrm>
            <a:off x="533400" y="533400"/>
            <a:ext cx="10889615" cy="6287770"/>
          </a:xfrm>
          <a:prstGeom prst="rect">
            <a:avLst/>
          </a:prstGeom>
          <a:noFill/>
        </p:spPr>
        <p:txBody>
          <a:bodyPr wrap="square" rtlCol="0" anchor="t">
            <a:spAutoFit/>
          </a:bodyPr>
          <a:lstStyle/>
          <a:p>
            <a:pPr algn="just">
              <a:lnSpc>
                <a:spcPct val="90000"/>
              </a:lnSpc>
            </a:pPr>
            <a:r>
              <a:rPr lang="en-GB" altLang="en-US" sz="2800">
                <a:latin typeface="Times New Roman" panose="02020603050405020304" pitchFamily="18" charset="0"/>
                <a:cs typeface="Times New Roman" panose="02020603050405020304" pitchFamily="18" charset="0"/>
              </a:rPr>
              <a:t>       Mặt trời dần dần hiện lên sau mấy dãy nhà cao tầng và bắt đầu chiếu ánh nắng dịu nhẹ của buổi sớm mai. Cả một khoảng không rộng lớn đang từ từ chuyển sắc. Thay thế cho màn đêm mờ ảo là ánh sáng hồng tươi đang lan tràn khắp không gian. Nó trở nên nhẹ, trong, mát rượi, kích thích vào từng thớ thịt, khiến con người ta cảm thấy khoan khọái lạ thường. Bên dưới kia, hàng cây xanh cũng vừa tỉnh giấc, đang khẽ rùng mình. Trên những chiếc lá ướt đẫm hơi sương là những chú sâu còn ngái ngủ, khẽ cuộn tròn người trong lá chưa chịu chào đón bình minh. Những chú chim chăm chỉ hơn đã dậy từ khi nào và đang cất lên những khúc ca đón </a:t>
            </a:r>
            <a:r>
              <a:rPr lang="en-GB" altLang="en-US" sz="2800">
                <a:latin typeface="Times New Roman" panose="02020603050405020304" pitchFamily="18" charset="0"/>
                <a:cs typeface="Times New Roman" panose="02020603050405020304" pitchFamily="18" charset="0"/>
                <a:sym typeface="+mn-ea"/>
              </a:rPr>
              <a:t>chào </a:t>
            </a:r>
            <a:r>
              <a:rPr lang="en-GB" altLang="en-US" sz="2800">
                <a:latin typeface="Times New Roman" panose="02020603050405020304" pitchFamily="18" charset="0"/>
                <a:cs typeface="Times New Roman" panose="02020603050405020304" pitchFamily="18" charset="0"/>
              </a:rPr>
              <a:t>ngày mới. Theo tiếng chim ca, những tia nắng vàng tươi cũng bắt đầu nhảy múa hát ca trên nhũng con đường. Không gian không còn yên tĩnh mà chuyển dần sang huyên náo rộn ràng. Đó là tiếng nói cười rộn rã của những cô cậu học trò đang rảo bước tới trường, là tiếng động cơ xe máy và tiếng còi tàu buổi sớm. Tất cả dường như đã bừng tỉnh để bắt đầu một ngày mới rộn ràng.</a:t>
            </a:r>
          </a:p>
          <a:p>
            <a:pPr algn="just">
              <a:lnSpc>
                <a:spcPct val="90000"/>
              </a:lnSpc>
            </a:pPr>
            <a:r>
              <a:rPr lang="en-GB" altLang="en-US" sz="2800" b="1">
                <a:latin typeface="Times New Roman" panose="02020603050405020304" pitchFamily="18" charset="0"/>
                <a:cs typeface="Times New Roman" panose="02020603050405020304" pitchFamily="18" charset="0"/>
              </a:rPr>
              <a:t>                                                                                    (Sưu tầm)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algn="ctr"/>
            <a:r>
              <a:rPr lang="en-GB" altLang="en-US" sz="4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4" name="Picture 3"/>
          <p:cNvPicPr>
            <a:picLocks noChangeAspect="1"/>
          </p:cNvPicPr>
          <p:nvPr/>
        </p:nvPicPr>
        <p:blipFill>
          <a:blip r:embed="rId4"/>
          <a:stretch>
            <a:fillRect/>
          </a:stretch>
        </p:blipFill>
        <p:spPr>
          <a:xfrm>
            <a:off x="2743200" y="1524000"/>
            <a:ext cx="7105650" cy="4191000"/>
          </a:xfrm>
          <a:prstGeom prst="rect">
            <a:avLst/>
          </a:prstGeom>
        </p:spPr>
      </p:pic>
      <p:sp>
        <p:nvSpPr>
          <p:cNvPr id="7" name="Rectangle 2"/>
          <p:cNvSpPr>
            <a:spLocks noGrp="1" noChangeArrowheads="1"/>
          </p:cNvSpPr>
          <p:nvPr>
            <p:ph type="title"/>
          </p:nvPr>
        </p:nvSpPr>
        <p:spPr>
          <a:xfrm>
            <a:off x="685800" y="305435"/>
            <a:ext cx="2530475" cy="1115695"/>
          </a:xfrm>
        </p:spPr>
        <p:txBody>
          <a:bodyPr/>
          <a:lstStyle/>
          <a:p>
            <a:pPr algn="l" eaLnBrk="1" hangingPunct="1">
              <a:buClrTx/>
              <a:buSzTx/>
              <a:buFontTx/>
              <a:defRPr/>
            </a:pPr>
            <a:r>
              <a:rPr lang="en-GB" sz="5400" b="1">
                <a:solidFill>
                  <a:schemeClr val="folHlink"/>
                </a:solidFill>
                <a:latin typeface="SVN-Shintia Script" panose="02000804000000020003" charset="0"/>
                <a:cs typeface="SVN-Shintia Script" panose="02000804000000020003" charset="0"/>
              </a:rPr>
              <a:t>Dặn dò</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322070"/>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Biết rút kinh nghiệm khi viết bài văn tả cảnh </a:t>
            </a:r>
          </a:p>
          <a:p>
            <a:r>
              <a:rPr lang="en-GB" altLang="en-US" sz="4000">
                <a:latin typeface="SVN-Shintia Script" panose="02000804000000020003" charset="0"/>
                <a:cs typeface="SVN-Shintia Script" panose="02000804000000020003" charset="0"/>
              </a:rPr>
              <a:t>(về ý, bố cục, dùng từ, đặt câu…). </a:t>
            </a: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05200" y="4648200"/>
            <a:ext cx="904875" cy="819785"/>
          </a:xfrm>
          <a:prstGeom prst="rect">
            <a:avLst/>
          </a:prstGeom>
        </p:spPr>
      </p:pic>
      <p:sp>
        <p:nvSpPr>
          <p:cNvPr id="10" name="Text Box 9"/>
          <p:cNvSpPr txBox="1"/>
          <p:nvPr/>
        </p:nvSpPr>
        <p:spPr>
          <a:xfrm>
            <a:off x="1752600" y="3426460"/>
            <a:ext cx="10041255"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Nhận biết được lỗi trong bài và tự sửa được lỗi.</a:t>
            </a:r>
          </a:p>
        </p:txBody>
      </p:sp>
      <p:sp>
        <p:nvSpPr>
          <p:cNvPr id="11" name="Text Box 10"/>
          <p:cNvSpPr txBox="1"/>
          <p:nvPr/>
        </p:nvSpPr>
        <p:spPr>
          <a:xfrm>
            <a:off x="3352800" y="4761230"/>
            <a:ext cx="6987540" cy="706755"/>
          </a:xfrm>
          <a:prstGeom prst="rect">
            <a:avLst/>
          </a:prstGeom>
          <a:noFill/>
        </p:spPr>
        <p:txBody>
          <a:bodyPr wrap="square" rtlCol="0" anchor="t">
            <a:spAutoFit/>
          </a:bodyPr>
          <a:lstStyle/>
          <a:p>
            <a:r>
              <a:rPr lang="en-GB" altLang="en-US" sz="4000">
                <a:latin typeface="SVN-Shintia Script" panose="02000804000000020003" charset="0"/>
                <a:cs typeface="SVN-Shintia Script" panose="02000804000000020003" charset="0"/>
              </a:rPr>
              <a:t>         Yêu quý cảnh đẹp quê hương.</a:t>
            </a:r>
          </a:p>
        </p:txBody>
      </p:sp>
      <p:pic>
        <p:nvPicPr>
          <p:cNvPr id="12" name="Picture 11"/>
          <p:cNvPicPr>
            <a:picLocks noChangeAspect="1"/>
          </p:cNvPicPr>
          <p:nvPr/>
        </p:nvPicPr>
        <p:blipFill>
          <a:blip r:embed="rId5"/>
          <a:stretch>
            <a:fillRect/>
          </a:stretch>
        </p:blipFill>
        <p:spPr>
          <a:xfrm>
            <a:off x="1143000" y="304800"/>
            <a:ext cx="3371850" cy="1019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pic>
        <p:nvPicPr>
          <p:cNvPr id="5" name="Picture 4"/>
          <p:cNvPicPr>
            <a:picLocks noChangeAspect="1"/>
          </p:cNvPicPr>
          <p:nvPr/>
        </p:nvPicPr>
        <p:blipFill>
          <a:blip r:embed="rId5"/>
          <a:stretch>
            <a:fillRect/>
          </a:stretch>
        </p:blipFill>
        <p:spPr>
          <a:xfrm>
            <a:off x="1623695" y="2271395"/>
            <a:ext cx="8943975"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7200" y="4648200"/>
            <a:ext cx="2164080" cy="2245360"/>
          </a:xfrm>
          <a:prstGeom prst="rect">
            <a:avLst/>
          </a:prstGeom>
        </p:spPr>
      </p:pic>
      <p:pic>
        <p:nvPicPr>
          <p:cNvPr id="3" name="Picture 2"/>
          <p:cNvPicPr>
            <a:picLocks noChangeAspect="1"/>
          </p:cNvPicPr>
          <p:nvPr/>
        </p:nvPicPr>
        <p:blipFill>
          <a:blip r:embed="rId9"/>
          <a:stretch>
            <a:fillRect/>
          </a:stretch>
        </p:blipFill>
        <p:spPr>
          <a:xfrm>
            <a:off x="1828800" y="1143000"/>
            <a:ext cx="4371975"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33400"/>
            <a:ext cx="7335520" cy="6464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
        <p:nvSpPr>
          <p:cNvPr id="2" name="Rectangles 1"/>
          <p:cNvSpPr/>
          <p:nvPr/>
        </p:nvSpPr>
        <p:spPr>
          <a:xfrm>
            <a:off x="742950" y="1752600"/>
            <a:ext cx="4935220" cy="3415030"/>
          </a:xfrm>
          <a:prstGeom prst="rect">
            <a:avLst/>
          </a:prstGeom>
          <a:noFill/>
          <a:ln>
            <a:noFill/>
          </a:ln>
        </p:spPr>
        <p:txBody>
          <a:bodyPr wrap="square" rtlCol="0" anchor="t">
            <a:spAutoFit/>
            <a:scene3d>
              <a:camera prst="orthographicFront"/>
              <a:lightRig rig="threePt" dir="t"/>
            </a:scene3d>
          </a:bodyPr>
          <a:lstStyle/>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các bài viết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tả cảnh vừa rồi, các em đã đưa cô đến mọi miền xinh đẹp của tổ quốc.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mời cả lớp </a:t>
            </a:r>
          </a:p>
          <a:p>
            <a:pPr algn="ctr"/>
            <a:r>
              <a:rPr lang="en-GB" altLang="en-US" sz="36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nhìn lại với cô!</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1371600"/>
            <a:ext cx="1951990" cy="18008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20200" y="3124200"/>
            <a:ext cx="2595245" cy="35687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0" y="2971800"/>
            <a:ext cx="1612900" cy="2136775"/>
          </a:xfrm>
          <a:prstGeom prst="rect">
            <a:avLst/>
          </a:prstGeom>
        </p:spPr>
      </p:pic>
      <p:pic>
        <p:nvPicPr>
          <p:cNvPr id="8" name="Picture 7"/>
          <p:cNvPicPr>
            <a:picLocks noChangeAspect="1"/>
          </p:cNvPicPr>
          <p:nvPr/>
        </p:nvPicPr>
        <p:blipFill>
          <a:blip r:embed="rId10"/>
          <a:stretch>
            <a:fillRect/>
          </a:stretch>
        </p:blipFill>
        <p:spPr>
          <a:xfrm>
            <a:off x="3048000" y="1524635"/>
            <a:ext cx="6848475" cy="4933950"/>
          </a:xfrm>
          <a:prstGeom prst="rect">
            <a:avLst/>
          </a:prstGeom>
        </p:spPr>
      </p:pic>
      <p:pic>
        <p:nvPicPr>
          <p:cNvPr id="12" name="Picture 11"/>
          <p:cNvPicPr>
            <a:picLocks noChangeAspect="1"/>
          </p:cNvPicPr>
          <p:nvPr/>
        </p:nvPicPr>
        <p:blipFill>
          <a:blip r:embed="rId11"/>
          <a:stretch>
            <a:fillRect/>
          </a:stretch>
        </p:blipFill>
        <p:spPr>
          <a:xfrm>
            <a:off x="762000" y="152400"/>
            <a:ext cx="2676525"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7010400" y="164973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7010400" y="2670175"/>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7010400" y="3708400"/>
            <a:ext cx="4411345" cy="911860"/>
          </a:xfrm>
          <a:prstGeom prst="rect">
            <a:avLst/>
          </a:prstGeom>
          <a:noFill/>
        </p:spPr>
        <p:txBody>
          <a:bodyPr wrap="square" rtlCol="0" anchor="t">
            <a:spAutoFit/>
          </a:bodyPr>
          <a:lstStyle/>
          <a:p>
            <a:pPr algn="l">
              <a:lnSpc>
                <a:spcPts val="6400"/>
              </a:lnSpc>
              <a:buClrTx/>
              <a:buSzTx/>
              <a:buFontTx/>
            </a:pPr>
            <a:r>
              <a:rPr lang="en-GB" sz="48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3692" b="-2128"/>
          <a:stretch>
            <a:fillRect/>
          </a:stretch>
        </p:blipFill>
        <p:spPr>
          <a:xfrm>
            <a:off x="218868" y="1126231"/>
            <a:ext cx="80010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3692" b="-2128"/>
          <a:stretch>
            <a:fillRect/>
          </a:stretch>
        </p:blipFill>
        <p:spPr>
          <a:xfrm flipV="1">
            <a:off x="3962400" y="4620260"/>
            <a:ext cx="8001000" cy="609600"/>
          </a:xfrm>
          <a:prstGeom prst="rect">
            <a:avLst/>
          </a:prstGeom>
        </p:spPr>
      </p:pic>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124201"/>
            <a:ext cx="1287145" cy="1084580"/>
          </a:xfrm>
          <a:prstGeom prst="rect">
            <a:avLst/>
          </a:prstGeom>
        </p:spPr>
      </p:pic>
      <p:pic>
        <p:nvPicPr>
          <p:cNvPr id="18" name="Picture 17"/>
          <p:cNvPicPr>
            <a:picLocks noChangeAspect="1"/>
          </p:cNvPicPr>
          <p:nvPr/>
        </p:nvPicPr>
        <p:blipFill>
          <a:blip r:embed="rId7"/>
          <a:stretch>
            <a:fillRect/>
          </a:stretch>
        </p:blipFill>
        <p:spPr>
          <a:xfrm>
            <a:off x="1499870" y="1976120"/>
            <a:ext cx="9191625" cy="2905125"/>
          </a:xfrm>
          <a:prstGeom prst="rect">
            <a:avLst/>
          </a:prstGeom>
        </p:spPr>
      </p:pic>
      <p:pic>
        <p:nvPicPr>
          <p:cNvPr id="20" name="Picture 19"/>
          <p:cNvPicPr>
            <a:picLocks noChangeAspect="1"/>
          </p:cNvPicPr>
          <p:nvPr/>
        </p:nvPicPr>
        <p:blipFill>
          <a:blip r:embed="rId8"/>
          <a:stretch>
            <a:fillRect/>
          </a:stretch>
        </p:blipFill>
        <p:spPr>
          <a:xfrm>
            <a:off x="609600" y="228341"/>
            <a:ext cx="56388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H</a:t>
            </a:r>
            <a:r>
              <a:rPr lang="en-US" sz="3200" b="0">
                <a:latin typeface="Times New Roman" panose="02020603050405020304" pitchFamily="18" charset="0"/>
                <a:cs typeface="Times New Roman" panose="02020603050405020304" pitchFamily="18" charset="0"/>
              </a:rPr>
              <a:t>iểu đề, viết đúng yêu cầu.</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Xác định đúng yêu cầu</a:t>
            </a:r>
            <a:r>
              <a:rPr lang="en-GB" altLang="en-US" sz="3200" b="0">
                <a:latin typeface="Times New Roman" panose="02020603050405020304" pitchFamily="18" charset="0"/>
                <a:cs typeface="Times New Roman" panose="02020603050405020304" pitchFamily="18" charset="0"/>
              </a:rPr>
              <a:t> bài viết.</a:t>
            </a: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Diễn đạt câu, ý hay.</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Có nhiều sáng tạo khi miêu tả.</a:t>
            </a:r>
          </a:p>
          <a:p>
            <a:pPr marL="457200" indent="-457200">
              <a:buFont typeface="Wingdings" panose="05000000000000000000" charset="0"/>
              <a:buChar char="ü"/>
            </a:pPr>
            <a:r>
              <a:rPr lang="en-GB" altLang="zh-CN" sz="3200" b="0">
                <a:latin typeface="Times New Roman" panose="02020603050405020304" pitchFamily="18" charset="0"/>
                <a:cs typeface="Times New Roman" panose="02020603050405020304" pitchFamily="18" charset="0"/>
              </a:rPr>
              <a:t>đã biết dùng hình ảnh so sánh, nhân hóa.</a:t>
            </a:r>
            <a:endParaRPr lang="zh-CN" sz="3200" b="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a:latin typeface="Times New Roman" panose="02020603050405020304" pitchFamily="18" charset="0"/>
                <a:cs typeface="Times New Roman" panose="02020603050405020304" pitchFamily="18" charset="0"/>
              </a:rPr>
              <a:t>Hình th</a:t>
            </a:r>
            <a:r>
              <a:rPr lang="en-GB" altLang="en-US" sz="3200" b="0">
                <a:latin typeface="Times New Roman" panose="02020603050405020304" pitchFamily="18" charset="0"/>
                <a:cs typeface="Times New Roman" panose="02020603050405020304" pitchFamily="18" charset="0"/>
              </a:rPr>
              <a:t>ứ</a:t>
            </a:r>
            <a:r>
              <a:rPr lang="en-US" sz="3200" b="0">
                <a:latin typeface="Times New Roman" panose="02020603050405020304" pitchFamily="18" charset="0"/>
                <a:cs typeface="Times New Roman" panose="02020603050405020304" pitchFamily="18" charset="0"/>
              </a:rPr>
              <a:t>c trình bày sạch, đẹp.</a:t>
            </a:r>
          </a:p>
          <a:p>
            <a:pPr marL="457200" indent="-457200">
              <a:buFont typeface="Wingdings" panose="05000000000000000000" charset="0"/>
              <a:buChar char="ü"/>
            </a:pPr>
            <a:r>
              <a:rPr lang="en-GB" altLang="en-US" sz="3200" b="0">
                <a:latin typeface="Times New Roman" panose="02020603050405020304" pitchFamily="18" charset="0"/>
                <a:cs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163213" y="2590800"/>
            <a:ext cx="2425664" cy="830997"/>
          </a:xfrm>
          <a:prstGeom prst="rect">
            <a:avLst/>
          </a:prstGeom>
          <a:noFill/>
          <a:ln>
            <a:noFill/>
          </a:ln>
        </p:spPr>
        <p:txBody>
          <a:bodyPr wrap="none" rtlCol="0" anchor="t">
            <a:spAutoFit/>
          </a:bodyPr>
          <a:lstStyle/>
          <a:p>
            <a:pPr algn="ctr"/>
            <a:r>
              <a:rPr lang="en-GB" altLang="en-US" sz="4800" b="1">
                <a:solidFill>
                  <a:schemeClr val="bg1"/>
                </a:solidFill>
                <a:latin typeface="UTM Beautiful Caps" panose="02040603050506020204" pitchFamily="18" charset="0"/>
                <a:ea typeface="+mj-ea"/>
              </a:rPr>
              <a:t>Ưu</a:t>
            </a:r>
            <a:r>
              <a:rPr lang="en-GB" altLang="en-US" sz="3200" b="1">
                <a:solidFill>
                  <a:schemeClr val="bg1"/>
                </a:solidFill>
                <a:effectLst>
                  <a:outerShdw blurRad="38100" dist="19050" dir="2700000" algn="tl" rotWithShape="0">
                    <a:schemeClr val="dk1">
                      <a:alpha val="40000"/>
                    </a:schemeClr>
                  </a:outerShdw>
                </a:effectLst>
                <a:latin typeface="UTM Beautiful Caps" panose="02040603050506020204" pitchFamily="18" charset="0"/>
              </a:rPr>
              <a:t> </a:t>
            </a:r>
            <a:r>
              <a:rPr lang="en-GB" altLang="en-US" sz="4800" b="1">
                <a:solidFill>
                  <a:schemeClr val="bg1"/>
                </a:solidFill>
                <a:latin typeface="UTM Beautiful Caps" panose="02040603050506020204" pitchFamily="18" charset="0"/>
                <a:ea typeface="+mj-ea"/>
              </a:rPr>
              <a:t>điểm</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4" name="Picture 3"/>
          <p:cNvPicPr>
            <a:picLocks noChangeAspect="1"/>
          </p:cNvPicPr>
          <p:nvPr/>
        </p:nvPicPr>
        <p:blipFill>
          <a:blip r:embed="rId6"/>
          <a:stretch>
            <a:fillRect/>
          </a:stretch>
        </p:blipFill>
        <p:spPr>
          <a:xfrm>
            <a:off x="1842770" y="381000"/>
            <a:ext cx="54578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indent="-571500">
              <a:buFont typeface="Wingdings" panose="05000000000000000000" charset="0"/>
              <a:buChar char="ü"/>
            </a:pPr>
            <a:r>
              <a:rPr sz="3600" b="0">
                <a:latin typeface="Times New Roman" panose="02020603050405020304" pitchFamily="18" charset="0"/>
              </a:rPr>
              <a:t>Còn mắc phải một số lỗi chính tả</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dùng từ, đặt câu</a:t>
            </a:r>
            <a:r>
              <a:rPr lang="en-GB" sz="3600" b="0">
                <a:latin typeface="Times New Roman" panose="02020603050405020304" pitchFamily="18" charset="0"/>
              </a:rPr>
              <a:t> chưa hợp lí.</a:t>
            </a:r>
          </a:p>
          <a:p>
            <a:pPr marL="571500" indent="-571500">
              <a:buFont typeface="Wingdings" panose="05000000000000000000" charset="0"/>
              <a:buChar char="ü"/>
            </a:pPr>
            <a:r>
              <a:rPr lang="en-GB" sz="3600" b="0">
                <a:latin typeface="Times New Roman" panose="02020603050405020304" pitchFamily="18" charset="0"/>
              </a:rPr>
              <a:t>C</a:t>
            </a:r>
            <a:r>
              <a:rPr sz="3600" b="0">
                <a:latin typeface="Times New Roman" panose="02020603050405020304" pitchFamily="18" charset="0"/>
              </a:rPr>
              <a:t>ách trình bày</a:t>
            </a:r>
            <a:r>
              <a:rPr lang="en-GB" sz="3600" b="0">
                <a:latin typeface="Times New Roman" panose="02020603050405020304" pitchFamily="18" charset="0"/>
              </a:rPr>
              <a:t>.</a:t>
            </a:r>
          </a:p>
          <a:p>
            <a:pPr marL="571500" indent="-571500">
              <a:buFont typeface="Wingdings" panose="05000000000000000000" charset="0"/>
              <a:buChar char="ü"/>
            </a:pPr>
            <a:r>
              <a:rPr lang="en-GB" sz="3600" b="0">
                <a:latin typeface="Times New Roman" panose="02020603050405020304" pitchFamily="18" charset="0"/>
              </a:rPr>
              <a:t>...</a:t>
            </a:r>
          </a:p>
        </p:txBody>
      </p:sp>
      <p:sp>
        <p:nvSpPr>
          <p:cNvPr id="227" name="Freeform 6"/>
          <p:cNvSpPr/>
          <p:nvPr/>
        </p:nvSpPr>
        <p:spPr bwMode="auto">
          <a:xfrm>
            <a:off x="228600" y="1981200"/>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GB" altLang="zh-CN" sz="1400" b="0" i="0" u="none" strike="noStrike" kern="0" cap="none" spc="0" normalizeH="0" baseline="0" noProof="0" dirty="0">
              <a:ln>
                <a:noFill/>
              </a:ln>
              <a:solidFill>
                <a:prstClr val="black"/>
              </a:solidFill>
              <a:effectLst/>
              <a:uLnTx/>
              <a:uFillTx/>
              <a:cs typeface="+mn-ea"/>
              <a:sym typeface="+mn-lt"/>
            </a:endParaRPr>
          </a:p>
        </p:txBody>
      </p:sp>
      <p:sp>
        <p:nvSpPr>
          <p:cNvPr id="2" name="Rectangles 1"/>
          <p:cNvSpPr/>
          <p:nvPr/>
        </p:nvSpPr>
        <p:spPr>
          <a:xfrm>
            <a:off x="520383" y="2590800"/>
            <a:ext cx="1711325" cy="645160"/>
          </a:xfrm>
          <a:prstGeom prst="rect">
            <a:avLst/>
          </a:prstGeom>
          <a:noFill/>
          <a:ln>
            <a:noFill/>
          </a:ln>
        </p:spPr>
        <p:txBody>
          <a:bodyPr wrap="none" rtlCol="0" anchor="t">
            <a:spAutoFit/>
          </a:bodyPr>
          <a:lstStyle/>
          <a:p>
            <a:pPr algn="ctr"/>
            <a:r>
              <a:rPr lang="en-GB" altLang="en-US" sz="3600" b="1">
                <a:solidFill>
                  <a:schemeClr val="bg1"/>
                </a:solidFill>
                <a:effectLst>
                  <a:outerShdw blurRad="38100" dist="19050" dir="2700000" algn="tl" rotWithShape="0">
                    <a:schemeClr val="dk1">
                      <a:alpha val="40000"/>
                    </a:schemeClr>
                  </a:outerShdw>
                </a:effectLst>
              </a:rPr>
              <a:t>Hạn chế</a:t>
            </a: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4" name="Content Placeholder 3"/>
          <p:cNvPicPr>
            <a:picLocks noGrp="1" noChangeAspect="1"/>
          </p:cNvPicPr>
          <p:nvPr>
            <p:ph idx="1"/>
          </p:nvPr>
        </p:nvPicPr>
        <p:blipFill>
          <a:blip r:embed="rId5"/>
          <a:stretch>
            <a:fillRect/>
          </a:stretch>
        </p:blipFill>
        <p:spPr>
          <a:xfrm>
            <a:off x="1676400" y="457835"/>
            <a:ext cx="5753100"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TotalTime>
  <Words>759</Words>
  <Application>Microsoft Office PowerPoint</Application>
  <PresentationFormat>Widescreen</PresentationFormat>
  <Paragraphs>74</Paragraphs>
  <Slides>20</Slides>
  <Notes>10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20</vt:i4>
      </vt:variant>
    </vt:vector>
  </HeadingPairs>
  <TitlesOfParts>
    <vt:vector size="37" baseType="lpstr">
      <vt:lpstr>Times New Roman</vt:lpstr>
      <vt:lpstr>SVN-Shintia Script</vt:lpstr>
      <vt:lpstr>UTM Beautiful Caps</vt:lpstr>
      <vt:lpstr>Arial</vt:lpstr>
      <vt:lpstr>Calibri</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lại bài viết</vt:lpstr>
      <vt:lpstr>Em là “cây bút trẻ”</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Nhạt Vàng và Cam Du lịch Trích dẫn Bưu thiếp</dc:title>
  <dc:subject>9Slide.vn</dc:subject>
  <dc:creator>HP</dc:creator>
  <dc:description>9Slide.vn</dc:description>
  <cp:lastModifiedBy>Admin</cp:lastModifiedBy>
  <cp:revision>15</cp:revision>
  <dcterms:created xsi:type="dcterms:W3CDTF">2006-08-16T00:00:00Z</dcterms:created>
  <dcterms:modified xsi:type="dcterms:W3CDTF">2021-10-14T12:27:53Z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572EF2CB4EC349B6A393F6239D44ECDB</vt:lpwstr>
  </property>
  <property fmtid="{D5CDD505-2E9C-101B-9397-08002B2CF9AE}" pid="3" name="KSOProductBuildVer">
    <vt:lpwstr>2057-11.2.0.10323</vt:lpwstr>
  </property>
</Properties>
</file>