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5"/>
  </p:notesMasterIdLst>
  <p:sldIdLst>
    <p:sldId id="357" r:id="rId3"/>
    <p:sldId id="358" r:id="rId4"/>
    <p:sldId id="359" r:id="rId5"/>
    <p:sldId id="301" r:id="rId6"/>
    <p:sldId id="360" r:id="rId7"/>
    <p:sldId id="362" r:id="rId8"/>
    <p:sldId id="363" r:id="rId9"/>
    <p:sldId id="365" r:id="rId10"/>
    <p:sldId id="364" r:id="rId11"/>
    <p:sldId id="400" r:id="rId12"/>
    <p:sldId id="401" r:id="rId13"/>
    <p:sldId id="402" r:id="rId14"/>
    <p:sldId id="407" r:id="rId15"/>
    <p:sldId id="403" r:id="rId16"/>
    <p:sldId id="405" r:id="rId17"/>
    <p:sldId id="353" r:id="rId18"/>
    <p:sldId id="412" r:id="rId19"/>
    <p:sldId id="411" r:id="rId20"/>
    <p:sldId id="415" r:id="rId21"/>
    <p:sldId id="416" r:id="rId22"/>
    <p:sldId id="413" r:id="rId23"/>
    <p:sldId id="410" r:id="rId24"/>
  </p:sldIdLst>
  <p:sldSz cx="9144000" cy="5143500" type="screen16x9"/>
  <p:notesSz cx="6858000" cy="9144000"/>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0" d="100"/>
          <a:sy n="70" d="100"/>
        </p:scale>
        <p:origin x="1108" y="360"/>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endParaRPr lang="en-US" b="0" i="0" kern="1200">
              <a:solidFill>
                <a:schemeClr val="tx1"/>
              </a:solidFill>
              <a:effectLst/>
              <a:latin typeface="Arial" panose="020B0604020202020204" pitchFamily="34" charset="0"/>
              <a:ea typeface="+mn-ea"/>
              <a:cs typeface="+mn-cs"/>
            </a:endParaRPr>
          </a:p>
          <a:p>
            <a:pPr marL="171450" indent="-171450">
              <a:buFontTx/>
              <a:buChar char="-"/>
            </a:pPr>
            <a:r>
              <a:rPr lang="en-US">
                <a:effectLst/>
                <a:latin typeface="Arial" panose="020B0604020202020204" pitchFamily="34" charset="0"/>
                <a:sym typeface="+mn-ea"/>
              </a:rPr>
              <a:t>Tiết học hôm nay chúng ta cùng tìm hiểu nghĩa của từ Hòa bình, tìm từ đồng nghĩa với từ hòa bình và thực hành viết đoạn văn.</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2022/9/26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8.xml"/><Relationship Id="rId5" Type="http://schemas.openxmlformats.org/officeDocument/2006/relationships/image" Target="../media/image39.sv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4.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40990" y="34734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620" y="254635"/>
            <a:ext cx="2364740" cy="2758440"/>
          </a:xfrm>
          <a:prstGeom prst="rect">
            <a:avLst/>
          </a:prstGeom>
        </p:spPr>
      </p:pic>
      <p:sp>
        <p:nvSpPr>
          <p:cNvPr id="7" name="文本框 6"/>
          <p:cNvSpPr txBox="1"/>
          <p:nvPr/>
        </p:nvSpPr>
        <p:spPr>
          <a:xfrm>
            <a:off x="1062093" y="191073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686014" y="663234"/>
            <a:ext cx="1994535" cy="645160"/>
          </a:xfrm>
          <a:prstGeom prst="rect">
            <a:avLst/>
          </a:prstGeom>
          <a:noFill/>
        </p:spPr>
        <p:txBody>
          <a:bodyPr wrap="none" rtlCol="0">
            <a:spAutoFit/>
            <a:scene3d>
              <a:camera prst="orthographicFront"/>
              <a:lightRig rig="threePt" dir="t"/>
            </a:scene3d>
          </a:bodyPr>
          <a:lstStyle/>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Tiết 1)</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15030" y="3007360"/>
            <a:ext cx="4264660" cy="225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6575" y="200025"/>
            <a:ext cx="3527425" cy="198437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91185" y="442595"/>
            <a:ext cx="4678680" cy="2427605"/>
          </a:xfrm>
          <a:prstGeom prst="rect">
            <a:avLst/>
          </a:prstGeom>
        </p:spPr>
      </p:pic>
      <p:sp>
        <p:nvSpPr>
          <p:cNvPr id="4" name="Text Box 3"/>
          <p:cNvSpPr txBox="1"/>
          <p:nvPr/>
        </p:nvSpPr>
        <p:spPr>
          <a:xfrm>
            <a:off x="1358900" y="862330"/>
            <a:ext cx="3143250" cy="1322070"/>
          </a:xfrm>
          <a:prstGeom prst="rect">
            <a:avLst/>
          </a:prstGeom>
          <a:noFill/>
        </p:spPr>
        <p:txBody>
          <a:bodyPr wrap="square" rtlCol="0" anchor="t">
            <a:spAutoFit/>
            <a:scene3d>
              <a:camera prst="orthographicFront"/>
              <a:lightRig rig="threePt" dir="t"/>
            </a:scene3d>
          </a:bodyPr>
          <a:lstStyle/>
          <a:p>
            <a:pPr lvl="0" algn="ctr" eaLnBrk="0" hangingPunct="0">
              <a:spcBef>
                <a:spcPts val="600"/>
              </a:spcBef>
              <a:defRPr/>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Luyện tập về từ trái nghĩa</a:t>
            </a:r>
            <a:endParaRPr lang="en-US"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949960" y="3203575"/>
            <a:ext cx="6771005" cy="460375"/>
          </a:xfrm>
          <a:prstGeom prst="rect">
            <a:avLst/>
          </a:prstGeom>
          <a:noFill/>
        </p:spPr>
        <p:txBody>
          <a:bodyPr wrap="squar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1/ Tìm từ trái nghĩa với từ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7" name="Text Box 6"/>
          <p:cNvSpPr txBox="1"/>
          <p:nvPr/>
        </p:nvSpPr>
        <p:spPr>
          <a:xfrm>
            <a:off x="949960" y="3985260"/>
            <a:ext cx="7042785" cy="460375"/>
          </a:xfrm>
          <a:prstGeom prst="rect">
            <a:avLst/>
          </a:prstGeom>
          <a:noFill/>
        </p:spPr>
        <p:txBody>
          <a:bodyPr wrap="non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2/ Đặt câu có cặp từ trái nghĩa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chiến tranh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dirty="0">
                <a:solidFill>
                  <a:srgbClr val="000000"/>
                </a:solidFill>
                <a:latin typeface="Times New Roman" panose="02020603050405020304" pitchFamily="18" charset="0"/>
                <a:cs typeface="Times New Roman" panose="02020603050405020304" pitchFamily="18" charset="0"/>
              </a:rPr>
              <a:t>    </a:t>
            </a:r>
            <a:r>
              <a:rPr lang="en-US" sz="2400" b="1" u="sng" dirty="0" err="1">
                <a:solidFill>
                  <a:srgbClr val="000000"/>
                </a:solidFill>
                <a:latin typeface="Times New Roman" panose="02020603050405020304" pitchFamily="18" charset="0"/>
                <a:cs typeface="Times New Roman" panose="02020603050405020304" pitchFamily="18" charset="0"/>
              </a:rPr>
              <a:t>Bài</a:t>
            </a:r>
            <a:r>
              <a:rPr lang="en-US" sz="2400" b="1" u="sng" dirty="0">
                <a:solidFill>
                  <a:srgbClr val="000000"/>
                </a:solidFill>
                <a:latin typeface="Times New Roman" panose="02020603050405020304" pitchFamily="18" charset="0"/>
                <a:cs typeface="Times New Roman" panose="02020603050405020304" pitchFamily="18" charset="0"/>
              </a:rPr>
              <a:t> </a:t>
            </a:r>
            <a:r>
              <a:rPr lang="en-US" sz="2400" b="1" u="sng" dirty="0" err="1">
                <a:solidFill>
                  <a:srgbClr val="000000"/>
                </a:solidFill>
                <a:latin typeface="Times New Roman" panose="02020603050405020304" pitchFamily="18" charset="0"/>
                <a:cs typeface="Times New Roman" panose="02020603050405020304" pitchFamily="18" charset="0"/>
              </a:rPr>
              <a:t>làm</a:t>
            </a:r>
            <a:endParaRPr lang="en-US" sz="2400" b="1" u="sng" dirty="0">
              <a:solidFill>
                <a:srgbClr val="000000"/>
              </a:solidFill>
              <a:latin typeface="Times New Roman" panose="02020603050405020304" pitchFamily="18" charset="0"/>
              <a:cs typeface="Times New Roman" panose="02020603050405020304" pitchFamily="18" charset="0"/>
            </a:endParaRPr>
          </a:p>
          <a:p>
            <a:pPr algn="just">
              <a:spcBef>
                <a:spcPct val="50000"/>
              </a:spcBef>
            </a:pP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Hè</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vừa</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rồi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được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về</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quê</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thăm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bà</a:t>
            </a:r>
            <a:r>
              <a:rPr lang="en-US" sz="2475" b="1" dirty="0">
                <a:solidFill>
                  <a:srgbClr val="000000"/>
                </a:solidFill>
                <a:latin typeface="Times New Roman" panose="02020603050405020304" pitchFamily="18" charset="0"/>
              </a:rPr>
              <a:t> ở </a:t>
            </a:r>
            <a:r>
              <a:rPr lang="en-US" sz="2475" b="1" dirty="0" err="1">
                <a:solidFill>
                  <a:srgbClr val="000000"/>
                </a:solidFill>
                <a:latin typeface="Times New Roman" panose="02020603050405020304" pitchFamily="18" charset="0"/>
              </a:rPr>
              <a:t>Thái</a:t>
            </a:r>
            <a:r>
              <a:rPr lang="en-US" sz="2475" b="1" dirty="0">
                <a:solidFill>
                  <a:srgbClr val="000000"/>
                </a:solidFill>
                <a:latin typeface="Times New Roman" panose="02020603050405020304" pitchFamily="18" charset="0"/>
              </a:rPr>
              <a:t> </a:t>
            </a:r>
            <a:r>
              <a:rPr lang="en-US" sz="2475" b="1">
                <a:solidFill>
                  <a:srgbClr val="000000"/>
                </a:solidFill>
                <a:latin typeface="Times New Roman" panose="02020603050405020304" pitchFamily="18" charset="0"/>
              </a:rPr>
              <a:t>Bình. </a:t>
            </a:r>
            <a:r>
              <a:rPr lang="en-US" sz="2475" b="1" dirty="0" err="1">
                <a:solidFill>
                  <a:srgbClr val="000000"/>
                </a:solidFill>
                <a:latin typeface="Times New Roman" panose="02020603050405020304" pitchFamily="18" charset="0"/>
              </a:rPr>
              <a:t>Cảnh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nơi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thật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thanh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bình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rất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thích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ngắm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nhìn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đàn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cò</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trắng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phau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đang</a:t>
            </a:r>
            <a:r>
              <a:rPr lang="en-US" sz="2475" b="1" dirty="0">
                <a:solidFill>
                  <a:srgbClr val="000000"/>
                </a:solidFill>
                <a:latin typeface="Times New Roman" panose="02020603050405020304" pitchFamily="18" charset="0"/>
              </a:rPr>
              <a:t> chao </a:t>
            </a:r>
            <a:r>
              <a:rPr lang="en-US" sz="2475" b="1" dirty="0" err="1">
                <a:solidFill>
                  <a:srgbClr val="000000"/>
                </a:solidFill>
                <a:latin typeface="Times New Roman" panose="02020603050405020304" pitchFamily="18" charset="0"/>
              </a:rPr>
              <a:t>mình</a:t>
            </a:r>
            <a:r>
              <a:rPr lang="en-US" sz="2475" b="1" dirty="0">
                <a:solidFill>
                  <a:srgbClr val="000000"/>
                </a:solidFill>
                <a:latin typeface="Times New Roman" panose="02020603050405020304" pitchFamily="18" charset="0"/>
              </a:rPr>
              <a:t> bay </a:t>
            </a:r>
            <a:r>
              <a:rPr lang="en-US" sz="2475" b="1" dirty="0" err="1">
                <a:solidFill>
                  <a:srgbClr val="000000"/>
                </a:solidFill>
                <a:latin typeface="Times New Roman" panose="02020603050405020304" pitchFamily="18" charset="0"/>
              </a:rPr>
              <a:t>liệng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trên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cánh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đồng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lúa</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chín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Dòng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sông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cứ</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êm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đềm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hiền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hoà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uốn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lượn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quanh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xóm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Với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vui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có</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lẽ</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được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cùng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các</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bạn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trong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xóm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chăn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trâu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thả</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Không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trong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mát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mẻ</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nơi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đây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Em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cảm</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thấy</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yêu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quê</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mình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nhiều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hơn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và</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yêu</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luôn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những</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người</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dân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hiền</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lành</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chất</a:t>
            </a:r>
            <a:r>
              <a:rPr lang="en-US" sz="2475" b="1" dirty="0">
                <a:solidFill>
                  <a:srgbClr val="000000"/>
                </a:solidFill>
                <a:latin typeface="Times New Roman" panose="02020603050405020304" pitchFamily="18" charset="0"/>
              </a:rPr>
              <a:t> </a:t>
            </a:r>
            <a:r>
              <a:rPr lang="en-US" sz="2475" b="1" dirty="0" err="1">
                <a:solidFill>
                  <a:srgbClr val="000000"/>
                </a:solidFill>
                <a:latin typeface="Times New Roman" panose="02020603050405020304" pitchFamily="18" charset="0"/>
              </a:rPr>
              <a:t>phác</a:t>
            </a:r>
            <a:r>
              <a:rPr lang="en-US" sz="2475" b="1" dirty="0">
                <a:solidFill>
                  <a:srgbClr val="000000"/>
                </a:solidFill>
                <a:latin typeface="Times New Roman" panose="02020603050405020304" pitchFamily="18" charset="0"/>
              </a:rPr>
              <a:t>.</a:t>
            </a:r>
            <a:endParaRPr lang="en-US" sz="27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5560" y="0"/>
            <a:ext cx="9121379" cy="1428750"/>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ctr">
              <a:lnSpc>
                <a:spcPct val="150000"/>
              </a:lnSpc>
            </a:pP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Thứ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ngày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tháng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năm 20</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21</a:t>
            </a:r>
            <a:br>
              <a:rPr lang="en-US" sz="2100">
                <a:ln>
                  <a:solidFill>
                    <a:srgbClr val="000000"/>
                  </a:solidFill>
                </a:ln>
                <a:solidFill>
                  <a:srgbClr val="000000"/>
                </a:solidFill>
                <a:latin typeface="Calibri" panose="020F0502020204030204" pitchFamily="34" charset="0"/>
                <a:cs typeface="Calibri" panose="020F0502020204030204" pitchFamily="34" charset="0"/>
              </a:rPr>
            </a:br>
            <a:r>
              <a:rPr lang="en-US"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Luyện từ và câu</a:t>
            </a:r>
            <a:endParaRPr lang="en-US" sz="2100" dirty="0">
              <a:solidFill>
                <a:schemeClr val="bg1"/>
              </a:solidFill>
              <a:latin typeface="Calibri" panose="020F0502020204030204" pitchFamily="34" charset="0"/>
              <a:cs typeface="Calibri" panose="020F0502020204030204" pitchFamily="34" charset="0"/>
            </a:endParaRPr>
          </a:p>
        </p:txBody>
      </p:sp>
      <p:cxnSp>
        <p:nvCxnSpPr>
          <p:cNvPr id="9" name="Straight Connector 8"/>
          <p:cNvCxnSpPr/>
          <p:nvPr/>
        </p:nvCxnSpPr>
        <p:spPr>
          <a:xfrm>
            <a:off x="3772020" y="571500"/>
            <a:ext cx="1485900" cy="0"/>
          </a:xfrm>
          <a:prstGeom prst="line">
            <a:avLst/>
          </a:prstGeom>
          <a:ln w="28575">
            <a:solidFill>
              <a:srgbClr val="003300"/>
            </a:solidFill>
          </a:ln>
        </p:spPr>
        <p:style>
          <a:lnRef idx="1">
            <a:schemeClr val="accent3"/>
          </a:lnRef>
          <a:fillRef idx="0">
            <a:schemeClr val="accent3"/>
          </a:fillRef>
          <a:effectRef idx="0">
            <a:schemeClr val="accent3"/>
          </a:effectRef>
          <a:fontRef idx="minor">
            <a:schemeClr val="tx1"/>
          </a:fontRef>
        </p:style>
      </p:cxnSp>
      <p:sp>
        <p:nvSpPr>
          <p:cNvPr id="6" name="Rectangle 5"/>
          <p:cNvSpPr/>
          <p:nvPr/>
        </p:nvSpPr>
        <p:spPr>
          <a:xfrm>
            <a:off x="1617884" y="998921"/>
            <a:ext cx="5811736" cy="583565"/>
          </a:xfrm>
          <a:prstGeom prst="rect">
            <a:avLst/>
          </a:prstGeom>
        </p:spPr>
        <p:txBody>
          <a:bodyPr wrap="square">
            <a:spAutoFit/>
          </a:bodyPr>
          <a:lstStyle/>
          <a:p>
            <a:pPr algn="ctr"/>
            <a:r>
              <a:rPr lang="en-US" sz="320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 rộng vốn từ: Hòa bình</a:t>
            </a: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10" y="164465"/>
            <a:ext cx="3102610" cy="1137920"/>
          </a:xfrm>
          <a:prstGeom prst="rect">
            <a:avLst/>
          </a:prstGeom>
        </p:spPr>
      </p:pic>
      <p:sp>
        <p:nvSpPr>
          <p:cNvPr id="4" name="任意多边形 3"/>
          <p:cNvSpPr/>
          <p:nvPr/>
        </p:nvSpPr>
        <p:spPr>
          <a:xfrm>
            <a:off x="172708" y="2261040"/>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3</a:t>
            </a:r>
          </a:p>
        </p:txBody>
      </p:sp>
      <p:sp>
        <p:nvSpPr>
          <p:cNvPr id="5" name="任意多边形 4"/>
          <p:cNvSpPr/>
          <p:nvPr/>
        </p:nvSpPr>
        <p:spPr>
          <a:xfrm>
            <a:off x="197660" y="1542194"/>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1</a:t>
            </a:r>
          </a:p>
        </p:txBody>
      </p:sp>
      <p:sp>
        <p:nvSpPr>
          <p:cNvPr id="6" name="任意多边形 5"/>
          <p:cNvSpPr/>
          <p:nvPr/>
        </p:nvSpPr>
        <p:spPr>
          <a:xfrm>
            <a:off x="1218305" y="1565956"/>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 </a:t>
            </a: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2</a:t>
            </a:r>
          </a:p>
        </p:txBody>
      </p:sp>
      <p:sp>
        <p:nvSpPr>
          <p:cNvPr id="7" name="任意多边形 6"/>
          <p:cNvSpPr/>
          <p:nvPr/>
        </p:nvSpPr>
        <p:spPr>
          <a:xfrm>
            <a:off x="893931" y="2588978"/>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4</a:t>
            </a:r>
          </a:p>
        </p:txBody>
      </p:sp>
      <p:grpSp>
        <p:nvGrpSpPr>
          <p:cNvPr id="24" name="组合 23"/>
          <p:cNvGrpSpPr/>
          <p:nvPr/>
        </p:nvGrpSpPr>
        <p:grpSpPr>
          <a:xfrm>
            <a:off x="2287905" y="1302385"/>
            <a:ext cx="6175375" cy="521970"/>
            <a:chOff x="4546978" y="1913734"/>
            <a:chExt cx="6630538" cy="695959"/>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1" name="矩形 20"/>
            <p:cNvSpPr/>
            <p:nvPr/>
          </p:nvSpPr>
          <p:spPr>
            <a:xfrm>
              <a:off x="5130823" y="1913734"/>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Hiểu ý nghĩa của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5" name="组合 24"/>
          <p:cNvGrpSpPr/>
          <p:nvPr/>
        </p:nvGrpSpPr>
        <p:grpSpPr>
          <a:xfrm>
            <a:off x="2287905" y="1997710"/>
            <a:ext cx="6856095" cy="521970"/>
            <a:chOff x="4546978" y="1913734"/>
            <a:chExt cx="7362436" cy="695960"/>
          </a:xfrm>
        </p:grpSpPr>
        <p:sp>
          <p:nvSpPr>
            <p:cNvPr id="26" name="等腰三角形 25"/>
            <p:cNvSpPr/>
            <p:nvPr/>
          </p:nvSpPr>
          <p:spPr>
            <a:xfrm>
              <a:off x="4546978" y="2123000"/>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7" name="矩形 26"/>
            <p:cNvSpPr/>
            <p:nvPr/>
          </p:nvSpPr>
          <p:spPr>
            <a:xfrm>
              <a:off x="5130681" y="1913734"/>
              <a:ext cx="6778733" cy="6959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T</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ìm được từ đồng nghĩa với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8" name="组合 27"/>
          <p:cNvGrpSpPr/>
          <p:nvPr/>
        </p:nvGrpSpPr>
        <p:grpSpPr>
          <a:xfrm>
            <a:off x="2287905" y="2704465"/>
            <a:ext cx="6731635" cy="953135"/>
            <a:chOff x="4546978" y="1929821"/>
            <a:chExt cx="7228439" cy="1270847"/>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0" name="矩形 29"/>
            <p:cNvSpPr/>
            <p:nvPr/>
          </p:nvSpPr>
          <p:spPr>
            <a:xfrm>
              <a:off x="5130472" y="1929821"/>
              <a:ext cx="6644945" cy="127084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Viết được đoạn văn miêu tả cảnh thanh bình của một miền quê hoặc thành phố</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31" name="组合 30"/>
          <p:cNvGrpSpPr/>
          <p:nvPr/>
        </p:nvGrpSpPr>
        <p:grpSpPr>
          <a:xfrm>
            <a:off x="2287905" y="3749675"/>
            <a:ext cx="6175375" cy="521970"/>
            <a:chOff x="4546978" y="2106778"/>
            <a:chExt cx="6630538" cy="695959"/>
          </a:xfrm>
        </p:grpSpPr>
        <p:sp>
          <p:nvSpPr>
            <p:cNvPr id="32" name="等腰三角形 31"/>
            <p:cNvSpPr/>
            <p:nvPr/>
          </p:nvSpPr>
          <p:spPr>
            <a:xfrm>
              <a:off x="4546978" y="2123000"/>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3" name="矩形 32"/>
            <p:cNvSpPr/>
            <p:nvPr/>
          </p:nvSpPr>
          <p:spPr>
            <a:xfrm>
              <a:off x="5130823" y="2106778"/>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Mong muốn thế giới hòa bình.</a:t>
              </a:r>
            </a:p>
          </p:txBody>
        </p:sp>
      </p:grpSp>
      <p:pic>
        <p:nvPicPr>
          <p:cNvPr id="8" name="Picture 7"/>
          <p:cNvPicPr>
            <a:picLocks noChangeAspect="1"/>
          </p:cNvPicPr>
          <p:nvPr/>
        </p:nvPicPr>
        <p:blipFill>
          <a:blip r:embed="rId5"/>
          <a:stretch>
            <a:fillRect/>
          </a:stretch>
        </p:blipFill>
        <p:spPr>
          <a:xfrm>
            <a:off x="607695" y="372110"/>
            <a:ext cx="2057400" cy="714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strVal val="#ppt_x"/>
                                          </p:val>
                                        </p:tav>
                                        <p:tav tm="100000">
                                          <p:val>
                                            <p:strVal val="#ppt_x"/>
                                          </p:val>
                                        </p:tav>
                                      </p:tavLst>
                                    </p:anim>
                                    <p:anim calcmode="lin" valueType="num">
                                      <p:cBhvr>
                                        <p:cTn id="4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anim calcmode="lin" valueType="num">
                                      <p:cBhvr>
                                        <p:cTn id="59" dur="500" fill="hold"/>
                                        <p:tgtEl>
                                          <p:spTgt spid="31"/>
                                        </p:tgtEl>
                                        <p:attrNameLst>
                                          <p:attrName>ppt_x</p:attrName>
                                        </p:attrNameLst>
                                      </p:cBhvr>
                                      <p:tavLst>
                                        <p:tav tm="0">
                                          <p:val>
                                            <p:strVal val="#ppt_x"/>
                                          </p:val>
                                        </p:tav>
                                        <p:tav tm="100000">
                                          <p:val>
                                            <p:strVal val="#ppt_x"/>
                                          </p:val>
                                        </p:tav>
                                      </p:tavLst>
                                    </p:anim>
                                    <p:anim calcmode="lin" valueType="num">
                                      <p:cBhvr>
                                        <p:cTn id="6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a:latin typeface="Times New Roman" panose="02020603050405020304" pitchFamily="18" charset="0"/>
                <a:cs typeface="Times New Roman" panose="02020603050405020304" pitchFamily="18" charset="0"/>
              </a:rPr>
              <a:t>Bài 2: Những từ nào dưới đây đồng nghĩa với từ </a:t>
            </a:r>
            <a:r>
              <a:rPr sz="2800" b="1">
                <a:solidFill>
                  <a:srgbClr val="FF0000"/>
                </a:solidFill>
                <a:latin typeface="Times New Roman" panose="02020603050405020304" pitchFamily="18" charset="0"/>
                <a:cs typeface="Times New Roman" panose="02020603050405020304" pitchFamily="18" charset="0"/>
              </a:rPr>
              <a:t>hoà bình</a:t>
            </a:r>
            <a:r>
              <a:rPr sz="2800" b="1">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5803265" cy="829945"/>
          </a:xfrm>
          <a:prstGeom prst="rect">
            <a:avLst/>
          </a:prstGeom>
          <a:noFill/>
        </p:spPr>
        <p:txBody>
          <a:bodyPr wrap="none" rtlCol="0">
            <a:spAutoFit/>
          </a:bodyPr>
          <a:lstStyle/>
          <a:p>
            <a:pPr algn="l"/>
            <a:r>
              <a:rPr lang="en-GB" altLang="en-US" sz="480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 nghĩa với từ hoà bình</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TotalTime>
  <Words>934</Words>
  <Application>Microsoft Office PowerPoint</Application>
  <PresentationFormat>On-screen Show (16:9)</PresentationFormat>
  <Paragraphs>94</Paragraphs>
  <Slides>22</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等线</vt:lpstr>
      <vt:lpstr>Microsoft YaHei</vt:lpstr>
      <vt:lpstr>Arial</vt:lpstr>
      <vt:lpstr>Calibri</vt:lpstr>
      <vt:lpstr>Calibri Light</vt:lpstr>
      <vt:lpstr>SVN-Hole Hearted</vt:lpstr>
      <vt:lpstr>SVN-Shintia Script</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84982722506</cp:lastModifiedBy>
  <cp:revision>47</cp:revision>
  <dcterms:created xsi:type="dcterms:W3CDTF">2017-03-04T06:55:00Z</dcterms:created>
  <dcterms:modified xsi:type="dcterms:W3CDTF">2022-09-26T15:52:39Z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