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82" r:id="rId2"/>
    <p:sldId id="260" r:id="rId3"/>
    <p:sldId id="261" r:id="rId4"/>
    <p:sldId id="285" r:id="rId5"/>
    <p:sldId id="262" r:id="rId6"/>
    <p:sldId id="286" r:id="rId7"/>
    <p:sldId id="266" r:id="rId8"/>
    <p:sldId id="287" r:id="rId9"/>
    <p:sldId id="264" r:id="rId10"/>
    <p:sldId id="288" r:id="rId11"/>
    <p:sldId id="289" r:id="rId12"/>
    <p:sldId id="268" r:id="rId13"/>
    <p:sldId id="290" r:id="rId14"/>
    <p:sldId id="291" r:id="rId15"/>
    <p:sldId id="292" r:id="rId16"/>
    <p:sldId id="293" r:id="rId17"/>
    <p:sldId id="294" r:id="rId18"/>
    <p:sldId id="295" r:id="rId19"/>
    <p:sldId id="283" r:id="rId20"/>
    <p:sldId id="284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UTM Alberta Heavy" panose="02040603050506020204" pitchFamily="18" charset="0"/>
      <p:regular r:id="rId29"/>
    </p:embeddedFont>
    <p:embeddedFont>
      <p:font typeface="UTM Cooper Black" panose="02040603050506020204" pitchFamily="18" charset="0"/>
      <p:regular r:id="rId30"/>
      <p:italic r:id="rId31"/>
    </p:embeddedFont>
    <p:embeddedFont>
      <p:font typeface="UVN Binh Duong" pitchFamily="2" charset="0"/>
      <p:regular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FFD5E6"/>
    <a:srgbClr val="FF0066"/>
    <a:srgbClr val="FFFFCC"/>
    <a:srgbClr val="E0F2FE"/>
    <a:srgbClr val="E75329"/>
    <a:srgbClr val="FEA408"/>
    <a:srgbClr val="006600"/>
    <a:srgbClr val="C8E8FF"/>
    <a:srgbClr val="FFFA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A1FF4-EC20-4495-AA10-EEC92C8D30C6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DA120-A66D-4789-A98A-0ADFF6EEE4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5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69749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34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34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789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34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34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34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34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34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866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8667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70622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016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709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709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709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88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250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34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38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6" y="0"/>
            <a:ext cx="12175787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37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97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22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7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99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46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>
            <a:lum/>
          </a:blip>
          <a:srcRect/>
          <a:stretch>
            <a:fillRect l="-1000" t="4000" r="2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5372100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3752850" y="0"/>
            <a:ext cx="843915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8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43000" t="-7000" r="-28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34350" y="5867400"/>
            <a:ext cx="405765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0001250" cy="6858000"/>
          </a:xfrm>
          <a:prstGeom prst="rect">
            <a:avLst/>
          </a:prstGeom>
          <a:gradFill>
            <a:gsLst>
              <a:gs pos="8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75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4750" y="0"/>
            <a:ext cx="4667250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696450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3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绿优格设计专用\成品\电子小报\212494353.png"/>
          <p:cNvPicPr>
            <a:picLocks noChangeAspect="1" noChangeArrowheads="1"/>
          </p:cNvPicPr>
          <p:nvPr userDrawn="1"/>
        </p:nvPicPr>
        <p:blipFill>
          <a:blip r:embed="rId2"/>
          <a:srcRect t="19885"/>
          <a:stretch>
            <a:fillRect/>
          </a:stretch>
        </p:blipFill>
        <p:spPr bwMode="auto">
          <a:xfrm>
            <a:off x="-1" y="0"/>
            <a:ext cx="12237271" cy="693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63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绿优格设计专用\成品\电子小报\积累素材\背景3.png"/>
          <p:cNvPicPr>
            <a:picLocks noChangeAspect="1" noChangeArrowheads="1"/>
          </p:cNvPicPr>
          <p:nvPr userDrawn="1"/>
        </p:nvPicPr>
        <p:blipFill>
          <a:blip r:embed="rId2"/>
          <a:srcRect t="204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63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04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4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6" y="0"/>
            <a:ext cx="1217578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AEE0A-A289-467F-9171-54ED5CF42C52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55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61" r:id="rId5"/>
    <p:sldLayoutId id="2147483652" r:id="rId6"/>
    <p:sldLayoutId id="2147483653" r:id="rId7"/>
    <p:sldLayoutId id="2147483662" r:id="rId8"/>
    <p:sldLayoutId id="2147483663" r:id="rId9"/>
    <p:sldLayoutId id="2147483664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564ed7d2ddea4.png"/>
          <p:cNvPicPr>
            <a:picLocks noChangeAspect="1" noChangeArrowheads="1"/>
          </p:cNvPicPr>
          <p:nvPr/>
        </p:nvPicPr>
        <p:blipFill>
          <a:blip r:embed="rId3"/>
          <a:srcRect t="14955"/>
          <a:stretch>
            <a:fillRect/>
          </a:stretch>
        </p:blipFill>
        <p:spPr bwMode="auto">
          <a:xfrm>
            <a:off x="2" y="1"/>
            <a:ext cx="12191999" cy="6857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398" y="1"/>
            <a:ext cx="3665935" cy="1133795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49" y="1301532"/>
            <a:ext cx="8412163" cy="1419225"/>
          </a:xfrm>
          <a:prstGeom prst="rect">
            <a:avLst/>
          </a:prstGeom>
          <a:noFill/>
          <a:ln w="19050">
            <a:solidFill>
              <a:srgbClr val="FEA408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14300" y="342900"/>
            <a:ext cx="11912600" cy="626110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2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8000" y="460529"/>
            <a:ext cx="4319996" cy="1101920"/>
            <a:chOff x="2505077" y="1298173"/>
            <a:chExt cx="6281285" cy="1101920"/>
          </a:xfrm>
        </p:grpSpPr>
        <p:sp>
          <p:nvSpPr>
            <p:cNvPr id="10" name="对角圆角矩形 9"/>
            <p:cNvSpPr/>
            <p:nvPr/>
          </p:nvSpPr>
          <p:spPr>
            <a:xfrm>
              <a:off x="2505077" y="1482839"/>
              <a:ext cx="6281285" cy="917254"/>
            </a:xfrm>
            <a:prstGeom prst="round2Diag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4000" b="1" dirty="0" err="1">
                  <a:solidFill>
                    <a:srgbClr val="FF0000"/>
                  </a:solidFill>
                  <a:ea typeface="迷你简卡通" panose="03000509000000000000" pitchFamily="65" charset="-122"/>
                </a:rPr>
                <a:t>Luyện</a:t>
              </a:r>
              <a:r>
                <a:rPr lang="en-US" altLang="zh-CN" sz="4000" b="1" dirty="0">
                  <a:solidFill>
                    <a:srgbClr val="FF0000"/>
                  </a:solidFill>
                  <a:ea typeface="迷你简卡通" panose="03000509000000000000" pitchFamily="65" charset="-122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ea typeface="迷你简卡通" panose="03000509000000000000" pitchFamily="65" charset="-122"/>
                </a:rPr>
                <a:t>viết</a:t>
              </a:r>
              <a:r>
                <a:rPr lang="en-US" altLang="zh-CN" sz="4000" b="1" dirty="0">
                  <a:solidFill>
                    <a:srgbClr val="FF0000"/>
                  </a:solidFill>
                  <a:ea typeface="迷你简卡通" panose="03000509000000000000" pitchFamily="65" charset="-122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ea typeface="迷你简卡通" panose="03000509000000000000" pitchFamily="65" charset="-122"/>
                </a:rPr>
                <a:t>từ</a:t>
              </a:r>
              <a:r>
                <a:rPr lang="en-US" altLang="zh-CN" sz="4000" b="1" dirty="0">
                  <a:solidFill>
                    <a:srgbClr val="FF0000"/>
                  </a:solidFill>
                  <a:ea typeface="迷你简卡通" panose="03000509000000000000" pitchFamily="65" charset="-122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ea typeface="迷你简卡通" panose="03000509000000000000" pitchFamily="65" charset="-122"/>
                </a:rPr>
                <a:t>khó</a:t>
              </a:r>
              <a:endParaRPr lang="zh-CN" altLang="en-US" sz="4000" b="1" dirty="0">
                <a:solidFill>
                  <a:srgbClr val="FF0000"/>
                </a:solidFill>
                <a:ea typeface="迷你简卡通" panose="03000509000000000000" pitchFamily="65" charset="-122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7778250" y="1298173"/>
              <a:ext cx="1008112" cy="369332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1028700" y="1924692"/>
            <a:ext cx="2387600" cy="914400"/>
          </a:xfrm>
          <a:prstGeom prst="roundRect">
            <a:avLst/>
          </a:prstGeom>
          <a:solidFill>
            <a:srgbClr val="FFFFCC"/>
          </a:solidFill>
          <a:ln w="285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xây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dở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016500" y="1924692"/>
            <a:ext cx="2387600" cy="914400"/>
          </a:xfrm>
          <a:prstGeom prst="roundRect">
            <a:avLst/>
          </a:prstGeom>
          <a:solidFill>
            <a:srgbClr val="FFFFCC"/>
          </a:solidFill>
          <a:ln w="285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giàn</a:t>
            </a:r>
            <a:r>
              <a:rPr lang="en-US" altLang="zh-CN" sz="44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giáo</a:t>
            </a:r>
            <a:endParaRPr lang="zh-CN" altLang="en-US" sz="4400" b="1" dirty="0">
              <a:solidFill>
                <a:srgbClr val="002060"/>
              </a:solidFill>
              <a:ea typeface="迷你简卡通" panose="03000509000000000000" pitchFamily="65" charset="-122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6070600" y="5168900"/>
            <a:ext cx="5676900" cy="1435100"/>
          </a:xfrm>
          <a:prstGeom prst="rightArrow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Viết</a:t>
            </a:r>
            <a:r>
              <a:rPr lang="en-US" sz="3600" b="1" dirty="0"/>
              <a:t> </a:t>
            </a:r>
            <a:r>
              <a:rPr lang="en-US" sz="3600" b="1" dirty="0" err="1"/>
              <a:t>bảng</a:t>
            </a:r>
            <a:r>
              <a:rPr lang="en-US" sz="3600" b="1" dirty="0"/>
              <a:t> con (</a:t>
            </a:r>
            <a:r>
              <a:rPr lang="en-US" sz="3600" b="1" dirty="0" err="1"/>
              <a:t>vở</a:t>
            </a:r>
            <a:r>
              <a:rPr lang="en-US" sz="3600" b="1" dirty="0"/>
              <a:t> </a:t>
            </a:r>
            <a:r>
              <a:rPr lang="en-US" sz="3600" b="1" dirty="0" err="1"/>
              <a:t>nháp</a:t>
            </a:r>
            <a:r>
              <a:rPr lang="en-US" sz="3600" b="1" dirty="0"/>
              <a:t>)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882988" y="1924692"/>
            <a:ext cx="2387600" cy="914400"/>
          </a:xfrm>
          <a:prstGeom prst="roundRect">
            <a:avLst/>
          </a:prstGeom>
          <a:solidFill>
            <a:srgbClr val="FFFFCC"/>
          </a:solidFill>
          <a:ln w="285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huơ</a:t>
            </a:r>
            <a:r>
              <a:rPr lang="en-US" altLang="zh-CN" sz="44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huơ</a:t>
            </a:r>
            <a:endParaRPr lang="zh-CN" altLang="en-US" sz="4400" b="1" dirty="0">
              <a:solidFill>
                <a:srgbClr val="002060"/>
              </a:solidFill>
              <a:ea typeface="迷你简卡通" panose="03000509000000000000" pitchFamily="65" charset="-122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940860" y="3753492"/>
            <a:ext cx="2387600" cy="914400"/>
          </a:xfrm>
          <a:prstGeom prst="roundRect">
            <a:avLst/>
          </a:prstGeom>
          <a:solidFill>
            <a:srgbClr val="FFFFCC"/>
          </a:solidFill>
          <a:ln w="285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sẫm</a:t>
            </a:r>
            <a:r>
              <a:rPr lang="en-US" altLang="zh-CN" sz="44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biếc</a:t>
            </a:r>
            <a:endParaRPr lang="zh-CN" altLang="en-US" sz="4400" b="1" dirty="0">
              <a:solidFill>
                <a:srgbClr val="002060"/>
              </a:solidFill>
              <a:ea typeface="迷你简卡通" panose="03000509000000000000" pitchFamily="65" charset="-122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981778" y="3740202"/>
            <a:ext cx="2387600" cy="914400"/>
          </a:xfrm>
          <a:prstGeom prst="roundRect">
            <a:avLst/>
          </a:prstGeom>
          <a:solidFill>
            <a:srgbClr val="FFFFCC"/>
          </a:solidFill>
          <a:ln w="285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vữa</a:t>
            </a:r>
            <a:endParaRPr lang="zh-CN" altLang="en-US" sz="4400" b="1" dirty="0">
              <a:solidFill>
                <a:srgbClr val="002060"/>
              </a:solidFill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488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5" grpId="0" animBg="1"/>
      <p:bldP spid="32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14300" y="342900"/>
            <a:ext cx="11912600" cy="626110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2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28700" y="460529"/>
            <a:ext cx="1652996" cy="1101920"/>
            <a:chOff x="6382902" y="1298173"/>
            <a:chExt cx="2403460" cy="1101920"/>
          </a:xfrm>
        </p:grpSpPr>
        <p:sp>
          <p:nvSpPr>
            <p:cNvPr id="10" name="对角圆角矩形 9"/>
            <p:cNvSpPr/>
            <p:nvPr/>
          </p:nvSpPr>
          <p:spPr>
            <a:xfrm>
              <a:off x="6382902" y="1482839"/>
              <a:ext cx="2403460" cy="917254"/>
            </a:xfrm>
            <a:prstGeom prst="round2Diag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4000" b="1" dirty="0" err="1">
                  <a:solidFill>
                    <a:srgbClr val="FF0000"/>
                  </a:solidFill>
                  <a:ea typeface="迷你简卡通" panose="03000509000000000000" pitchFamily="65" charset="-122"/>
                </a:rPr>
                <a:t>Lưu</a:t>
              </a:r>
              <a:r>
                <a:rPr lang="en-US" altLang="zh-CN" sz="4000" b="1" dirty="0">
                  <a:solidFill>
                    <a:srgbClr val="FF0000"/>
                  </a:solidFill>
                  <a:ea typeface="迷你简卡通" panose="03000509000000000000" pitchFamily="65" charset="-122"/>
                </a:rPr>
                <a:t> ý</a:t>
              </a:r>
              <a:endParaRPr lang="zh-CN" altLang="en-US" sz="4000" b="1" dirty="0">
                <a:solidFill>
                  <a:srgbClr val="FF0000"/>
                </a:solidFill>
                <a:ea typeface="迷你简卡通" panose="03000509000000000000" pitchFamily="65" charset="-122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7778250" y="1298173"/>
              <a:ext cx="1008112" cy="369332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</p:txBody>
        </p:sp>
      </p:grpSp>
      <p:sp>
        <p:nvSpPr>
          <p:cNvPr id="5" name="Right Arrow 4"/>
          <p:cNvSpPr/>
          <p:nvPr/>
        </p:nvSpPr>
        <p:spPr>
          <a:xfrm>
            <a:off x="6070600" y="5168900"/>
            <a:ext cx="5676900" cy="1435100"/>
          </a:xfrm>
          <a:prstGeom prst="rightArrow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Bắt</a:t>
            </a:r>
            <a:r>
              <a:rPr lang="en-US" sz="3600" b="1" dirty="0"/>
              <a:t> </a:t>
            </a:r>
            <a:r>
              <a:rPr lang="en-US" sz="3600" b="1" dirty="0" err="1"/>
              <a:t>đầu</a:t>
            </a:r>
            <a:r>
              <a:rPr lang="en-US" sz="3600" b="1" dirty="0"/>
              <a:t> </a:t>
            </a:r>
            <a:r>
              <a:rPr lang="en-US" sz="3600" b="1" dirty="0" err="1"/>
              <a:t>viết</a:t>
            </a:r>
            <a:r>
              <a:rPr lang="en-US" sz="3600" b="1" dirty="0"/>
              <a:t> </a:t>
            </a:r>
            <a:r>
              <a:rPr lang="en-US" sz="3600" b="1" dirty="0" err="1"/>
              <a:t>bài</a:t>
            </a:r>
            <a:endParaRPr lang="en-US" sz="3600" b="1" dirty="0"/>
          </a:p>
        </p:txBody>
      </p:sp>
      <p:sp>
        <p:nvSpPr>
          <p:cNvPr id="32" name="Google Shape;1201;p44"/>
          <p:cNvSpPr txBox="1">
            <a:spLocks/>
          </p:cNvSpPr>
          <p:nvPr/>
        </p:nvSpPr>
        <p:spPr>
          <a:xfrm flipH="1">
            <a:off x="709862" y="3431595"/>
            <a:ext cx="11201399" cy="116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" sz="3733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Viết hoa chữ cái đầu câu, ghi dấu thanh đúng vị trí.</a:t>
            </a:r>
          </a:p>
        </p:txBody>
      </p:sp>
      <p:sp>
        <p:nvSpPr>
          <p:cNvPr id="33" name="Google Shape;1202;p44"/>
          <p:cNvSpPr txBox="1">
            <a:spLocks/>
          </p:cNvSpPr>
          <p:nvPr/>
        </p:nvSpPr>
        <p:spPr>
          <a:xfrm flipH="1">
            <a:off x="688948" y="2563778"/>
            <a:ext cx="8263848" cy="116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Char char="ü"/>
            </a:pPr>
            <a:r>
              <a:rPr lang="en-US" sz="3733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3733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Trình bày đúng thể </a:t>
            </a:r>
            <a:r>
              <a:rPr lang="en-US" sz="3733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loại</a:t>
            </a:r>
            <a:r>
              <a:rPr lang="en-US" sz="3733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thơ</a:t>
            </a:r>
            <a:r>
              <a:rPr lang="vi-VN" sz="3733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34" name="Google Shape;1201;p44"/>
          <p:cNvSpPr txBox="1">
            <a:spLocks/>
          </p:cNvSpPr>
          <p:nvPr/>
        </p:nvSpPr>
        <p:spPr>
          <a:xfrm flipH="1">
            <a:off x="709862" y="1654183"/>
            <a:ext cx="10349345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Char char="ü"/>
            </a:pPr>
            <a:r>
              <a:rPr lang="en" sz="3733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Viết bài cẩn thận, ngồi đúng tư thế.</a:t>
            </a:r>
          </a:p>
        </p:txBody>
      </p:sp>
      <p:sp>
        <p:nvSpPr>
          <p:cNvPr id="35" name="Google Shape;1201;p44"/>
          <p:cNvSpPr txBox="1">
            <a:spLocks/>
          </p:cNvSpPr>
          <p:nvPr/>
        </p:nvSpPr>
        <p:spPr>
          <a:xfrm flipH="1">
            <a:off x="709862" y="4293616"/>
            <a:ext cx="10349345" cy="116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Char char="ü"/>
            </a:pPr>
            <a:r>
              <a:rPr lang="en" sz="3733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Đọc lại bài viết để kiểm tra lỗi chính tả.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418" r="96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194" y="238450"/>
            <a:ext cx="3476706" cy="319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32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2" grpId="0" build="p"/>
      <p:bldP spid="33" grpId="0" build="p"/>
      <p:bldP spid="34" grpId="0" build="p"/>
      <p:bldP spid="3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63084" y="344962"/>
            <a:ext cx="1771787" cy="1771786"/>
            <a:chOff x="4964830" y="590482"/>
            <a:chExt cx="1771787" cy="1771786"/>
          </a:xfrm>
          <a:solidFill>
            <a:schemeClr val="bg1"/>
          </a:solidFill>
        </p:grpSpPr>
        <p:sp>
          <p:nvSpPr>
            <p:cNvPr id="4" name="任意多边形 3"/>
            <p:cNvSpPr/>
            <p:nvPr/>
          </p:nvSpPr>
          <p:spPr>
            <a:xfrm rot="2700000">
              <a:off x="4964831" y="590481"/>
              <a:ext cx="1771786" cy="1771787"/>
            </a:xfrm>
            <a:custGeom>
              <a:avLst/>
              <a:gdLst>
                <a:gd name="connsiteX0" fmla="*/ 552966 w 1771786"/>
                <a:gd name="connsiteY0" fmla="*/ 652017 h 1771787"/>
                <a:gd name="connsiteX1" fmla="*/ 710242 w 1771786"/>
                <a:gd name="connsiteY1" fmla="*/ 849236 h 1771787"/>
                <a:gd name="connsiteX2" fmla="*/ 513024 w 1771786"/>
                <a:gd name="connsiteY2" fmla="*/ 1006512 h 1771787"/>
                <a:gd name="connsiteX3" fmla="*/ 765275 w 1771786"/>
                <a:gd name="connsiteY3" fmla="*/ 1006512 h 1771787"/>
                <a:gd name="connsiteX4" fmla="*/ 765275 w 1771786"/>
                <a:gd name="connsiteY4" fmla="*/ 1258765 h 1771787"/>
                <a:gd name="connsiteX5" fmla="*/ 922552 w 1771786"/>
                <a:gd name="connsiteY5" fmla="*/ 1061546 h 1771787"/>
                <a:gd name="connsiteX6" fmla="*/ 1119770 w 1771786"/>
                <a:gd name="connsiteY6" fmla="*/ 1218821 h 1771787"/>
                <a:gd name="connsiteX7" fmla="*/ 1063639 w 1771786"/>
                <a:gd name="connsiteY7" fmla="*/ 972894 h 1771787"/>
                <a:gd name="connsiteX8" fmla="*/ 1309567 w 1771786"/>
                <a:gd name="connsiteY8" fmla="*/ 916763 h 1771787"/>
                <a:gd name="connsiteX9" fmla="*/ 1082295 w 1771786"/>
                <a:gd name="connsiteY9" fmla="*/ 807315 h 1771787"/>
                <a:gd name="connsiteX10" fmla="*/ 1191743 w 1771786"/>
                <a:gd name="connsiteY10" fmla="*/ 580043 h 1771787"/>
                <a:gd name="connsiteX11" fmla="*/ 964472 w 1771786"/>
                <a:gd name="connsiteY11" fmla="*/ 689492 h 1771787"/>
                <a:gd name="connsiteX12" fmla="*/ 855024 w 1771786"/>
                <a:gd name="connsiteY12" fmla="*/ 462220 h 1771787"/>
                <a:gd name="connsiteX13" fmla="*/ 798893 w 1771786"/>
                <a:gd name="connsiteY13" fmla="*/ 708148 h 1771787"/>
                <a:gd name="connsiteX14" fmla="*/ 374754 w 1771786"/>
                <a:gd name="connsiteY14" fmla="*/ 139136 h 1771787"/>
                <a:gd name="connsiteX15" fmla="*/ 642431 w 1771786"/>
                <a:gd name="connsiteY15" fmla="*/ 66700 h 1771787"/>
                <a:gd name="connsiteX16" fmla="*/ 792161 w 1771786"/>
                <a:gd name="connsiteY16" fmla="*/ 152600 h 1771787"/>
                <a:gd name="connsiteX17" fmla="*/ 824929 w 1771786"/>
                <a:gd name="connsiteY17" fmla="*/ 195123 h 1771787"/>
                <a:gd name="connsiteX18" fmla="*/ 847413 w 1771786"/>
                <a:gd name="connsiteY18" fmla="*/ 146374 h 1771787"/>
                <a:gd name="connsiteX19" fmla="*/ 974275 w 1771786"/>
                <a:gd name="connsiteY19" fmla="*/ 29309 h 1771787"/>
                <a:gd name="connsiteX20" fmla="*/ 1368424 w 1771786"/>
                <a:gd name="connsiteY20" fmla="*/ 167228 h 1771787"/>
                <a:gd name="connsiteX21" fmla="*/ 1394620 w 1771786"/>
                <a:gd name="connsiteY21" fmla="*/ 337850 h 1771787"/>
                <a:gd name="connsiteX22" fmla="*/ 1381805 w 1771786"/>
                <a:gd name="connsiteY22" fmla="*/ 389982 h 1771787"/>
                <a:gd name="connsiteX23" fmla="*/ 1433937 w 1771786"/>
                <a:gd name="connsiteY23" fmla="*/ 377166 h 1771787"/>
                <a:gd name="connsiteX24" fmla="*/ 1604558 w 1771786"/>
                <a:gd name="connsiteY24" fmla="*/ 403362 h 1771787"/>
                <a:gd name="connsiteX25" fmla="*/ 1742477 w 1771786"/>
                <a:gd name="connsiteY25" fmla="*/ 797511 h 1771787"/>
                <a:gd name="connsiteX26" fmla="*/ 1625412 w 1771786"/>
                <a:gd name="connsiteY26" fmla="*/ 924373 h 1771787"/>
                <a:gd name="connsiteX27" fmla="*/ 1576664 w 1771786"/>
                <a:gd name="connsiteY27" fmla="*/ 946857 h 1771787"/>
                <a:gd name="connsiteX28" fmla="*/ 1619187 w 1771786"/>
                <a:gd name="connsiteY28" fmla="*/ 979626 h 1771787"/>
                <a:gd name="connsiteX29" fmla="*/ 1705087 w 1771786"/>
                <a:gd name="connsiteY29" fmla="*/ 1129356 h 1771787"/>
                <a:gd name="connsiteX30" fmla="*/ 1482921 w 1771786"/>
                <a:gd name="connsiteY30" fmla="*/ 1482933 h 1771787"/>
                <a:gd name="connsiteX31" fmla="*/ 1310747 w 1771786"/>
                <a:gd name="connsiteY31" fmla="*/ 1470505 h 1771787"/>
                <a:gd name="connsiteX32" fmla="*/ 1262774 w 1771786"/>
                <a:gd name="connsiteY32" fmla="*/ 1446411 h 1771787"/>
                <a:gd name="connsiteX33" fmla="*/ 1263668 w 1771786"/>
                <a:gd name="connsiteY33" fmla="*/ 1500088 h 1771787"/>
                <a:gd name="connsiteX34" fmla="*/ 1200162 w 1771786"/>
                <a:gd name="connsiteY34" fmla="*/ 1660603 h 1771787"/>
                <a:gd name="connsiteX35" fmla="*/ 785206 w 1771786"/>
                <a:gd name="connsiteY35" fmla="*/ 1707357 h 1771787"/>
                <a:gd name="connsiteX36" fmla="*/ 687574 w 1771786"/>
                <a:gd name="connsiteY36" fmla="*/ 1564998 h 1771787"/>
                <a:gd name="connsiteX37" fmla="*/ 676500 w 1771786"/>
                <a:gd name="connsiteY37" fmla="*/ 1512468 h 1771787"/>
                <a:gd name="connsiteX38" fmla="*/ 635091 w 1771786"/>
                <a:gd name="connsiteY38" fmla="*/ 1546634 h 1771787"/>
                <a:gd name="connsiteX39" fmla="*/ 470000 w 1771786"/>
                <a:gd name="connsiteY39" fmla="*/ 1597062 h 1771787"/>
                <a:gd name="connsiteX40" fmla="*/ 174725 w 1771786"/>
                <a:gd name="connsiteY40" fmla="*/ 1301787 h 1771787"/>
                <a:gd name="connsiteX41" fmla="*/ 225153 w 1771786"/>
                <a:gd name="connsiteY41" fmla="*/ 1136696 h 1771787"/>
                <a:gd name="connsiteX42" fmla="*/ 259319 w 1771786"/>
                <a:gd name="connsiteY42" fmla="*/ 1095287 h 1771787"/>
                <a:gd name="connsiteX43" fmla="*/ 206790 w 1771786"/>
                <a:gd name="connsiteY43" fmla="*/ 1084214 h 1771787"/>
                <a:gd name="connsiteX44" fmla="*/ 64431 w 1771786"/>
                <a:gd name="connsiteY44" fmla="*/ 986582 h 1771787"/>
                <a:gd name="connsiteX45" fmla="*/ 68400 w 1771786"/>
                <a:gd name="connsiteY45" fmla="*/ 613419 h 1771787"/>
                <a:gd name="connsiteX46" fmla="*/ 111185 w 1771786"/>
                <a:gd name="connsiteY46" fmla="*/ 571626 h 1771787"/>
                <a:gd name="connsiteX47" fmla="*/ 271700 w 1771786"/>
                <a:gd name="connsiteY47" fmla="*/ 508120 h 1771787"/>
                <a:gd name="connsiteX48" fmla="*/ 325377 w 1771786"/>
                <a:gd name="connsiteY48" fmla="*/ 509013 h 1771787"/>
                <a:gd name="connsiteX49" fmla="*/ 301282 w 1771786"/>
                <a:gd name="connsiteY49" fmla="*/ 461040 h 1771787"/>
                <a:gd name="connsiteX50" fmla="*/ 288854 w 1771786"/>
                <a:gd name="connsiteY50" fmla="*/ 288866 h 1771787"/>
                <a:gd name="connsiteX51" fmla="*/ 374754 w 1771786"/>
                <a:gd name="connsiteY51" fmla="*/ 139136 h 177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71786" h="1771787">
                  <a:moveTo>
                    <a:pt x="552966" y="652017"/>
                  </a:moveTo>
                  <a:lnTo>
                    <a:pt x="710242" y="849236"/>
                  </a:lnTo>
                  <a:lnTo>
                    <a:pt x="513024" y="1006512"/>
                  </a:lnTo>
                  <a:lnTo>
                    <a:pt x="765275" y="1006512"/>
                  </a:lnTo>
                  <a:lnTo>
                    <a:pt x="765275" y="1258765"/>
                  </a:lnTo>
                  <a:lnTo>
                    <a:pt x="922552" y="1061546"/>
                  </a:lnTo>
                  <a:lnTo>
                    <a:pt x="1119770" y="1218821"/>
                  </a:lnTo>
                  <a:lnTo>
                    <a:pt x="1063639" y="972894"/>
                  </a:lnTo>
                  <a:lnTo>
                    <a:pt x="1309567" y="916763"/>
                  </a:lnTo>
                  <a:lnTo>
                    <a:pt x="1082295" y="807315"/>
                  </a:lnTo>
                  <a:lnTo>
                    <a:pt x="1191743" y="580043"/>
                  </a:lnTo>
                  <a:lnTo>
                    <a:pt x="964472" y="689492"/>
                  </a:lnTo>
                  <a:lnTo>
                    <a:pt x="855024" y="462220"/>
                  </a:lnTo>
                  <a:lnTo>
                    <a:pt x="798893" y="708148"/>
                  </a:lnTo>
                  <a:close/>
                  <a:moveTo>
                    <a:pt x="374754" y="139136"/>
                  </a:moveTo>
                  <a:cubicBezTo>
                    <a:pt x="443965" y="74369"/>
                    <a:pt x="543064" y="44020"/>
                    <a:pt x="642431" y="66700"/>
                  </a:cubicBezTo>
                  <a:cubicBezTo>
                    <a:pt x="702051" y="80308"/>
                    <a:pt x="753301" y="111074"/>
                    <a:pt x="792161" y="152600"/>
                  </a:cubicBezTo>
                  <a:lnTo>
                    <a:pt x="824929" y="195123"/>
                  </a:lnTo>
                  <a:lnTo>
                    <a:pt x="847413" y="146374"/>
                  </a:lnTo>
                  <a:cubicBezTo>
                    <a:pt x="876059" y="97242"/>
                    <a:pt x="919178" y="55843"/>
                    <a:pt x="974275" y="29309"/>
                  </a:cubicBezTo>
                  <a:cubicBezTo>
                    <a:pt x="1121202" y="-41447"/>
                    <a:pt x="1297668" y="20302"/>
                    <a:pt x="1368424" y="167228"/>
                  </a:cubicBezTo>
                  <a:cubicBezTo>
                    <a:pt x="1394958" y="222325"/>
                    <a:pt x="1402857" y="281577"/>
                    <a:pt x="1394620" y="337850"/>
                  </a:cubicBezTo>
                  <a:lnTo>
                    <a:pt x="1381805" y="389982"/>
                  </a:lnTo>
                  <a:lnTo>
                    <a:pt x="1433937" y="377166"/>
                  </a:lnTo>
                  <a:cubicBezTo>
                    <a:pt x="1490210" y="368929"/>
                    <a:pt x="1549461" y="376829"/>
                    <a:pt x="1604558" y="403362"/>
                  </a:cubicBezTo>
                  <a:cubicBezTo>
                    <a:pt x="1751485" y="474118"/>
                    <a:pt x="1813233" y="650584"/>
                    <a:pt x="1742477" y="797511"/>
                  </a:cubicBezTo>
                  <a:cubicBezTo>
                    <a:pt x="1715944" y="852608"/>
                    <a:pt x="1674545" y="895728"/>
                    <a:pt x="1625412" y="924373"/>
                  </a:cubicBezTo>
                  <a:lnTo>
                    <a:pt x="1576664" y="946857"/>
                  </a:lnTo>
                  <a:lnTo>
                    <a:pt x="1619187" y="979626"/>
                  </a:lnTo>
                  <a:cubicBezTo>
                    <a:pt x="1660713" y="1018486"/>
                    <a:pt x="1691479" y="1069736"/>
                    <a:pt x="1705087" y="1129356"/>
                  </a:cubicBezTo>
                  <a:cubicBezTo>
                    <a:pt x="1741375" y="1288344"/>
                    <a:pt x="1641908" y="1446645"/>
                    <a:pt x="1482921" y="1482933"/>
                  </a:cubicBezTo>
                  <a:cubicBezTo>
                    <a:pt x="1423300" y="1496541"/>
                    <a:pt x="1363776" y="1491058"/>
                    <a:pt x="1310747" y="1470505"/>
                  </a:cubicBezTo>
                  <a:lnTo>
                    <a:pt x="1262774" y="1446411"/>
                  </a:lnTo>
                  <a:lnTo>
                    <a:pt x="1263668" y="1500088"/>
                  </a:lnTo>
                  <a:cubicBezTo>
                    <a:pt x="1259177" y="1556783"/>
                    <a:pt x="1238290" y="1612791"/>
                    <a:pt x="1200162" y="1660603"/>
                  </a:cubicBezTo>
                  <a:cubicBezTo>
                    <a:pt x="1098486" y="1788100"/>
                    <a:pt x="912704" y="1809033"/>
                    <a:pt x="785206" y="1707357"/>
                  </a:cubicBezTo>
                  <a:cubicBezTo>
                    <a:pt x="737394" y="1669229"/>
                    <a:pt x="704568" y="1619272"/>
                    <a:pt x="687574" y="1564998"/>
                  </a:cubicBezTo>
                  <a:lnTo>
                    <a:pt x="676500" y="1512468"/>
                  </a:lnTo>
                  <a:lnTo>
                    <a:pt x="635091" y="1546634"/>
                  </a:lnTo>
                  <a:cubicBezTo>
                    <a:pt x="587965" y="1578472"/>
                    <a:pt x="531153" y="1597062"/>
                    <a:pt x="470000" y="1597062"/>
                  </a:cubicBezTo>
                  <a:cubicBezTo>
                    <a:pt x="306924" y="1597062"/>
                    <a:pt x="174725" y="1464863"/>
                    <a:pt x="174725" y="1301787"/>
                  </a:cubicBezTo>
                  <a:cubicBezTo>
                    <a:pt x="174725" y="1240634"/>
                    <a:pt x="193315" y="1183822"/>
                    <a:pt x="225153" y="1136696"/>
                  </a:cubicBezTo>
                  <a:lnTo>
                    <a:pt x="259319" y="1095287"/>
                  </a:lnTo>
                  <a:lnTo>
                    <a:pt x="206790" y="1084214"/>
                  </a:lnTo>
                  <a:cubicBezTo>
                    <a:pt x="152515" y="1067220"/>
                    <a:pt x="102559" y="1034394"/>
                    <a:pt x="64431" y="986582"/>
                  </a:cubicBezTo>
                  <a:cubicBezTo>
                    <a:pt x="-24536" y="875021"/>
                    <a:pt x="-19630" y="718837"/>
                    <a:pt x="68400" y="613419"/>
                  </a:cubicBezTo>
                  <a:cubicBezTo>
                    <a:pt x="80976" y="598359"/>
                    <a:pt x="95248" y="584335"/>
                    <a:pt x="111185" y="571626"/>
                  </a:cubicBezTo>
                  <a:cubicBezTo>
                    <a:pt x="158997" y="533497"/>
                    <a:pt x="215005" y="512611"/>
                    <a:pt x="271700" y="508120"/>
                  </a:cubicBezTo>
                  <a:lnTo>
                    <a:pt x="325377" y="509013"/>
                  </a:lnTo>
                  <a:lnTo>
                    <a:pt x="301282" y="461040"/>
                  </a:lnTo>
                  <a:cubicBezTo>
                    <a:pt x="280729" y="408010"/>
                    <a:pt x="275246" y="348487"/>
                    <a:pt x="288854" y="288866"/>
                  </a:cubicBezTo>
                  <a:cubicBezTo>
                    <a:pt x="302462" y="229246"/>
                    <a:pt x="333228" y="177996"/>
                    <a:pt x="374754" y="139136"/>
                  </a:cubicBezTo>
                  <a:close/>
                </a:path>
              </a:pathLst>
            </a:custGeom>
            <a:solidFill>
              <a:srgbClr val="E0F2FE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5333999" y="957116"/>
              <a:ext cx="1066801" cy="1066801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800" b="1" dirty="0">
                  <a:solidFill>
                    <a:srgbClr val="E75329"/>
                  </a:solidFill>
                  <a:ea typeface="Adobe 黑体 Std R" panose="020B0400000000000000" pitchFamily="34" charset="-122"/>
                </a:rPr>
                <a:t>3</a:t>
              </a:r>
              <a:endParaRPr lang="zh-CN" altLang="en-US" sz="4800" b="1" dirty="0">
                <a:solidFill>
                  <a:srgbClr val="E75329"/>
                </a:solidFill>
                <a:ea typeface="Adobe 黑体 Std R" panose="020B0400000000000000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80" y="2507573"/>
            <a:ext cx="10490200" cy="45048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01821" y="644831"/>
            <a:ext cx="8410630" cy="1200329"/>
          </a:xfrm>
          <a:prstGeom prst="rect">
            <a:avLst/>
          </a:prstGeom>
          <a:solidFill>
            <a:srgbClr val="FFFFCC"/>
          </a:solidFill>
          <a:ln>
            <a:solidFill>
              <a:srgbClr val="E7532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E75329"/>
                </a:solidFill>
                <a:latin typeface="UTM Alberta Heavy" pitchFamily="18" charset="0"/>
              </a:rPr>
              <a:t>BÀI TẬP CHÍNH TẢ</a:t>
            </a:r>
          </a:p>
        </p:txBody>
      </p:sp>
    </p:spTree>
    <p:extLst>
      <p:ext uri="{BB962C8B-B14F-4D97-AF65-F5344CB8AC3E}">
        <p14:creationId xmlns:p14="http://schemas.microsoft.com/office/powerpoint/2010/main" val="339032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14300" y="172027"/>
            <a:ext cx="11912600" cy="6597073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2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12800" y="172027"/>
            <a:ext cx="10755742" cy="1605973"/>
            <a:chOff x="812800" y="172027"/>
            <a:chExt cx="10755742" cy="1605973"/>
          </a:xfrm>
        </p:grpSpPr>
        <p:grpSp>
          <p:nvGrpSpPr>
            <p:cNvPr id="2" name="Group 1"/>
            <p:cNvGrpSpPr/>
            <p:nvPr/>
          </p:nvGrpSpPr>
          <p:grpSpPr>
            <a:xfrm>
              <a:off x="812800" y="304800"/>
              <a:ext cx="10755742" cy="1473200"/>
              <a:chOff x="6382902" y="1178322"/>
              <a:chExt cx="2403460" cy="1221771"/>
            </a:xfrm>
          </p:grpSpPr>
          <p:sp>
            <p:nvSpPr>
              <p:cNvPr id="10" name="对角圆角矩形 9"/>
              <p:cNvSpPr/>
              <p:nvPr/>
            </p:nvSpPr>
            <p:spPr>
              <a:xfrm>
                <a:off x="6382902" y="1482839"/>
                <a:ext cx="2403460" cy="917254"/>
              </a:xfrm>
              <a:prstGeom prst="round2DiagRect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36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a. </a:t>
                </a:r>
                <a:r>
                  <a:rPr lang="en-US" altLang="zh-CN" sz="36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Hãy</a:t>
                </a:r>
                <a:r>
                  <a:rPr lang="en-US" altLang="zh-CN" sz="36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6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tìm</a:t>
                </a:r>
                <a:r>
                  <a:rPr lang="en-US" altLang="zh-CN" sz="36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6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những</a:t>
                </a:r>
                <a:r>
                  <a:rPr lang="en-US" altLang="zh-CN" sz="36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6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từ</a:t>
                </a:r>
                <a:r>
                  <a:rPr lang="en-US" altLang="zh-CN" sz="36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6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ngữ</a:t>
                </a:r>
                <a:r>
                  <a:rPr lang="en-US" altLang="zh-CN" sz="36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6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chứa</a:t>
                </a:r>
                <a:r>
                  <a:rPr lang="en-US" altLang="zh-CN" sz="36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6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các</a:t>
                </a:r>
                <a:r>
                  <a:rPr lang="en-US" altLang="zh-CN" sz="36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6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tiếng</a:t>
                </a:r>
                <a:r>
                  <a:rPr lang="en-US" altLang="zh-CN" sz="36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6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dưới</a:t>
                </a:r>
                <a:r>
                  <a:rPr lang="en-US" altLang="zh-CN" sz="36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6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đây</a:t>
                </a:r>
                <a:r>
                  <a:rPr lang="en-US" altLang="zh-CN" sz="36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:</a:t>
                </a:r>
                <a:endParaRPr lang="zh-CN" altLang="en-US" sz="3600" b="1" dirty="0">
                  <a:solidFill>
                    <a:schemeClr val="accent5">
                      <a:lumMod val="50000"/>
                    </a:schemeClr>
                  </a:solidFill>
                  <a:ea typeface="迷你简卡通" panose="03000509000000000000" pitchFamily="65" charset="-122"/>
                </a:endParaRPr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8406339" y="1178322"/>
                <a:ext cx="380023" cy="489184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方正大黑简体" panose="02010601030101010101" pitchFamily="2" charset="-122"/>
                  <a:ea typeface="方正大黑简体" panose="02010601030101010101" pitchFamily="2" charset="-122"/>
                </a:endParaRPr>
              </a:p>
            </p:txBody>
          </p:sp>
        </p:grpSp>
        <p:sp>
          <p:nvSpPr>
            <p:cNvPr id="34" name="Google Shape;1201;p44"/>
            <p:cNvSpPr txBox="1">
              <a:spLocks/>
            </p:cNvSpPr>
            <p:nvPr/>
          </p:nvSpPr>
          <p:spPr>
            <a:xfrm flipH="1">
              <a:off x="10102266" y="172027"/>
              <a:ext cx="1366984" cy="711176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3733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B</a:t>
              </a:r>
              <a:r>
                <a:rPr lang="en" sz="3733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ài 2</a:t>
              </a: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891478"/>
              </p:ext>
            </p:extLst>
          </p:nvPr>
        </p:nvGraphicFramePr>
        <p:xfrm>
          <a:off x="330198" y="1976966"/>
          <a:ext cx="11522362" cy="230293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308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13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764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rẻ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rây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764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dẻ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dây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764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giẻ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giây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Google Shape;1201;p44"/>
          <p:cNvSpPr txBox="1">
            <a:spLocks/>
          </p:cNvSpPr>
          <p:nvPr/>
        </p:nvSpPr>
        <p:spPr>
          <a:xfrm flipH="1">
            <a:off x="677716" y="1835751"/>
            <a:ext cx="4567384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: giá rẻ, đắt rẻ, rẻ quạt,…</a:t>
            </a:r>
          </a:p>
        </p:txBody>
      </p:sp>
      <p:sp>
        <p:nvSpPr>
          <p:cNvPr id="14" name="Google Shape;1201;p44"/>
          <p:cNvSpPr txBox="1">
            <a:spLocks/>
          </p:cNvSpPr>
          <p:nvPr/>
        </p:nvSpPr>
        <p:spPr>
          <a:xfrm flipH="1">
            <a:off x="723900" y="2597727"/>
            <a:ext cx="5016500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: hạt dẻ, da dẻ, mảnh dẻ,…</a:t>
            </a:r>
          </a:p>
        </p:txBody>
      </p:sp>
      <p:sp>
        <p:nvSpPr>
          <p:cNvPr id="15" name="Google Shape;1201;p44"/>
          <p:cNvSpPr txBox="1">
            <a:spLocks/>
          </p:cNvSpPr>
          <p:nvPr/>
        </p:nvSpPr>
        <p:spPr>
          <a:xfrm flipH="1">
            <a:off x="800100" y="3359703"/>
            <a:ext cx="5016500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: giẻ lau, giẻ rách, hoa giẻ,…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4422775"/>
            <a:ext cx="26670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Google Shape;1201;p44"/>
          <p:cNvSpPr txBox="1">
            <a:spLocks/>
          </p:cNvSpPr>
          <p:nvPr/>
        </p:nvSpPr>
        <p:spPr>
          <a:xfrm flipH="1">
            <a:off x="2273589" y="6191755"/>
            <a:ext cx="2628321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" sz="2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hùm hoa giẻ</a:t>
            </a:r>
          </a:p>
        </p:txBody>
      </p:sp>
      <p:sp>
        <p:nvSpPr>
          <p:cNvPr id="19" name="Google Shape;1201;p44"/>
          <p:cNvSpPr txBox="1">
            <a:spLocks/>
          </p:cNvSpPr>
          <p:nvPr/>
        </p:nvSpPr>
        <p:spPr>
          <a:xfrm flipH="1">
            <a:off x="6218374" y="1817278"/>
            <a:ext cx="4567384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: rây bột, rây cháo,…</a:t>
            </a:r>
          </a:p>
        </p:txBody>
      </p:sp>
      <p:sp>
        <p:nvSpPr>
          <p:cNvPr id="20" name="Google Shape;1201;p44"/>
          <p:cNvSpPr txBox="1">
            <a:spLocks/>
          </p:cNvSpPr>
          <p:nvPr/>
        </p:nvSpPr>
        <p:spPr>
          <a:xfrm flipH="1">
            <a:off x="6203371" y="2604654"/>
            <a:ext cx="5836229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" sz="31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: dây thừng, nhảy dây, dây điện,…</a:t>
            </a:r>
          </a:p>
        </p:txBody>
      </p:sp>
      <p:sp>
        <p:nvSpPr>
          <p:cNvPr id="21" name="Google Shape;1201;p44"/>
          <p:cNvSpPr txBox="1">
            <a:spLocks/>
          </p:cNvSpPr>
          <p:nvPr/>
        </p:nvSpPr>
        <p:spPr>
          <a:xfrm flipH="1">
            <a:off x="6311900" y="3373533"/>
            <a:ext cx="5715000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" sz="31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: giây phút, giây bẩn, giây mực,…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50" y="4422775"/>
            <a:ext cx="2818816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Google Shape;1201;p44"/>
          <p:cNvSpPr txBox="1">
            <a:spLocks/>
          </p:cNvSpPr>
          <p:nvPr/>
        </p:nvSpPr>
        <p:spPr>
          <a:xfrm flipH="1">
            <a:off x="8058438" y="6185910"/>
            <a:ext cx="1555461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rây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bột</a:t>
            </a:r>
            <a:endParaRPr lang="en" sz="24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7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 build="p"/>
      <p:bldP spid="15" grpId="0" build="p"/>
      <p:bldP spid="17" grpId="0"/>
      <p:bldP spid="19" grpId="0" build="p"/>
      <p:bldP spid="20" grpId="0" build="p"/>
      <p:bldP spid="21" grpId="0" build="p"/>
      <p:bldP spid="2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39700" y="50801"/>
            <a:ext cx="11912600" cy="676910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2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6400" y="121227"/>
            <a:ext cx="11162142" cy="1809173"/>
            <a:chOff x="406400" y="121227"/>
            <a:chExt cx="11162142" cy="1809173"/>
          </a:xfrm>
        </p:grpSpPr>
        <p:grpSp>
          <p:nvGrpSpPr>
            <p:cNvPr id="2" name="Group 1"/>
            <p:cNvGrpSpPr/>
            <p:nvPr/>
          </p:nvGrpSpPr>
          <p:grpSpPr>
            <a:xfrm>
              <a:off x="406400" y="254000"/>
              <a:ext cx="11162142" cy="1676400"/>
              <a:chOff x="6382902" y="1178322"/>
              <a:chExt cx="2403460" cy="1390291"/>
            </a:xfrm>
          </p:grpSpPr>
          <p:sp>
            <p:nvSpPr>
              <p:cNvPr id="10" name="对角圆角矩形 9"/>
              <p:cNvSpPr/>
              <p:nvPr/>
            </p:nvSpPr>
            <p:spPr>
              <a:xfrm>
                <a:off x="6382902" y="1482839"/>
                <a:ext cx="2403460" cy="1085774"/>
              </a:xfrm>
              <a:prstGeom prst="round2DiagRect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b.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Tìm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những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từ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ngữ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chứa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các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tiếng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chỉ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khác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nhau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ở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âm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đầu</a:t>
                </a:r>
                <a:endParaRPr lang="en-US" altLang="zh-CN" sz="3200" b="1" dirty="0">
                  <a:solidFill>
                    <a:schemeClr val="accent5">
                      <a:lumMod val="50000"/>
                    </a:schemeClr>
                  </a:solidFill>
                  <a:ea typeface="迷你简卡通" panose="03000509000000000000" pitchFamily="65" charset="-122"/>
                </a:endParaRPr>
              </a:p>
              <a:p>
                <a:pPr algn="ctr"/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>
                    <a:solidFill>
                      <a:srgbClr val="FF0000"/>
                    </a:solidFill>
                    <a:ea typeface="迷你简卡通" panose="03000509000000000000" pitchFamily="65" charset="-122"/>
                  </a:rPr>
                  <a:t>v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hay </a:t>
                </a:r>
                <a:r>
                  <a:rPr lang="en-US" altLang="zh-CN" sz="3200" b="1" dirty="0">
                    <a:solidFill>
                      <a:srgbClr val="FF0000"/>
                    </a:solidFill>
                    <a:ea typeface="迷你简卡通" panose="03000509000000000000" pitchFamily="65" charset="-122"/>
                  </a:rPr>
                  <a:t>d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:</a:t>
                </a:r>
                <a:endParaRPr lang="zh-CN" altLang="en-US" sz="3200" b="1" dirty="0">
                  <a:solidFill>
                    <a:schemeClr val="accent5">
                      <a:lumMod val="50000"/>
                    </a:schemeClr>
                  </a:solidFill>
                  <a:ea typeface="迷你简卡通" panose="03000509000000000000" pitchFamily="65" charset="-122"/>
                </a:endParaRPr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8406339" y="1178322"/>
                <a:ext cx="380023" cy="489184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方正大黑简体" panose="02010601030101010101" pitchFamily="2" charset="-122"/>
                  <a:ea typeface="方正大黑简体" panose="02010601030101010101" pitchFamily="2" charset="-122"/>
                </a:endParaRPr>
              </a:p>
            </p:txBody>
          </p:sp>
        </p:grpSp>
        <p:sp>
          <p:nvSpPr>
            <p:cNvPr id="34" name="Google Shape;1201;p44"/>
            <p:cNvSpPr txBox="1">
              <a:spLocks/>
            </p:cNvSpPr>
            <p:nvPr/>
          </p:nvSpPr>
          <p:spPr>
            <a:xfrm flipH="1">
              <a:off x="10102266" y="121227"/>
              <a:ext cx="1366984" cy="711176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3733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B</a:t>
              </a:r>
              <a:r>
                <a:rPr lang="en" sz="3733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ài 2</a:t>
              </a: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595646"/>
              </p:ext>
            </p:extLst>
          </p:nvPr>
        </p:nvGraphicFramePr>
        <p:xfrm>
          <a:off x="1923471" y="2172623"/>
          <a:ext cx="8127999" cy="42672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vàng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vào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vỗ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dàng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dào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dỗ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" name="Google Shape;1201;p44"/>
          <p:cNvSpPr txBox="1">
            <a:spLocks/>
          </p:cNvSpPr>
          <p:nvPr/>
        </p:nvSpPr>
        <p:spPr>
          <a:xfrm flipH="1">
            <a:off x="2325254" y="2556789"/>
            <a:ext cx="2081645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v</a:t>
            </a:r>
            <a:r>
              <a:rPr lang="en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àng tươi</a:t>
            </a:r>
          </a:p>
        </p:txBody>
      </p:sp>
      <p:sp>
        <p:nvSpPr>
          <p:cNvPr id="26" name="Google Shape;1201;p44"/>
          <p:cNvSpPr txBox="1">
            <a:spLocks/>
          </p:cNvSpPr>
          <p:nvPr/>
        </p:nvSpPr>
        <p:spPr>
          <a:xfrm flipH="1">
            <a:off x="2325253" y="3067063"/>
            <a:ext cx="2081645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v</a:t>
            </a:r>
            <a:r>
              <a:rPr lang="en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àng hoe</a:t>
            </a:r>
          </a:p>
        </p:txBody>
      </p:sp>
      <p:sp>
        <p:nvSpPr>
          <p:cNvPr id="27" name="Google Shape;1201;p44"/>
          <p:cNvSpPr txBox="1">
            <a:spLocks/>
          </p:cNvSpPr>
          <p:nvPr/>
        </p:nvSpPr>
        <p:spPr>
          <a:xfrm flipH="1">
            <a:off x="2947552" y="3556026"/>
            <a:ext cx="735446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…</a:t>
            </a:r>
            <a:endParaRPr lang="en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Google Shape;1201;p44"/>
          <p:cNvSpPr txBox="1">
            <a:spLocks/>
          </p:cNvSpPr>
          <p:nvPr/>
        </p:nvSpPr>
        <p:spPr>
          <a:xfrm flipH="1">
            <a:off x="4966854" y="2556789"/>
            <a:ext cx="2081645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ra</a:t>
            </a:r>
            <a:r>
              <a:rPr lang="en-US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vào</a:t>
            </a:r>
            <a:endParaRPr lang="en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Google Shape;1201;p44"/>
          <p:cNvSpPr txBox="1">
            <a:spLocks/>
          </p:cNvSpPr>
          <p:nvPr/>
        </p:nvSpPr>
        <p:spPr>
          <a:xfrm flipH="1">
            <a:off x="4966853" y="3067063"/>
            <a:ext cx="2081645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vào</a:t>
            </a:r>
            <a:r>
              <a:rPr lang="en-US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nhà</a:t>
            </a:r>
            <a:endParaRPr lang="en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Google Shape;1201;p44"/>
          <p:cNvSpPr txBox="1">
            <a:spLocks/>
          </p:cNvSpPr>
          <p:nvPr/>
        </p:nvSpPr>
        <p:spPr>
          <a:xfrm flipH="1">
            <a:off x="5589152" y="3556026"/>
            <a:ext cx="735446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…</a:t>
            </a:r>
            <a:endParaRPr lang="en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Google Shape;1201;p44"/>
          <p:cNvSpPr txBox="1">
            <a:spLocks/>
          </p:cNvSpPr>
          <p:nvPr/>
        </p:nvSpPr>
        <p:spPr>
          <a:xfrm flipH="1">
            <a:off x="7608454" y="2556789"/>
            <a:ext cx="2081645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sóng</a:t>
            </a:r>
            <a:r>
              <a:rPr lang="en-US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vỗ</a:t>
            </a:r>
            <a:endParaRPr lang="en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Google Shape;1201;p44"/>
          <p:cNvSpPr txBox="1">
            <a:spLocks/>
          </p:cNvSpPr>
          <p:nvPr/>
        </p:nvSpPr>
        <p:spPr>
          <a:xfrm flipH="1">
            <a:off x="7608453" y="3067063"/>
            <a:ext cx="2081645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vỗ</a:t>
            </a:r>
            <a:r>
              <a:rPr lang="en-US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tay</a:t>
            </a:r>
            <a:endParaRPr lang="en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Google Shape;1201;p44"/>
          <p:cNvSpPr txBox="1">
            <a:spLocks/>
          </p:cNvSpPr>
          <p:nvPr/>
        </p:nvSpPr>
        <p:spPr>
          <a:xfrm flipH="1">
            <a:off x="8230752" y="3556026"/>
            <a:ext cx="735446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…</a:t>
            </a:r>
            <a:endParaRPr lang="en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Google Shape;1201;p44"/>
          <p:cNvSpPr txBox="1">
            <a:spLocks/>
          </p:cNvSpPr>
          <p:nvPr/>
        </p:nvSpPr>
        <p:spPr>
          <a:xfrm flipH="1">
            <a:off x="7621154" y="4741189"/>
            <a:ext cx="2081645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dỗ</a:t>
            </a:r>
            <a:r>
              <a:rPr lang="en-US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dành</a:t>
            </a:r>
            <a:endParaRPr lang="en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Google Shape;1201;p44"/>
          <p:cNvSpPr txBox="1">
            <a:spLocks/>
          </p:cNvSpPr>
          <p:nvPr/>
        </p:nvSpPr>
        <p:spPr>
          <a:xfrm flipH="1">
            <a:off x="7353300" y="5289563"/>
            <a:ext cx="2748966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dỗ</a:t>
            </a:r>
            <a:r>
              <a:rPr lang="en-US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ngon</a:t>
            </a:r>
            <a:r>
              <a:rPr lang="en-US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dỗ</a:t>
            </a:r>
            <a:r>
              <a:rPr lang="en-US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ngọt</a:t>
            </a:r>
            <a:endParaRPr lang="en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Google Shape;1201;p44"/>
          <p:cNvSpPr txBox="1">
            <a:spLocks/>
          </p:cNvSpPr>
          <p:nvPr/>
        </p:nvSpPr>
        <p:spPr>
          <a:xfrm flipH="1">
            <a:off x="8243452" y="5740426"/>
            <a:ext cx="735446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…</a:t>
            </a:r>
            <a:endParaRPr lang="en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Google Shape;1201;p44"/>
          <p:cNvSpPr txBox="1">
            <a:spLocks/>
          </p:cNvSpPr>
          <p:nvPr/>
        </p:nvSpPr>
        <p:spPr>
          <a:xfrm flipH="1">
            <a:off x="4966854" y="4741189"/>
            <a:ext cx="2081645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dồi</a:t>
            </a:r>
            <a:r>
              <a:rPr lang="en-US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dào</a:t>
            </a:r>
            <a:endParaRPr lang="en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Google Shape;1201;p44"/>
          <p:cNvSpPr txBox="1">
            <a:spLocks/>
          </p:cNvSpPr>
          <p:nvPr/>
        </p:nvSpPr>
        <p:spPr>
          <a:xfrm flipH="1">
            <a:off x="4966853" y="5251463"/>
            <a:ext cx="2081645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dạt</a:t>
            </a:r>
            <a:r>
              <a:rPr lang="en-US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dào</a:t>
            </a:r>
            <a:endParaRPr lang="en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Google Shape;1201;p44"/>
          <p:cNvSpPr txBox="1">
            <a:spLocks/>
          </p:cNvSpPr>
          <p:nvPr/>
        </p:nvSpPr>
        <p:spPr>
          <a:xfrm flipH="1">
            <a:off x="5589152" y="5740426"/>
            <a:ext cx="735446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…</a:t>
            </a:r>
            <a:endParaRPr lang="en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Google Shape;1201;p44"/>
          <p:cNvSpPr txBox="1">
            <a:spLocks/>
          </p:cNvSpPr>
          <p:nvPr/>
        </p:nvSpPr>
        <p:spPr>
          <a:xfrm flipH="1">
            <a:off x="2274452" y="4741189"/>
            <a:ext cx="2081645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dịu</a:t>
            </a:r>
            <a:r>
              <a:rPr lang="en-US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dàng</a:t>
            </a:r>
            <a:endParaRPr lang="en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Google Shape;1201;p44"/>
          <p:cNvSpPr txBox="1">
            <a:spLocks/>
          </p:cNvSpPr>
          <p:nvPr/>
        </p:nvSpPr>
        <p:spPr>
          <a:xfrm flipH="1">
            <a:off x="2274451" y="5251463"/>
            <a:ext cx="2081645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dễ</a:t>
            </a:r>
            <a:r>
              <a:rPr lang="en-US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dàng</a:t>
            </a:r>
            <a:endParaRPr lang="en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Google Shape;1201;p44"/>
          <p:cNvSpPr txBox="1">
            <a:spLocks/>
          </p:cNvSpPr>
          <p:nvPr/>
        </p:nvSpPr>
        <p:spPr>
          <a:xfrm flipH="1">
            <a:off x="2896750" y="5740426"/>
            <a:ext cx="735446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…</a:t>
            </a:r>
            <a:endParaRPr lang="en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80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26" grpId="0" build="p"/>
      <p:bldP spid="27" grpId="0" build="p"/>
      <p:bldP spid="28" grpId="0" build="p"/>
      <p:bldP spid="29" grpId="0" build="p"/>
      <p:bldP spid="30" grpId="0" build="p"/>
      <p:bldP spid="31" grpId="0" build="p"/>
      <p:bldP spid="32" grpId="0" build="p"/>
      <p:bldP spid="33" grpId="0" build="p"/>
      <p:bldP spid="35" grpId="0" build="p"/>
      <p:bldP spid="36" grpId="0" build="p"/>
      <p:bldP spid="37" grpId="0" build="p"/>
      <p:bldP spid="38" grpId="0" build="p"/>
      <p:bldP spid="39" grpId="0" build="p"/>
      <p:bldP spid="40" grpId="0" build="p"/>
      <p:bldP spid="41" grpId="0" build="p"/>
      <p:bldP spid="42" grpId="0" build="p"/>
      <p:bldP spid="4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 57"/>
          <p:cNvSpPr/>
          <p:nvPr/>
        </p:nvSpPr>
        <p:spPr>
          <a:xfrm>
            <a:off x="139700" y="50801"/>
            <a:ext cx="11912600" cy="676910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2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19266" y="153555"/>
            <a:ext cx="8953469" cy="1732963"/>
            <a:chOff x="1968496" y="260927"/>
            <a:chExt cx="10083829" cy="1732963"/>
          </a:xfrm>
        </p:grpSpPr>
        <p:grpSp>
          <p:nvGrpSpPr>
            <p:cNvPr id="2" name="Group 1"/>
            <p:cNvGrpSpPr/>
            <p:nvPr/>
          </p:nvGrpSpPr>
          <p:grpSpPr>
            <a:xfrm>
              <a:off x="1968496" y="393700"/>
              <a:ext cx="10083829" cy="1600190"/>
              <a:chOff x="6719256" y="1294185"/>
              <a:chExt cx="2171275" cy="1327091"/>
            </a:xfrm>
          </p:grpSpPr>
          <p:sp>
            <p:nvSpPr>
              <p:cNvPr id="10" name="对角圆角矩形 9"/>
              <p:cNvSpPr/>
              <p:nvPr/>
            </p:nvSpPr>
            <p:spPr>
              <a:xfrm>
                <a:off x="6719256" y="1535502"/>
                <a:ext cx="2171275" cy="1085774"/>
              </a:xfrm>
              <a:prstGeom prst="round2DiagRect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c.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Tìm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những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từ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ngữ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:</a:t>
                </a:r>
              </a:p>
              <a:p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-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Chứa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các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tiếng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chỉ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khác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nhau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ở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vần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rgbClr val="FF0000"/>
                    </a:solidFill>
                    <a:ea typeface="迷你简卡通" panose="03000509000000000000" pitchFamily="65" charset="-122"/>
                  </a:rPr>
                  <a:t>iêm</a:t>
                </a:r>
                <a:r>
                  <a:rPr lang="en-US" altLang="zh-CN" sz="3200" b="1" dirty="0">
                    <a:solidFill>
                      <a:srgbClr val="FF0000"/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hay </a:t>
                </a:r>
                <a:r>
                  <a:rPr lang="en-US" altLang="zh-CN" sz="3200" b="1" dirty="0" err="1">
                    <a:solidFill>
                      <a:srgbClr val="FF0000"/>
                    </a:solidFill>
                    <a:ea typeface="迷你简卡通" panose="03000509000000000000" pitchFamily="65" charset="-122"/>
                  </a:rPr>
                  <a:t>im</a:t>
                </a:r>
                <a:r>
                  <a:rPr lang="en-US" altLang="zh-CN" sz="3200" b="1" dirty="0">
                    <a:solidFill>
                      <a:srgbClr val="FF0000"/>
                    </a:solidFill>
                    <a:ea typeface="迷你简卡通" panose="03000509000000000000" pitchFamily="65" charset="-122"/>
                  </a:rPr>
                  <a:t>.</a:t>
                </a:r>
                <a:endParaRPr lang="zh-CN" altLang="en-US" sz="3200" b="1" dirty="0">
                  <a:solidFill>
                    <a:schemeClr val="accent5">
                      <a:lumMod val="50000"/>
                    </a:schemeClr>
                  </a:solidFill>
                  <a:ea typeface="迷你简卡通" panose="03000509000000000000" pitchFamily="65" charset="-122"/>
                </a:endParaRPr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8504791" y="1294185"/>
                <a:ext cx="380023" cy="489184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方正大黑简体" panose="02010601030101010101" pitchFamily="2" charset="-122"/>
                  <a:ea typeface="方正大黑简体" panose="02010601030101010101" pitchFamily="2" charset="-122"/>
                </a:endParaRPr>
              </a:p>
            </p:txBody>
          </p:sp>
        </p:grpSp>
        <p:sp>
          <p:nvSpPr>
            <p:cNvPr id="34" name="Google Shape;1201;p44"/>
            <p:cNvSpPr txBox="1">
              <a:spLocks/>
            </p:cNvSpPr>
            <p:nvPr/>
          </p:nvSpPr>
          <p:spPr>
            <a:xfrm flipH="1">
              <a:off x="10546766" y="260927"/>
              <a:ext cx="1366984" cy="711176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3733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B</a:t>
              </a:r>
              <a:r>
                <a:rPr lang="en" sz="3733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ài 2</a:t>
              </a: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249905"/>
              </p:ext>
            </p:extLst>
          </p:nvPr>
        </p:nvGraphicFramePr>
        <p:xfrm>
          <a:off x="190531" y="2142066"/>
          <a:ext cx="11723220" cy="11582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861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1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chiêm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liêm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chim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lim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Google Shape;1201;p44"/>
          <p:cNvSpPr txBox="1">
            <a:spLocks/>
          </p:cNvSpPr>
          <p:nvPr/>
        </p:nvSpPr>
        <p:spPr>
          <a:xfrm flipH="1">
            <a:off x="1185716" y="1975417"/>
            <a:ext cx="4567384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: lúa chiêm, chiêm bao,…</a:t>
            </a:r>
          </a:p>
        </p:txBody>
      </p:sp>
      <p:sp>
        <p:nvSpPr>
          <p:cNvPr id="45" name="Google Shape;1201;p44"/>
          <p:cNvSpPr txBox="1">
            <a:spLocks/>
          </p:cNvSpPr>
          <p:nvPr/>
        </p:nvSpPr>
        <p:spPr>
          <a:xfrm flipH="1">
            <a:off x="1007916" y="2585017"/>
            <a:ext cx="4567384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: chim chóc, chim sáo,…</a:t>
            </a:r>
          </a:p>
        </p:txBody>
      </p:sp>
      <p:sp>
        <p:nvSpPr>
          <p:cNvPr id="46" name="Google Shape;1201;p44"/>
          <p:cNvSpPr txBox="1">
            <a:spLocks/>
          </p:cNvSpPr>
          <p:nvPr/>
        </p:nvSpPr>
        <p:spPr>
          <a:xfrm flipH="1">
            <a:off x="6573974" y="2585017"/>
            <a:ext cx="4567384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: lim dim, gỗ lim,…</a:t>
            </a:r>
          </a:p>
        </p:txBody>
      </p:sp>
      <p:sp>
        <p:nvSpPr>
          <p:cNvPr id="47" name="Google Shape;1201;p44"/>
          <p:cNvSpPr txBox="1">
            <a:spLocks/>
          </p:cNvSpPr>
          <p:nvPr/>
        </p:nvSpPr>
        <p:spPr>
          <a:xfrm flipH="1">
            <a:off x="6777174" y="1981190"/>
            <a:ext cx="4567384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: thanh liêm, liêm khiết,…</a:t>
            </a:r>
          </a:p>
        </p:txBody>
      </p:sp>
      <p:sp>
        <p:nvSpPr>
          <p:cNvPr id="51" name="对角圆角矩形 9"/>
          <p:cNvSpPr/>
          <p:nvPr/>
        </p:nvSpPr>
        <p:spPr>
          <a:xfrm>
            <a:off x="1595692" y="3427301"/>
            <a:ext cx="8953469" cy="814499"/>
          </a:xfrm>
          <a:prstGeom prst="round2Diag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ea typeface="迷你简卡通" panose="03000509000000000000" pitchFamily="65" charset="-122"/>
              </a:rPr>
              <a:t>-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ea typeface="迷你简卡通" panose="03000509000000000000" pitchFamily="65" charset="-122"/>
              </a:rPr>
              <a:t>Chứa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ea typeface="迷你简卡通" panose="03000509000000000000" pitchFamily="65" charset="-122"/>
              </a:rPr>
              <a:t>các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ea typeface="迷你简卡通" panose="03000509000000000000" pitchFamily="65" charset="-122"/>
              </a:rPr>
              <a:t>tiếng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ea typeface="迷你简卡通" panose="03000509000000000000" pitchFamily="65" charset="-122"/>
              </a:rPr>
              <a:t>chỉ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ea typeface="迷你简卡通" panose="03000509000000000000" pitchFamily="65" charset="-122"/>
              </a:rPr>
              <a:t>khác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ea typeface="迷你简卡通" panose="03000509000000000000" pitchFamily="65" charset="-122"/>
              </a:rPr>
              <a:t>nhau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ea typeface="迷你简卡通" panose="03000509000000000000" pitchFamily="65" charset="-122"/>
              </a:rPr>
              <a:t> ở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ea typeface="迷你简卡通" panose="03000509000000000000" pitchFamily="65" charset="-122"/>
              </a:rPr>
              <a:t>vần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迷你简卡通" panose="03000509000000000000" pitchFamily="65" charset="-122"/>
              </a:rPr>
              <a:t>iêp</a:t>
            </a:r>
            <a:r>
              <a:rPr lang="en-US" altLang="zh-CN" sz="3200" b="1" dirty="0">
                <a:solidFill>
                  <a:srgbClr val="FF000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ea typeface="迷你简卡通" panose="03000509000000000000" pitchFamily="65" charset="-122"/>
              </a:rPr>
              <a:t>hay </a:t>
            </a:r>
            <a:r>
              <a:rPr lang="en-US" altLang="zh-CN" sz="3200" b="1" dirty="0" err="1">
                <a:solidFill>
                  <a:srgbClr val="FF0000"/>
                </a:solidFill>
                <a:ea typeface="迷你简卡通" panose="03000509000000000000" pitchFamily="65" charset="-122"/>
              </a:rPr>
              <a:t>ip</a:t>
            </a:r>
            <a:r>
              <a:rPr lang="en-US" altLang="zh-CN" sz="3200" b="1" dirty="0">
                <a:solidFill>
                  <a:srgbClr val="FF0000"/>
                </a:solidFill>
                <a:ea typeface="迷你简卡通" panose="03000509000000000000" pitchFamily="65" charset="-122"/>
              </a:rPr>
              <a:t>.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ea typeface="迷你简卡通" panose="03000509000000000000" pitchFamily="65" charset="-122"/>
            </a:endParaRPr>
          </a:p>
        </p:txBody>
      </p:sp>
      <p:graphicFrame>
        <p:nvGraphicFramePr>
          <p:cNvPr id="59" name="Tab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339284"/>
              </p:ext>
            </p:extLst>
          </p:nvPr>
        </p:nvGraphicFramePr>
        <p:xfrm>
          <a:off x="210816" y="4580466"/>
          <a:ext cx="11723220" cy="11582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861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1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diếp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kiếp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díp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kíp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0" name="Google Shape;1201;p44"/>
          <p:cNvSpPr txBox="1">
            <a:spLocks/>
          </p:cNvSpPr>
          <p:nvPr/>
        </p:nvSpPr>
        <p:spPr>
          <a:xfrm flipH="1">
            <a:off x="957116" y="4426517"/>
            <a:ext cx="4567384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: rau diếp, diếp cá,…</a:t>
            </a:r>
          </a:p>
        </p:txBody>
      </p:sp>
      <p:sp>
        <p:nvSpPr>
          <p:cNvPr id="61" name="Google Shape;1201;p44"/>
          <p:cNvSpPr txBox="1">
            <a:spLocks/>
          </p:cNvSpPr>
          <p:nvPr/>
        </p:nvSpPr>
        <p:spPr>
          <a:xfrm flipH="1">
            <a:off x="761501" y="5010717"/>
            <a:ext cx="4567384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: díp mắt, díp mí,…</a:t>
            </a:r>
          </a:p>
        </p:txBody>
      </p:sp>
      <p:sp>
        <p:nvSpPr>
          <p:cNvPr id="62" name="Google Shape;1201;p44"/>
          <p:cNvSpPr txBox="1">
            <a:spLocks/>
          </p:cNvSpPr>
          <p:nvPr/>
        </p:nvSpPr>
        <p:spPr>
          <a:xfrm flipH="1">
            <a:off x="6594259" y="5023417"/>
            <a:ext cx="4567384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: bí kíp, kíp nổ,…</a:t>
            </a:r>
          </a:p>
        </p:txBody>
      </p:sp>
      <p:sp>
        <p:nvSpPr>
          <p:cNvPr id="63" name="Google Shape;1201;p44"/>
          <p:cNvSpPr txBox="1">
            <a:spLocks/>
          </p:cNvSpPr>
          <p:nvPr/>
        </p:nvSpPr>
        <p:spPr>
          <a:xfrm flipH="1">
            <a:off x="6797459" y="4419590"/>
            <a:ext cx="4567384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: số kiếp, kiếp nạn,…</a:t>
            </a:r>
          </a:p>
        </p:txBody>
      </p:sp>
    </p:spTree>
    <p:extLst>
      <p:ext uri="{BB962C8B-B14F-4D97-AF65-F5344CB8AC3E}">
        <p14:creationId xmlns:p14="http://schemas.microsoft.com/office/powerpoint/2010/main" val="151417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/>
      <p:bldP spid="45" grpId="0" build="p"/>
      <p:bldP spid="46" grpId="0" build="p"/>
      <p:bldP spid="47" grpId="0" build="p"/>
      <p:bldP spid="51" grpId="0" animBg="1"/>
      <p:bldP spid="60" grpId="0" build="p"/>
      <p:bldP spid="61" grpId="0" build="p"/>
      <p:bldP spid="62" grpId="0" build="p"/>
      <p:bldP spid="6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 57"/>
          <p:cNvSpPr/>
          <p:nvPr/>
        </p:nvSpPr>
        <p:spPr>
          <a:xfrm>
            <a:off x="139700" y="63501"/>
            <a:ext cx="11912600" cy="676910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2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68300" y="775855"/>
            <a:ext cx="11455400" cy="1834574"/>
            <a:chOff x="1968496" y="172027"/>
            <a:chExt cx="10083829" cy="1834574"/>
          </a:xfrm>
        </p:grpSpPr>
        <p:grpSp>
          <p:nvGrpSpPr>
            <p:cNvPr id="2" name="Group 1"/>
            <p:cNvGrpSpPr/>
            <p:nvPr/>
          </p:nvGrpSpPr>
          <p:grpSpPr>
            <a:xfrm>
              <a:off x="1968496" y="304800"/>
              <a:ext cx="10083829" cy="1701801"/>
              <a:chOff x="6719256" y="1220454"/>
              <a:chExt cx="2171275" cy="1411358"/>
            </a:xfrm>
          </p:grpSpPr>
          <p:sp>
            <p:nvSpPr>
              <p:cNvPr id="10" name="对角圆角矩形 9"/>
              <p:cNvSpPr/>
              <p:nvPr/>
            </p:nvSpPr>
            <p:spPr>
              <a:xfrm>
                <a:off x="6719256" y="1535503"/>
                <a:ext cx="2171275" cy="1096309"/>
              </a:xfrm>
              <a:prstGeom prst="round2DiagRect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	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Tìm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những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tiếng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thích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hợp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với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mỗi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ô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trống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để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hoàn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chỉnh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mẩu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chuyện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vui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dưới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đây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.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Biết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rằng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ea typeface="迷你简卡通" panose="03000509000000000000" pitchFamily="65" charset="-122"/>
                  </a:rPr>
                  <a:t>:</a:t>
                </a:r>
                <a:endParaRPr lang="zh-CN" altLang="en-US" sz="3200" b="1" dirty="0">
                  <a:solidFill>
                    <a:schemeClr val="accent5">
                      <a:lumMod val="50000"/>
                    </a:schemeClr>
                  </a:solidFill>
                  <a:ea typeface="迷你简卡通" panose="03000509000000000000" pitchFamily="65" charset="-122"/>
                </a:endParaRPr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6855760" y="1220454"/>
                <a:ext cx="380023" cy="489184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latin typeface="方正大黑简体" panose="02010601030101010101" pitchFamily="2" charset="-122"/>
                  <a:ea typeface="方正大黑简体" panose="02010601030101010101" pitchFamily="2" charset="-122"/>
                </a:endParaRPr>
              </a:p>
            </p:txBody>
          </p:sp>
        </p:grpSp>
        <p:sp>
          <p:nvSpPr>
            <p:cNvPr id="34" name="Google Shape;1201;p44"/>
            <p:cNvSpPr txBox="1">
              <a:spLocks/>
            </p:cNvSpPr>
            <p:nvPr/>
          </p:nvSpPr>
          <p:spPr>
            <a:xfrm flipH="1">
              <a:off x="2888367" y="172027"/>
              <a:ext cx="1366984" cy="711176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3200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B</a:t>
              </a:r>
              <a:r>
                <a:rPr lang="en" sz="3200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ài 3</a:t>
              </a:r>
            </a:p>
          </p:txBody>
        </p:sp>
      </p:grpSp>
      <p:sp>
        <p:nvSpPr>
          <p:cNvPr id="61" name="Google Shape;1201;p44"/>
          <p:cNvSpPr txBox="1">
            <a:spLocks/>
          </p:cNvSpPr>
          <p:nvPr/>
        </p:nvSpPr>
        <p:spPr>
          <a:xfrm flipH="1">
            <a:off x="3018085" y="2623129"/>
            <a:ext cx="6125915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dirty="0">
                <a:latin typeface="Calibri" pitchFamily="34" charset="0"/>
                <a:cs typeface="Calibri" pitchFamily="34" charset="0"/>
              </a:rPr>
              <a:t>c</a:t>
            </a:r>
            <a:r>
              <a:rPr lang="en" sz="3200" b="1" dirty="0">
                <a:latin typeface="Calibri" pitchFamily="34" charset="0"/>
                <a:cs typeface="Calibri" pitchFamily="34" charset="0"/>
              </a:rPr>
              <a:t>hứa tiếng bắt đầu bằng </a:t>
            </a:r>
            <a:r>
              <a:rPr lang="en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en" sz="3200" b="1" dirty="0">
                <a:latin typeface="Calibri" pitchFamily="34" charset="0"/>
                <a:cs typeface="Calibri" pitchFamily="34" charset="0"/>
              </a:rPr>
              <a:t> hoặc </a:t>
            </a:r>
            <a:r>
              <a:rPr lang="en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gi</a:t>
            </a:r>
            <a:r>
              <a:rPr lang="en" sz="3200" b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451100" y="2730064"/>
            <a:ext cx="522706" cy="522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51100" y="3435905"/>
            <a:ext cx="522706" cy="5227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1" name="Google Shape;1201;p44"/>
          <p:cNvSpPr txBox="1">
            <a:spLocks/>
          </p:cNvSpPr>
          <p:nvPr/>
        </p:nvSpPr>
        <p:spPr>
          <a:xfrm flipH="1">
            <a:off x="3004306" y="3307146"/>
            <a:ext cx="6125915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dirty="0">
                <a:latin typeface="Calibri" pitchFamily="34" charset="0"/>
                <a:cs typeface="Calibri" pitchFamily="34" charset="0"/>
              </a:rPr>
              <a:t>c</a:t>
            </a:r>
            <a:r>
              <a:rPr lang="en" sz="3200" b="1" dirty="0">
                <a:latin typeface="Calibri" pitchFamily="34" charset="0"/>
                <a:cs typeface="Calibri" pitchFamily="34" charset="0"/>
              </a:rPr>
              <a:t>hứa tiếng bắt đầu bằng </a:t>
            </a:r>
            <a:r>
              <a:rPr lang="en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</a:t>
            </a:r>
            <a:r>
              <a:rPr lang="en" sz="3200" b="1" dirty="0">
                <a:latin typeface="Calibri" pitchFamily="34" charset="0"/>
                <a:cs typeface="Calibri" pitchFamily="34" charset="0"/>
              </a:rPr>
              <a:t> hoặc </a:t>
            </a:r>
            <a:r>
              <a:rPr lang="en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</a:t>
            </a:r>
            <a:r>
              <a:rPr lang="en" sz="3200" b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940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p"/>
      <p:bldP spid="4" grpId="0" animBg="1"/>
      <p:bldP spid="20" grpId="0" animBg="1"/>
      <p:bldP spid="2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 57"/>
          <p:cNvSpPr/>
          <p:nvPr/>
        </p:nvSpPr>
        <p:spPr>
          <a:xfrm>
            <a:off x="0" y="63501"/>
            <a:ext cx="12192000" cy="676910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2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2" name="Google Shape;1201;p44"/>
          <p:cNvSpPr txBox="1">
            <a:spLocks/>
          </p:cNvSpPr>
          <p:nvPr/>
        </p:nvSpPr>
        <p:spPr>
          <a:xfrm flipH="1">
            <a:off x="3130550" y="-88900"/>
            <a:ext cx="6165850" cy="57278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Thầy</a:t>
            </a:r>
            <a:r>
              <a:rPr lang="en-US" sz="3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quên</a:t>
            </a:r>
            <a:r>
              <a:rPr lang="en-US" sz="3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mặt</a:t>
            </a:r>
            <a:r>
              <a:rPr lang="en-US" sz="3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nhà</a:t>
            </a:r>
            <a:r>
              <a:rPr lang="en-US" sz="3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con </a:t>
            </a:r>
            <a:r>
              <a:rPr lang="en-US" sz="3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rồi</a:t>
            </a:r>
            <a:r>
              <a:rPr lang="en-US" sz="3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hay </a:t>
            </a:r>
            <a:r>
              <a:rPr lang="en-US" sz="30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sao</a:t>
            </a:r>
            <a:r>
              <a:rPr lang="en-US" sz="3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" sz="3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Google Shape;1201;p44"/>
          <p:cNvSpPr txBox="1">
            <a:spLocks/>
          </p:cNvSpPr>
          <p:nvPr/>
        </p:nvSpPr>
        <p:spPr>
          <a:xfrm flipH="1">
            <a:off x="-1" y="420385"/>
            <a:ext cx="12192000" cy="641221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anh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thợ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vẽ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truyền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thần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không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đủ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ăn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bè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thăm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anh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than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thở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họ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bảo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-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Cậu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hãy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vẽ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một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bức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chân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dung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hai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vợ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chồng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cậu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rồi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lồng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khung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kính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mà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treo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Thiên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hạ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thấy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cậu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khéo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tay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xô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nhau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tới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lo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gì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không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khấm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khá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!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Nghe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anh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bảo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vợ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ngồi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xuống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anh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truyền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thần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rồi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lại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tự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họa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chính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mình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ngồi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cạnh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Vẽ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xong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anh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ngắm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ngắm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lại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lấy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đắc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ý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lắm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Một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hôm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bố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vợ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tới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chơi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thấy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bức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họa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hỏi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-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Anh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vẽ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chị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treo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đó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?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A</a:t>
            </a:r>
            <a:r>
              <a:rPr lang="en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nh ta trả lời:</a:t>
            </a:r>
          </a:p>
          <a:p>
            <a:pPr marL="0" indent="0" algn="just">
              <a:buNone/>
            </a:pPr>
            <a:r>
              <a:rPr lang="en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- Chết thật, thầy quên mặt nhà con </a:t>
            </a:r>
            <a:r>
              <a:rPr lang="en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rồi</a:t>
            </a:r>
            <a:r>
              <a:rPr lang="en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hay sao?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Ô</a:t>
            </a:r>
            <a:r>
              <a:rPr lang="en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ng bố vợ nói tiếp:</a:t>
            </a:r>
          </a:p>
          <a:p>
            <a:pPr marL="0" indent="0" algn="just">
              <a:buNone/>
            </a:pPr>
            <a:r>
              <a:rPr lang="en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- Thì ra là vợ anh. 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en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hế nó ngồi cạnh người nào mà trông tướng mạo kì </a:t>
            </a:r>
            <a:r>
              <a:rPr lang="en-US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dị</a:t>
            </a:r>
            <a:r>
              <a:rPr lang="en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vậy?</a:t>
            </a:r>
          </a:p>
        </p:txBody>
      </p:sp>
      <p:sp>
        <p:nvSpPr>
          <p:cNvPr id="14" name="Google Shape;1201;p44"/>
          <p:cNvSpPr txBox="1">
            <a:spLocks/>
          </p:cNvSpPr>
          <p:nvPr/>
        </p:nvSpPr>
        <p:spPr>
          <a:xfrm flipH="1">
            <a:off x="4953000" y="6145515"/>
            <a:ext cx="6769100" cy="57278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Theo TIẾNG CƯỜI DÂN GIAN VIỆT NAM</a:t>
            </a:r>
            <a:endParaRPr lang="en" sz="2400" b="1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55447" y="101601"/>
            <a:ext cx="426453" cy="426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94427" y="1499285"/>
            <a:ext cx="430167" cy="4301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700911" y="1483912"/>
            <a:ext cx="426453" cy="426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258300" y="2437360"/>
            <a:ext cx="426453" cy="426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494547" y="2825713"/>
            <a:ext cx="430167" cy="4301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57710" y="3837045"/>
            <a:ext cx="430167" cy="4301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644146" y="4826243"/>
            <a:ext cx="426453" cy="426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552510" y="5879631"/>
            <a:ext cx="430167" cy="4301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</a:t>
            </a:r>
          </a:p>
        </p:txBody>
      </p:sp>
      <p:pic>
        <p:nvPicPr>
          <p:cNvPr id="1026" name="Picture 2" descr="C:\Users\DELL\Downloads\kisspng-painter-watercolor-painting-easel-paint-brushes-clipart-painter-5c5613ec713c91.460975581549145068463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137" y="3080656"/>
            <a:ext cx="2659306" cy="268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75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接连接符 28"/>
          <p:cNvCxnSpPr/>
          <p:nvPr/>
        </p:nvCxnSpPr>
        <p:spPr>
          <a:xfrm>
            <a:off x="3506347" y="1197461"/>
            <a:ext cx="515702" cy="18955"/>
          </a:xfrm>
          <a:prstGeom prst="line">
            <a:avLst/>
          </a:prstGeom>
          <a:ln w="19050">
            <a:solidFill>
              <a:srgbClr val="E753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2265714" y="134938"/>
            <a:ext cx="0" cy="3881256"/>
          </a:xfrm>
          <a:prstGeom prst="line">
            <a:avLst/>
          </a:prstGeom>
          <a:ln>
            <a:solidFill>
              <a:srgbClr val="E7532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椭圆 53"/>
          <p:cNvSpPr/>
          <p:nvPr/>
        </p:nvSpPr>
        <p:spPr>
          <a:xfrm>
            <a:off x="2451803" y="778859"/>
            <a:ext cx="837204" cy="837204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/>
              <a:t>1</a:t>
            </a:r>
            <a:endParaRPr lang="zh-CN" altLang="en-US" sz="3600" b="1" dirty="0"/>
          </a:p>
        </p:txBody>
      </p:sp>
      <p:sp>
        <p:nvSpPr>
          <p:cNvPr id="55" name="椭圆 54"/>
          <p:cNvSpPr/>
          <p:nvPr/>
        </p:nvSpPr>
        <p:spPr>
          <a:xfrm>
            <a:off x="2426608" y="2192124"/>
            <a:ext cx="837204" cy="837204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/>
              <a:t>2</a:t>
            </a:r>
            <a:endParaRPr lang="zh-CN" altLang="en-US" b="1" dirty="0"/>
          </a:p>
        </p:txBody>
      </p:sp>
      <p:cxnSp>
        <p:nvCxnSpPr>
          <p:cNvPr id="47" name="直接连接符 28"/>
          <p:cNvCxnSpPr/>
          <p:nvPr/>
        </p:nvCxnSpPr>
        <p:spPr>
          <a:xfrm>
            <a:off x="3441407" y="2596724"/>
            <a:ext cx="515702" cy="18955"/>
          </a:xfrm>
          <a:prstGeom prst="line">
            <a:avLst/>
          </a:prstGeom>
          <a:ln w="19050">
            <a:solidFill>
              <a:srgbClr val="E753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椭圆 54"/>
          <p:cNvSpPr/>
          <p:nvPr/>
        </p:nvSpPr>
        <p:spPr>
          <a:xfrm>
            <a:off x="2451803" y="3601910"/>
            <a:ext cx="837204" cy="837204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/>
              <a:t>3</a:t>
            </a:r>
            <a:endParaRPr lang="zh-CN" altLang="en-US" b="1" dirty="0"/>
          </a:p>
        </p:txBody>
      </p:sp>
      <p:cxnSp>
        <p:nvCxnSpPr>
          <p:cNvPr id="50" name="直接连接符 28"/>
          <p:cNvCxnSpPr/>
          <p:nvPr/>
        </p:nvCxnSpPr>
        <p:spPr>
          <a:xfrm>
            <a:off x="3466602" y="4006510"/>
            <a:ext cx="515702" cy="18955"/>
          </a:xfrm>
          <a:prstGeom prst="line">
            <a:avLst/>
          </a:prstGeom>
          <a:ln w="19050">
            <a:solidFill>
              <a:srgbClr val="E753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89"/>
          <p:cNvSpPr txBox="1"/>
          <p:nvPr/>
        </p:nvSpPr>
        <p:spPr>
          <a:xfrm>
            <a:off x="4190999" y="3733077"/>
            <a:ext cx="8119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bài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cẩn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thận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giữ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vở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sạch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đẹp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.</a:t>
            </a:r>
            <a:endParaRPr lang="zh-CN" altLang="en-US" sz="3200" b="1" dirty="0">
              <a:solidFill>
                <a:srgbClr val="002060"/>
              </a:solidFill>
              <a:ea typeface="微软雅黑" pitchFamily="34" charset="-122"/>
            </a:endParaRPr>
          </a:p>
        </p:txBody>
      </p:sp>
      <p:pic>
        <p:nvPicPr>
          <p:cNvPr id="15" name="Picture 14" descr="About us - ArmyHaus">
            <a:extLst>
              <a:ext uri="{FF2B5EF4-FFF2-40B4-BE49-F238E27FC236}">
                <a16:creationId xmlns:a16="http://schemas.microsoft.com/office/drawing/2014/main" id="{54BABDA0-FE02-4DFE-A483-C72AD518B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98222" l="5778" r="97778">
                        <a14:foregroundMark x1="61333" y1="24889" x2="38222" y2="16444"/>
                        <a14:foregroundMark x1="38222" y1="16444" x2="21778" y2="39556"/>
                        <a14:foregroundMark x1="21778" y1="39556" x2="37778" y2="64889"/>
                        <a14:foregroundMark x1="37778" y1="64889" x2="60000" y2="66222"/>
                        <a14:foregroundMark x1="60000" y1="66222" x2="71111" y2="42667"/>
                        <a14:foregroundMark x1="71111" y1="42667" x2="52000" y2="24889"/>
                        <a14:foregroundMark x1="52000" y1="24889" x2="26222" y2="31111"/>
                        <a14:foregroundMark x1="26222" y1="31111" x2="17333" y2="51556"/>
                        <a14:foregroundMark x1="17333" y1="51556" x2="16889" y2="78222"/>
                        <a14:foregroundMark x1="16889" y1="78222" x2="36000" y2="91111"/>
                        <a14:foregroundMark x1="36000" y1="91111" x2="60000" y2="91556"/>
                        <a14:foregroundMark x1="60000" y1="91556" x2="81333" y2="72889"/>
                        <a14:foregroundMark x1="81333" y1="72889" x2="84889" y2="47111"/>
                        <a14:foregroundMark x1="84889" y1="47111" x2="69778" y2="23556"/>
                        <a14:foregroundMark x1="69778" y1="23556" x2="46667" y2="16444"/>
                        <a14:foregroundMark x1="46667" y1="16444" x2="20889" y2="27556"/>
                        <a14:foregroundMark x1="20889" y1="27556" x2="9333" y2="55556"/>
                        <a14:foregroundMark x1="9333" y1="55556" x2="10222" y2="65333"/>
                        <a14:foregroundMark x1="21778" y1="38667" x2="51111" y2="54222"/>
                        <a14:foregroundMark x1="51111" y1="54222" x2="62667" y2="75556"/>
                        <a14:foregroundMark x1="62667" y1="75556" x2="85778" y2="70222"/>
                        <a14:foregroundMark x1="85778" y1="70222" x2="85778" y2="39556"/>
                        <a14:foregroundMark x1="87111" y1="21778" x2="92889" y2="47556"/>
                        <a14:foregroundMark x1="92889" y1="47556" x2="89778" y2="72000"/>
                        <a14:foregroundMark x1="89778" y1="72000" x2="62667" y2="91111"/>
                        <a14:foregroundMark x1="73333" y1="92000" x2="92000" y2="70222"/>
                        <a14:foregroundMark x1="92000" y1="70222" x2="98222" y2="41333"/>
                        <a14:foregroundMark x1="98222" y1="41333" x2="88000" y2="21778"/>
                        <a14:foregroundMark x1="88000" y1="21778" x2="65778" y2="9333"/>
                        <a14:foregroundMark x1="65778" y1="9333" x2="39111" y2="9778"/>
                        <a14:foregroundMark x1="39111" y1="9778" x2="20889" y2="26667"/>
                        <a14:foregroundMark x1="20889" y1="26667" x2="10222" y2="48444"/>
                        <a14:foregroundMark x1="10222" y1="48444" x2="5778" y2="76000"/>
                        <a14:foregroundMark x1="5778" y1="46222" x2="15111" y2="22667"/>
                        <a14:foregroundMark x1="15111" y1="22667" x2="37778" y2="8000"/>
                        <a14:foregroundMark x1="37778" y1="8000" x2="64000" y2="12000"/>
                        <a14:foregroundMark x1="64000" y1="12000" x2="69778" y2="16444"/>
                        <a14:foregroundMark x1="68889" y1="3556" x2="46667" y2="1333"/>
                        <a14:foregroundMark x1="46667" y1="1333" x2="36000" y2="3556"/>
                        <a14:foregroundMark x1="97778" y1="66222" x2="97778" y2="39556"/>
                        <a14:foregroundMark x1="36889" y1="96444" x2="55111" y2="98222"/>
                        <a14:foregroundMark x1="20000" y1="52444" x2="34667" y2="73778"/>
                        <a14:foregroundMark x1="34667" y1="73778" x2="84000" y2="28889"/>
                        <a14:foregroundMark x1="44444" y1="63111" x2="57333" y2="72889"/>
                        <a14:foregroundMark x1="40000" y1="67556" x2="40000" y2="84444"/>
                        <a14:foregroundMark x1="77333" y1="12000" x2="87111" y2="1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446" y="1181308"/>
            <a:ext cx="586767" cy="5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bout us - ArmyHaus">
            <a:extLst>
              <a:ext uri="{FF2B5EF4-FFF2-40B4-BE49-F238E27FC236}">
                <a16:creationId xmlns:a16="http://schemas.microsoft.com/office/drawing/2014/main" id="{54BABDA0-FE02-4DFE-A483-C72AD518B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98222" l="5778" r="97778">
                        <a14:foregroundMark x1="61333" y1="24889" x2="38222" y2="16444"/>
                        <a14:foregroundMark x1="38222" y1="16444" x2="21778" y2="39556"/>
                        <a14:foregroundMark x1="21778" y1="39556" x2="37778" y2="64889"/>
                        <a14:foregroundMark x1="37778" y1="64889" x2="60000" y2="66222"/>
                        <a14:foregroundMark x1="60000" y1="66222" x2="71111" y2="42667"/>
                        <a14:foregroundMark x1="71111" y1="42667" x2="52000" y2="24889"/>
                        <a14:foregroundMark x1="52000" y1="24889" x2="26222" y2="31111"/>
                        <a14:foregroundMark x1="26222" y1="31111" x2="17333" y2="51556"/>
                        <a14:foregroundMark x1="17333" y1="51556" x2="16889" y2="78222"/>
                        <a14:foregroundMark x1="16889" y1="78222" x2="36000" y2="91111"/>
                        <a14:foregroundMark x1="36000" y1="91111" x2="60000" y2="91556"/>
                        <a14:foregroundMark x1="60000" y1="91556" x2="81333" y2="72889"/>
                        <a14:foregroundMark x1="81333" y1="72889" x2="84889" y2="47111"/>
                        <a14:foregroundMark x1="84889" y1="47111" x2="69778" y2="23556"/>
                        <a14:foregroundMark x1="69778" y1="23556" x2="46667" y2="16444"/>
                        <a14:foregroundMark x1="46667" y1="16444" x2="20889" y2="27556"/>
                        <a14:foregroundMark x1="20889" y1="27556" x2="9333" y2="55556"/>
                        <a14:foregroundMark x1="9333" y1="55556" x2="10222" y2="65333"/>
                        <a14:foregroundMark x1="21778" y1="38667" x2="51111" y2="54222"/>
                        <a14:foregroundMark x1="51111" y1="54222" x2="62667" y2="75556"/>
                        <a14:foregroundMark x1="62667" y1="75556" x2="85778" y2="70222"/>
                        <a14:foregroundMark x1="85778" y1="70222" x2="85778" y2="39556"/>
                        <a14:foregroundMark x1="87111" y1="21778" x2="92889" y2="47556"/>
                        <a14:foregroundMark x1="92889" y1="47556" x2="89778" y2="72000"/>
                        <a14:foregroundMark x1="89778" y1="72000" x2="62667" y2="91111"/>
                        <a14:foregroundMark x1="73333" y1="92000" x2="92000" y2="70222"/>
                        <a14:foregroundMark x1="92000" y1="70222" x2="98222" y2="41333"/>
                        <a14:foregroundMark x1="98222" y1="41333" x2="88000" y2="21778"/>
                        <a14:foregroundMark x1="88000" y1="21778" x2="65778" y2="9333"/>
                        <a14:foregroundMark x1="65778" y1="9333" x2="39111" y2="9778"/>
                        <a14:foregroundMark x1="39111" y1="9778" x2="20889" y2="26667"/>
                        <a14:foregroundMark x1="20889" y1="26667" x2="10222" y2="48444"/>
                        <a14:foregroundMark x1="10222" y1="48444" x2="5778" y2="76000"/>
                        <a14:foregroundMark x1="5778" y1="46222" x2="15111" y2="22667"/>
                        <a14:foregroundMark x1="15111" y1="22667" x2="37778" y2="8000"/>
                        <a14:foregroundMark x1="37778" y1="8000" x2="64000" y2="12000"/>
                        <a14:foregroundMark x1="64000" y1="12000" x2="69778" y2="16444"/>
                        <a14:foregroundMark x1="68889" y1="3556" x2="46667" y2="1333"/>
                        <a14:foregroundMark x1="46667" y1="1333" x2="36000" y2="3556"/>
                        <a14:foregroundMark x1="97778" y1="66222" x2="97778" y2="39556"/>
                        <a14:foregroundMark x1="36889" y1="96444" x2="55111" y2="98222"/>
                        <a14:foregroundMark x1="20000" y1="52444" x2="34667" y2="73778"/>
                        <a14:foregroundMark x1="34667" y1="73778" x2="84000" y2="28889"/>
                        <a14:foregroundMark x1="44444" y1="63111" x2="57333" y2="72889"/>
                        <a14:foregroundMark x1="40000" y1="67556" x2="40000" y2="84444"/>
                        <a14:foregroundMark x1="77333" y1="12000" x2="87111" y2="1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447" y="2973345"/>
            <a:ext cx="586767" cy="5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bout us - ArmyHaus">
            <a:extLst>
              <a:ext uri="{FF2B5EF4-FFF2-40B4-BE49-F238E27FC236}">
                <a16:creationId xmlns:a16="http://schemas.microsoft.com/office/drawing/2014/main" id="{54BABDA0-FE02-4DFE-A483-C72AD518B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98222" l="5778" r="97778">
                        <a14:foregroundMark x1="61333" y1="24889" x2="38222" y2="16444"/>
                        <a14:foregroundMark x1="38222" y1="16444" x2="21778" y2="39556"/>
                        <a14:foregroundMark x1="21778" y1="39556" x2="37778" y2="64889"/>
                        <a14:foregroundMark x1="37778" y1="64889" x2="60000" y2="66222"/>
                        <a14:foregroundMark x1="60000" y1="66222" x2="71111" y2="42667"/>
                        <a14:foregroundMark x1="71111" y1="42667" x2="52000" y2="24889"/>
                        <a14:foregroundMark x1="52000" y1="24889" x2="26222" y2="31111"/>
                        <a14:foregroundMark x1="26222" y1="31111" x2="17333" y2="51556"/>
                        <a14:foregroundMark x1="17333" y1="51556" x2="16889" y2="78222"/>
                        <a14:foregroundMark x1="16889" y1="78222" x2="36000" y2="91111"/>
                        <a14:foregroundMark x1="36000" y1="91111" x2="60000" y2="91556"/>
                        <a14:foregroundMark x1="60000" y1="91556" x2="81333" y2="72889"/>
                        <a14:foregroundMark x1="81333" y1="72889" x2="84889" y2="47111"/>
                        <a14:foregroundMark x1="84889" y1="47111" x2="69778" y2="23556"/>
                        <a14:foregroundMark x1="69778" y1="23556" x2="46667" y2="16444"/>
                        <a14:foregroundMark x1="46667" y1="16444" x2="20889" y2="27556"/>
                        <a14:foregroundMark x1="20889" y1="27556" x2="9333" y2="55556"/>
                        <a14:foregroundMark x1="9333" y1="55556" x2="10222" y2="65333"/>
                        <a14:foregroundMark x1="21778" y1="38667" x2="51111" y2="54222"/>
                        <a14:foregroundMark x1="51111" y1="54222" x2="62667" y2="75556"/>
                        <a14:foregroundMark x1="62667" y1="75556" x2="85778" y2="70222"/>
                        <a14:foregroundMark x1="85778" y1="70222" x2="85778" y2="39556"/>
                        <a14:foregroundMark x1="87111" y1="21778" x2="92889" y2="47556"/>
                        <a14:foregroundMark x1="92889" y1="47556" x2="89778" y2="72000"/>
                        <a14:foregroundMark x1="89778" y1="72000" x2="62667" y2="91111"/>
                        <a14:foregroundMark x1="73333" y1="92000" x2="92000" y2="70222"/>
                        <a14:foregroundMark x1="92000" y1="70222" x2="98222" y2="41333"/>
                        <a14:foregroundMark x1="98222" y1="41333" x2="88000" y2="21778"/>
                        <a14:foregroundMark x1="88000" y1="21778" x2="65778" y2="9333"/>
                        <a14:foregroundMark x1="65778" y1="9333" x2="39111" y2="9778"/>
                        <a14:foregroundMark x1="39111" y1="9778" x2="20889" y2="26667"/>
                        <a14:foregroundMark x1="20889" y1="26667" x2="10222" y2="48444"/>
                        <a14:foregroundMark x1="10222" y1="48444" x2="5778" y2="76000"/>
                        <a14:foregroundMark x1="5778" y1="46222" x2="15111" y2="22667"/>
                        <a14:foregroundMark x1="15111" y1="22667" x2="37778" y2="8000"/>
                        <a14:foregroundMark x1="37778" y1="8000" x2="64000" y2="12000"/>
                        <a14:foregroundMark x1="64000" y1="12000" x2="69778" y2="16444"/>
                        <a14:foregroundMark x1="68889" y1="3556" x2="46667" y2="1333"/>
                        <a14:foregroundMark x1="46667" y1="1333" x2="36000" y2="3556"/>
                        <a14:foregroundMark x1="97778" y1="66222" x2="97778" y2="39556"/>
                        <a14:foregroundMark x1="36889" y1="96444" x2="55111" y2="98222"/>
                        <a14:foregroundMark x1="20000" y1="52444" x2="34667" y2="73778"/>
                        <a14:foregroundMark x1="34667" y1="73778" x2="84000" y2="28889"/>
                        <a14:foregroundMark x1="44444" y1="63111" x2="57333" y2="72889"/>
                        <a14:foregroundMark x1="40000" y1="67556" x2="40000" y2="84444"/>
                        <a14:foregroundMark x1="77333" y1="12000" x2="87111" y2="1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448" y="3749767"/>
            <a:ext cx="586767" cy="5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95990" y="393612"/>
            <a:ext cx="2001484" cy="3785652"/>
          </a:xfrm>
          <a:prstGeom prst="rect">
            <a:avLst/>
          </a:prstGeom>
          <a:solidFill>
            <a:srgbClr val="FFFFCC"/>
          </a:solidFill>
          <a:ln>
            <a:solidFill>
              <a:srgbClr val="E7532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E75329"/>
                </a:solidFill>
                <a:latin typeface="UTM Alberta Heavy" pitchFamily="18" charset="0"/>
              </a:rPr>
              <a:t>Đánh</a:t>
            </a:r>
            <a:endParaRPr lang="en-US" sz="6000" dirty="0">
              <a:solidFill>
                <a:srgbClr val="E75329"/>
              </a:solidFill>
              <a:latin typeface="UTM Alberta Heavy" pitchFamily="18" charset="0"/>
            </a:endParaRPr>
          </a:p>
          <a:p>
            <a:pPr algn="ctr"/>
            <a:r>
              <a:rPr lang="en-US" sz="6000" dirty="0" err="1">
                <a:solidFill>
                  <a:srgbClr val="E75329"/>
                </a:solidFill>
                <a:latin typeface="UTM Alberta Heavy" pitchFamily="18" charset="0"/>
              </a:rPr>
              <a:t>giá</a:t>
            </a:r>
            <a:endParaRPr lang="en-US" sz="6000" dirty="0">
              <a:solidFill>
                <a:srgbClr val="E75329"/>
              </a:solidFill>
              <a:latin typeface="UTM Alberta Heavy" pitchFamily="18" charset="0"/>
            </a:endParaRPr>
          </a:p>
          <a:p>
            <a:pPr algn="ctr"/>
            <a:r>
              <a:rPr lang="en-US" sz="6000" dirty="0" err="1">
                <a:solidFill>
                  <a:srgbClr val="E75329"/>
                </a:solidFill>
                <a:latin typeface="UTM Alberta Heavy" pitchFamily="18" charset="0"/>
              </a:rPr>
              <a:t>mục</a:t>
            </a:r>
            <a:endParaRPr lang="en-US" sz="6000" dirty="0">
              <a:solidFill>
                <a:srgbClr val="E75329"/>
              </a:solidFill>
              <a:latin typeface="UTM Alberta Heavy" pitchFamily="18" charset="0"/>
            </a:endParaRPr>
          </a:p>
          <a:p>
            <a:pPr algn="ctr"/>
            <a:r>
              <a:rPr lang="en-US" sz="6000" dirty="0" err="1">
                <a:solidFill>
                  <a:srgbClr val="E75329"/>
                </a:solidFill>
                <a:latin typeface="UTM Alberta Heavy" pitchFamily="18" charset="0"/>
              </a:rPr>
              <a:t>tiêu</a:t>
            </a:r>
            <a:endParaRPr lang="en-US" sz="6000" dirty="0">
              <a:solidFill>
                <a:srgbClr val="E75329"/>
              </a:solidFill>
              <a:latin typeface="UTM Alberta Heavy" pitchFamily="18" charset="0"/>
            </a:endParaRPr>
          </a:p>
        </p:txBody>
      </p:sp>
      <p:sp>
        <p:nvSpPr>
          <p:cNvPr id="19" name="TextBox 89"/>
          <p:cNvSpPr txBox="1"/>
          <p:nvPr/>
        </p:nvSpPr>
        <p:spPr>
          <a:xfrm>
            <a:off x="4164314" y="576110"/>
            <a:ext cx="796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Nghe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–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đúng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chính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tả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hai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khổ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thơ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đầu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bài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thơ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Về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ngôi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nhà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đang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xây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. </a:t>
            </a:r>
          </a:p>
        </p:txBody>
      </p:sp>
      <p:sp>
        <p:nvSpPr>
          <p:cNvPr id="20" name="TextBox 89"/>
          <p:cNvSpPr txBox="1"/>
          <p:nvPr/>
        </p:nvSpPr>
        <p:spPr>
          <a:xfrm>
            <a:off x="4072849" y="1966442"/>
            <a:ext cx="8054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Làm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đúng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bài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tập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chính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tả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phân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biệt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tiếng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âm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đầu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r/d/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gi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, v/d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hoặc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phân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biệt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tiếng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vần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iêm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/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im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iêp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/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ip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.</a:t>
            </a:r>
            <a:endParaRPr lang="zh-CN" altLang="en-US" sz="3200" b="1" dirty="0">
              <a:solidFill>
                <a:srgbClr val="002060"/>
              </a:solidFill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867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49" grpId="0" animBg="1"/>
      <p:bldP spid="51" grpId="0"/>
      <p:bldP spid="18" grpId="0" animBg="1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0" y="-95221"/>
            <a:ext cx="12192000" cy="6952187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3" y="1325873"/>
            <a:ext cx="2019745" cy="16982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89"/>
          <p:cNvSpPr txBox="1"/>
          <p:nvPr/>
        </p:nvSpPr>
        <p:spPr>
          <a:xfrm>
            <a:off x="2485029" y="2526441"/>
            <a:ext cx="906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-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Xem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lại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bài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học</a:t>
            </a:r>
            <a:endParaRPr lang="zh-CN" altLang="en-US" sz="3200" b="1" dirty="0">
              <a:solidFill>
                <a:srgbClr val="002060"/>
              </a:solidFill>
              <a:ea typeface="微软雅黑" pitchFamily="34" charset="-122"/>
            </a:endParaRPr>
          </a:p>
        </p:txBody>
      </p:sp>
      <p:sp>
        <p:nvSpPr>
          <p:cNvPr id="9" name="TextBox 89"/>
          <p:cNvSpPr txBox="1"/>
          <p:nvPr/>
        </p:nvSpPr>
        <p:spPr>
          <a:xfrm>
            <a:off x="2485028" y="3299375"/>
            <a:ext cx="9065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-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Chuẩn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bị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bài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sau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: </a:t>
            </a:r>
            <a:r>
              <a:rPr lang="en-US" altLang="zh-CN" sz="3200" b="1" i="1" dirty="0" err="1">
                <a:solidFill>
                  <a:srgbClr val="FF0000"/>
                </a:solidFill>
                <a:ea typeface="微软雅黑" pitchFamily="34" charset="-122"/>
              </a:rPr>
              <a:t>Người</a:t>
            </a:r>
            <a:r>
              <a:rPr lang="en-US" altLang="zh-CN" sz="3200" b="1" i="1" dirty="0">
                <a:solidFill>
                  <a:srgbClr val="FF0000"/>
                </a:solidFill>
                <a:ea typeface="微软雅黑" pitchFamily="34" charset="-122"/>
              </a:rPr>
              <a:t> </a:t>
            </a:r>
            <a:r>
              <a:rPr lang="en-US" altLang="zh-CN" sz="3200" b="1" i="1" dirty="0" err="1">
                <a:solidFill>
                  <a:srgbClr val="FF0000"/>
                </a:solidFill>
                <a:ea typeface="微软雅黑" pitchFamily="34" charset="-122"/>
              </a:rPr>
              <a:t>mẹ</a:t>
            </a:r>
            <a:r>
              <a:rPr lang="en-US" altLang="zh-CN" sz="3200" b="1" i="1" dirty="0">
                <a:solidFill>
                  <a:srgbClr val="FF0000"/>
                </a:solidFill>
                <a:ea typeface="微软雅黑" pitchFamily="34" charset="-122"/>
              </a:rPr>
              <a:t> </a:t>
            </a:r>
            <a:r>
              <a:rPr lang="en-US" altLang="zh-CN" sz="3200" b="1" i="1" dirty="0" err="1">
                <a:solidFill>
                  <a:srgbClr val="FF0000"/>
                </a:solidFill>
                <a:ea typeface="微软雅黑" pitchFamily="34" charset="-122"/>
              </a:rPr>
              <a:t>của</a:t>
            </a:r>
            <a:r>
              <a:rPr lang="en-US" altLang="zh-CN" sz="3200" b="1" i="1" dirty="0">
                <a:solidFill>
                  <a:srgbClr val="FF0000"/>
                </a:solidFill>
                <a:ea typeface="微软雅黑" pitchFamily="34" charset="-122"/>
              </a:rPr>
              <a:t> 51 </a:t>
            </a:r>
            <a:r>
              <a:rPr lang="en-US" altLang="zh-CN" sz="3200" b="1" i="1" dirty="0" err="1">
                <a:solidFill>
                  <a:srgbClr val="FF0000"/>
                </a:solidFill>
                <a:ea typeface="微软雅黑" pitchFamily="34" charset="-122"/>
              </a:rPr>
              <a:t>đứa</a:t>
            </a:r>
            <a:r>
              <a:rPr lang="en-US" altLang="zh-CN" sz="3200" b="1" i="1" dirty="0">
                <a:solidFill>
                  <a:srgbClr val="FF0000"/>
                </a:solidFill>
                <a:ea typeface="微软雅黑" pitchFamily="34" charset="-122"/>
              </a:rPr>
              <a:t> con.</a:t>
            </a:r>
          </a:p>
          <a:p>
            <a:pPr algn="just"/>
            <a:r>
              <a:rPr lang="en-US" altLang="zh-CN" sz="3200" b="1" dirty="0">
                <a:solidFill>
                  <a:srgbClr val="FF0000"/>
                </a:solidFill>
                <a:ea typeface="微软雅黑" pitchFamily="34" charset="-122"/>
              </a:rPr>
              <a:t>							</a:t>
            </a:r>
            <a:endParaRPr lang="zh-CN" altLang="en-US" sz="3200" b="1" dirty="0">
              <a:solidFill>
                <a:srgbClr val="FF0000"/>
              </a:solidFill>
              <a:ea typeface="微软雅黑" pitchFamily="34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776" y="732102"/>
            <a:ext cx="4230520" cy="16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接连接符 28"/>
          <p:cNvCxnSpPr/>
          <p:nvPr/>
        </p:nvCxnSpPr>
        <p:spPr>
          <a:xfrm>
            <a:off x="3558667" y="1197461"/>
            <a:ext cx="515702" cy="18955"/>
          </a:xfrm>
          <a:prstGeom prst="line">
            <a:avLst/>
          </a:prstGeom>
          <a:ln w="19050">
            <a:solidFill>
              <a:srgbClr val="E753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89"/>
          <p:cNvSpPr txBox="1"/>
          <p:nvPr/>
        </p:nvSpPr>
        <p:spPr>
          <a:xfrm>
            <a:off x="4191000" y="668329"/>
            <a:ext cx="78104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Nghe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–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đúng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chính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tả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hai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khổ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thơ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đầu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bài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thơ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ea typeface="微软雅黑" pitchFamily="34" charset="-122"/>
              </a:rPr>
              <a:t>Về</a:t>
            </a:r>
            <a:r>
              <a:rPr lang="en-US" altLang="zh-CN" sz="3200" i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ea typeface="微软雅黑" pitchFamily="34" charset="-122"/>
              </a:rPr>
              <a:t>ngôi</a:t>
            </a:r>
            <a:r>
              <a:rPr lang="en-US" altLang="zh-CN" sz="3200" i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ea typeface="微软雅黑" pitchFamily="34" charset="-122"/>
              </a:rPr>
              <a:t>nhà</a:t>
            </a:r>
            <a:r>
              <a:rPr lang="en-US" altLang="zh-CN" sz="3200" i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ea typeface="微软雅黑" pitchFamily="34" charset="-122"/>
              </a:rPr>
              <a:t>đang</a:t>
            </a:r>
            <a:r>
              <a:rPr lang="en-US" altLang="zh-CN" sz="3200" i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ea typeface="微软雅黑" pitchFamily="34" charset="-122"/>
              </a:rPr>
              <a:t>xây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. </a:t>
            </a:r>
          </a:p>
        </p:txBody>
      </p:sp>
      <p:cxnSp>
        <p:nvCxnSpPr>
          <p:cNvPr id="46" name="直接连接符 45"/>
          <p:cNvCxnSpPr/>
          <p:nvPr/>
        </p:nvCxnSpPr>
        <p:spPr>
          <a:xfrm>
            <a:off x="2156532" y="77426"/>
            <a:ext cx="0" cy="4293044"/>
          </a:xfrm>
          <a:prstGeom prst="line">
            <a:avLst/>
          </a:prstGeom>
          <a:ln>
            <a:solidFill>
              <a:srgbClr val="E7532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椭圆 53"/>
          <p:cNvSpPr/>
          <p:nvPr/>
        </p:nvSpPr>
        <p:spPr>
          <a:xfrm>
            <a:off x="2451803" y="778859"/>
            <a:ext cx="837204" cy="837204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/>
              <a:t>1</a:t>
            </a:r>
            <a:endParaRPr lang="zh-CN" altLang="en-US" sz="3600" b="1" dirty="0"/>
          </a:p>
        </p:txBody>
      </p:sp>
      <p:sp>
        <p:nvSpPr>
          <p:cNvPr id="55" name="椭圆 54"/>
          <p:cNvSpPr/>
          <p:nvPr/>
        </p:nvSpPr>
        <p:spPr>
          <a:xfrm>
            <a:off x="2426608" y="1950078"/>
            <a:ext cx="837204" cy="837204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/>
              <a:t>2</a:t>
            </a:r>
            <a:endParaRPr lang="zh-CN" altLang="en-US" b="1" dirty="0"/>
          </a:p>
        </p:txBody>
      </p:sp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45" name="TextBox 89"/>
          <p:cNvSpPr txBox="1"/>
          <p:nvPr/>
        </p:nvSpPr>
        <p:spPr>
          <a:xfrm>
            <a:off x="4190999" y="1923502"/>
            <a:ext cx="7810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Làm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đúng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bài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tập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chính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tả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phân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biệt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tiếng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âm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đầu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i="1" dirty="0">
                <a:solidFill>
                  <a:srgbClr val="002060"/>
                </a:solidFill>
                <a:ea typeface="微软雅黑" pitchFamily="34" charset="-122"/>
              </a:rPr>
              <a:t>r/d/</a:t>
            </a:r>
            <a:r>
              <a:rPr lang="en-US" altLang="zh-CN" sz="3200" i="1" dirty="0" err="1">
                <a:solidFill>
                  <a:srgbClr val="002060"/>
                </a:solidFill>
                <a:ea typeface="微软雅黑" pitchFamily="34" charset="-122"/>
              </a:rPr>
              <a:t>gi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, </a:t>
            </a:r>
            <a:r>
              <a:rPr lang="en-US" altLang="zh-CN" sz="3200" i="1" dirty="0">
                <a:solidFill>
                  <a:srgbClr val="002060"/>
                </a:solidFill>
                <a:ea typeface="微软雅黑" pitchFamily="34" charset="-122"/>
              </a:rPr>
              <a:t>v/d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hoặc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phân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biệt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tiếng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vần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ea typeface="微软雅黑" pitchFamily="34" charset="-122"/>
              </a:rPr>
              <a:t>iêm</a:t>
            </a:r>
            <a:r>
              <a:rPr lang="en-US" altLang="zh-CN" sz="3200" i="1" dirty="0">
                <a:solidFill>
                  <a:srgbClr val="002060"/>
                </a:solidFill>
                <a:ea typeface="微软雅黑" pitchFamily="34" charset="-122"/>
              </a:rPr>
              <a:t>/</a:t>
            </a:r>
            <a:r>
              <a:rPr lang="en-US" altLang="zh-CN" sz="3200" i="1" dirty="0" err="1">
                <a:solidFill>
                  <a:srgbClr val="002060"/>
                </a:solidFill>
                <a:ea typeface="微软雅黑" pitchFamily="34" charset="-122"/>
              </a:rPr>
              <a:t>im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, </a:t>
            </a:r>
            <a:r>
              <a:rPr lang="en-US" altLang="zh-CN" sz="3200" i="1" dirty="0" err="1">
                <a:solidFill>
                  <a:srgbClr val="002060"/>
                </a:solidFill>
                <a:ea typeface="微软雅黑" pitchFamily="34" charset="-122"/>
              </a:rPr>
              <a:t>iêp</a:t>
            </a:r>
            <a:r>
              <a:rPr lang="en-US" altLang="zh-CN" sz="3200" i="1" dirty="0">
                <a:solidFill>
                  <a:srgbClr val="002060"/>
                </a:solidFill>
                <a:ea typeface="微软雅黑" pitchFamily="34" charset="-122"/>
              </a:rPr>
              <a:t>/</a:t>
            </a:r>
            <a:r>
              <a:rPr lang="en-US" altLang="zh-CN" sz="3200" i="1" dirty="0" err="1">
                <a:solidFill>
                  <a:srgbClr val="002060"/>
                </a:solidFill>
                <a:ea typeface="微软雅黑" pitchFamily="34" charset="-122"/>
              </a:rPr>
              <a:t>ip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.</a:t>
            </a:r>
            <a:endParaRPr lang="zh-CN" altLang="en-US" sz="3200" b="1" dirty="0">
              <a:solidFill>
                <a:srgbClr val="002060"/>
              </a:solidFill>
              <a:ea typeface="微软雅黑" pitchFamily="34" charset="-122"/>
            </a:endParaRPr>
          </a:p>
        </p:txBody>
      </p:sp>
      <p:cxnSp>
        <p:nvCxnSpPr>
          <p:cNvPr id="47" name="直接连接符 28"/>
          <p:cNvCxnSpPr/>
          <p:nvPr/>
        </p:nvCxnSpPr>
        <p:spPr>
          <a:xfrm>
            <a:off x="3493727" y="2354678"/>
            <a:ext cx="515702" cy="18955"/>
          </a:xfrm>
          <a:prstGeom prst="line">
            <a:avLst/>
          </a:prstGeom>
          <a:ln w="19050">
            <a:solidFill>
              <a:srgbClr val="E753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椭圆 54"/>
          <p:cNvSpPr/>
          <p:nvPr/>
        </p:nvSpPr>
        <p:spPr>
          <a:xfrm>
            <a:off x="2451803" y="3539950"/>
            <a:ext cx="837204" cy="837204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/>
              <a:t>3</a:t>
            </a:r>
            <a:endParaRPr lang="zh-CN" altLang="en-US" b="1" dirty="0"/>
          </a:p>
        </p:txBody>
      </p:sp>
      <p:cxnSp>
        <p:nvCxnSpPr>
          <p:cNvPr id="50" name="直接连接符 28"/>
          <p:cNvCxnSpPr/>
          <p:nvPr/>
        </p:nvCxnSpPr>
        <p:spPr>
          <a:xfrm>
            <a:off x="3518922" y="3944550"/>
            <a:ext cx="515702" cy="18955"/>
          </a:xfrm>
          <a:prstGeom prst="line">
            <a:avLst/>
          </a:prstGeom>
          <a:ln w="19050">
            <a:solidFill>
              <a:srgbClr val="E753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89"/>
          <p:cNvSpPr txBox="1"/>
          <p:nvPr/>
        </p:nvSpPr>
        <p:spPr>
          <a:xfrm>
            <a:off x="4190999" y="3671117"/>
            <a:ext cx="8119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bài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cẩn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thận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giữ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vở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sạch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微软雅黑" pitchFamily="34" charset="-122"/>
              </a:rPr>
              <a:t>đẹp</a:t>
            </a:r>
            <a:r>
              <a:rPr lang="en-US" altLang="zh-CN" sz="3200" b="1" dirty="0">
                <a:solidFill>
                  <a:srgbClr val="002060"/>
                </a:solidFill>
                <a:ea typeface="微软雅黑" pitchFamily="34" charset="-122"/>
              </a:rPr>
              <a:t>.</a:t>
            </a:r>
            <a:endParaRPr lang="zh-CN" altLang="en-US" sz="3200" b="1" dirty="0">
              <a:solidFill>
                <a:srgbClr val="002060"/>
              </a:solidFill>
              <a:ea typeface="微软雅黑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6728" y="515788"/>
            <a:ext cx="1651581" cy="3785652"/>
          </a:xfrm>
          <a:prstGeom prst="rect">
            <a:avLst/>
          </a:prstGeom>
          <a:solidFill>
            <a:srgbClr val="FFFFCC"/>
          </a:solidFill>
          <a:ln>
            <a:solidFill>
              <a:srgbClr val="E7532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E75329"/>
                </a:solidFill>
                <a:latin typeface="UTM Alberta Heavy" pitchFamily="18" charset="0"/>
              </a:rPr>
              <a:t>Mục</a:t>
            </a:r>
            <a:endParaRPr lang="en-US" sz="6000" dirty="0">
              <a:solidFill>
                <a:srgbClr val="E75329"/>
              </a:solidFill>
              <a:latin typeface="UTM Alberta Heavy" pitchFamily="18" charset="0"/>
            </a:endParaRPr>
          </a:p>
          <a:p>
            <a:pPr algn="ctr"/>
            <a:r>
              <a:rPr lang="en-US" sz="6000" dirty="0" err="1">
                <a:solidFill>
                  <a:srgbClr val="E75329"/>
                </a:solidFill>
                <a:latin typeface="UTM Alberta Heavy" pitchFamily="18" charset="0"/>
              </a:rPr>
              <a:t>tiêu</a:t>
            </a:r>
            <a:endParaRPr lang="en-US" sz="6000" dirty="0">
              <a:solidFill>
                <a:srgbClr val="E75329"/>
              </a:solidFill>
              <a:latin typeface="UTM Alberta Heavy" pitchFamily="18" charset="0"/>
            </a:endParaRPr>
          </a:p>
          <a:p>
            <a:pPr algn="ctr"/>
            <a:r>
              <a:rPr lang="en-US" sz="6000" dirty="0" err="1">
                <a:solidFill>
                  <a:srgbClr val="E75329"/>
                </a:solidFill>
                <a:latin typeface="UTM Alberta Heavy" pitchFamily="18" charset="0"/>
              </a:rPr>
              <a:t>bài</a:t>
            </a:r>
            <a:endParaRPr lang="en-US" sz="6000" dirty="0">
              <a:solidFill>
                <a:srgbClr val="E75329"/>
              </a:solidFill>
              <a:latin typeface="UTM Alberta Heavy" pitchFamily="18" charset="0"/>
            </a:endParaRPr>
          </a:p>
          <a:p>
            <a:pPr algn="ctr"/>
            <a:r>
              <a:rPr lang="en-US" sz="6000" dirty="0" err="1">
                <a:solidFill>
                  <a:srgbClr val="E75329"/>
                </a:solidFill>
                <a:latin typeface="UTM Alberta Heavy" pitchFamily="18" charset="0"/>
              </a:rPr>
              <a:t>học</a:t>
            </a:r>
            <a:endParaRPr lang="en-US" sz="6000" dirty="0">
              <a:solidFill>
                <a:srgbClr val="E75329"/>
              </a:solidFill>
              <a:latin typeface="UTM Alberta Heav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7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4" grpId="0" animBg="1"/>
      <p:bldP spid="55" grpId="0" animBg="1"/>
      <p:bldP spid="45" grpId="0"/>
      <p:bldP spid="49" grpId="0" animBg="1"/>
      <p:bldP spid="5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34280"/>
            <a:ext cx="12192000" cy="341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32011" y="1927514"/>
            <a:ext cx="11614245" cy="1527567"/>
          </a:xfrm>
          <a:prstGeom prst="rect">
            <a:avLst/>
          </a:prstGeom>
          <a:noFill/>
          <a:ln>
            <a:solidFill>
              <a:srgbClr val="FF0066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121890" tIns="60945" rIns="121890" bIns="60945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5400" b="1" dirty="0" err="1">
                <a:solidFill>
                  <a:srgbClr val="FF0066"/>
                </a:solidFill>
                <a:latin typeface="UVN Binh Duong" pitchFamily="2" charset="0"/>
                <a:ea typeface="微软雅黑" pitchFamily="34" charset="-122"/>
              </a:rPr>
              <a:t>Chúc</a:t>
            </a:r>
            <a:r>
              <a:rPr lang="en-US" altLang="zh-CN" sz="5400" b="1" dirty="0">
                <a:solidFill>
                  <a:srgbClr val="FF0066"/>
                </a:solidFill>
                <a:latin typeface="UVN Binh Duong" pitchFamily="2" charset="0"/>
                <a:ea typeface="微软雅黑" pitchFamily="34" charset="-122"/>
              </a:rPr>
              <a:t> </a:t>
            </a:r>
            <a:r>
              <a:rPr lang="en-US" altLang="zh-CN" sz="5400" b="1" dirty="0" err="1">
                <a:solidFill>
                  <a:srgbClr val="FF0066"/>
                </a:solidFill>
                <a:latin typeface="UVN Binh Duong" pitchFamily="2" charset="0"/>
                <a:ea typeface="微软雅黑" pitchFamily="34" charset="-122"/>
              </a:rPr>
              <a:t>các</a:t>
            </a:r>
            <a:r>
              <a:rPr lang="en-US" altLang="zh-CN" sz="5400" b="1" dirty="0">
                <a:solidFill>
                  <a:srgbClr val="FF0066"/>
                </a:solidFill>
                <a:latin typeface="UVN Binh Duong" pitchFamily="2" charset="0"/>
                <a:ea typeface="微软雅黑" pitchFamily="34" charset="-122"/>
              </a:rPr>
              <a:t> </a:t>
            </a:r>
            <a:r>
              <a:rPr lang="en-US" altLang="zh-CN" sz="5400" b="1" dirty="0" err="1">
                <a:solidFill>
                  <a:srgbClr val="FF0066"/>
                </a:solidFill>
                <a:latin typeface="UVN Binh Duong" pitchFamily="2" charset="0"/>
                <a:ea typeface="微软雅黑" pitchFamily="34" charset="-122"/>
              </a:rPr>
              <a:t>em</a:t>
            </a:r>
            <a:r>
              <a:rPr lang="en-US" altLang="zh-CN" sz="5400" b="1" dirty="0">
                <a:solidFill>
                  <a:srgbClr val="FF0066"/>
                </a:solidFill>
                <a:latin typeface="UVN Binh Duong" pitchFamily="2" charset="0"/>
                <a:ea typeface="微软雅黑" pitchFamily="34" charset="-122"/>
              </a:rPr>
              <a:t> </a:t>
            </a:r>
            <a:r>
              <a:rPr lang="en-US" altLang="zh-CN" sz="5400" b="1" dirty="0" err="1">
                <a:solidFill>
                  <a:srgbClr val="FF0066"/>
                </a:solidFill>
                <a:latin typeface="UVN Binh Duong" pitchFamily="2" charset="0"/>
                <a:ea typeface="微软雅黑" pitchFamily="34" charset="-122"/>
              </a:rPr>
              <a:t>chăm</a:t>
            </a:r>
            <a:r>
              <a:rPr lang="en-US" altLang="zh-CN" sz="5400" b="1" dirty="0">
                <a:solidFill>
                  <a:srgbClr val="FF0066"/>
                </a:solidFill>
                <a:latin typeface="UVN Binh Duong" pitchFamily="2" charset="0"/>
                <a:ea typeface="微软雅黑" pitchFamily="34" charset="-122"/>
              </a:rPr>
              <a:t> </a:t>
            </a:r>
            <a:r>
              <a:rPr lang="en-US" altLang="zh-CN" sz="5400" b="1" dirty="0" err="1">
                <a:solidFill>
                  <a:srgbClr val="FF0066"/>
                </a:solidFill>
                <a:latin typeface="UVN Binh Duong" pitchFamily="2" charset="0"/>
                <a:ea typeface="微软雅黑" pitchFamily="34" charset="-122"/>
              </a:rPr>
              <a:t>ngoan</a:t>
            </a:r>
            <a:r>
              <a:rPr lang="en-US" altLang="zh-CN" sz="5400" b="1" dirty="0">
                <a:solidFill>
                  <a:srgbClr val="FF0066"/>
                </a:solidFill>
                <a:latin typeface="UVN Binh Duong" pitchFamily="2" charset="0"/>
                <a:ea typeface="微软雅黑" pitchFamily="34" charset="-122"/>
              </a:rPr>
              <a:t>, </a:t>
            </a:r>
            <a:r>
              <a:rPr lang="en-US" altLang="zh-CN" sz="5400" b="1" dirty="0" err="1">
                <a:solidFill>
                  <a:srgbClr val="FF0066"/>
                </a:solidFill>
                <a:latin typeface="UVN Binh Duong" pitchFamily="2" charset="0"/>
                <a:ea typeface="微软雅黑" pitchFamily="34" charset="-122"/>
              </a:rPr>
              <a:t>học</a:t>
            </a:r>
            <a:r>
              <a:rPr lang="en-US" altLang="zh-CN" sz="5400" b="1" dirty="0">
                <a:solidFill>
                  <a:srgbClr val="FF0066"/>
                </a:solidFill>
                <a:latin typeface="UVN Binh Duong" pitchFamily="2" charset="0"/>
                <a:ea typeface="微软雅黑" pitchFamily="34" charset="-122"/>
              </a:rPr>
              <a:t> </a:t>
            </a:r>
            <a:r>
              <a:rPr lang="en-US" altLang="zh-CN" sz="5400" b="1" dirty="0" err="1">
                <a:solidFill>
                  <a:srgbClr val="FF0066"/>
                </a:solidFill>
                <a:latin typeface="UVN Binh Duong" pitchFamily="2" charset="0"/>
                <a:ea typeface="微软雅黑" pitchFamily="34" charset="-122"/>
              </a:rPr>
              <a:t>giỏi</a:t>
            </a:r>
            <a:r>
              <a:rPr lang="en-US" altLang="zh-CN" sz="5400" b="1" dirty="0">
                <a:solidFill>
                  <a:srgbClr val="FF0066"/>
                </a:solidFill>
                <a:latin typeface="UVN Binh Duong" pitchFamily="2" charset="0"/>
                <a:ea typeface="微软雅黑" pitchFamily="34" charset="-122"/>
              </a:rPr>
              <a:t>!</a:t>
            </a:r>
            <a:endParaRPr lang="zh-CN" altLang="en-US" sz="5400" b="1" dirty="0">
              <a:solidFill>
                <a:srgbClr val="FF0066"/>
              </a:solidFill>
              <a:latin typeface="UVN Binh Duong" pitchFamily="2" charset="0"/>
              <a:ea typeface="微软雅黑" pitchFamily="34" charset="-122"/>
            </a:endParaRP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2408887" y="117475"/>
            <a:ext cx="1771787" cy="1771786"/>
            <a:chOff x="4964830" y="590482"/>
            <a:chExt cx="1771787" cy="1771786"/>
          </a:xfrm>
          <a:solidFill>
            <a:schemeClr val="bg1"/>
          </a:solidFill>
        </p:grpSpPr>
        <p:sp>
          <p:nvSpPr>
            <p:cNvPr id="22" name="任意多边形 21"/>
            <p:cNvSpPr/>
            <p:nvPr/>
          </p:nvSpPr>
          <p:spPr>
            <a:xfrm rot="2700000">
              <a:off x="4964831" y="590481"/>
              <a:ext cx="1771786" cy="1771787"/>
            </a:xfrm>
            <a:custGeom>
              <a:avLst/>
              <a:gdLst>
                <a:gd name="connsiteX0" fmla="*/ 552966 w 1771786"/>
                <a:gd name="connsiteY0" fmla="*/ 652017 h 1771787"/>
                <a:gd name="connsiteX1" fmla="*/ 710242 w 1771786"/>
                <a:gd name="connsiteY1" fmla="*/ 849236 h 1771787"/>
                <a:gd name="connsiteX2" fmla="*/ 513024 w 1771786"/>
                <a:gd name="connsiteY2" fmla="*/ 1006512 h 1771787"/>
                <a:gd name="connsiteX3" fmla="*/ 765275 w 1771786"/>
                <a:gd name="connsiteY3" fmla="*/ 1006512 h 1771787"/>
                <a:gd name="connsiteX4" fmla="*/ 765275 w 1771786"/>
                <a:gd name="connsiteY4" fmla="*/ 1258765 h 1771787"/>
                <a:gd name="connsiteX5" fmla="*/ 922552 w 1771786"/>
                <a:gd name="connsiteY5" fmla="*/ 1061546 h 1771787"/>
                <a:gd name="connsiteX6" fmla="*/ 1119770 w 1771786"/>
                <a:gd name="connsiteY6" fmla="*/ 1218821 h 1771787"/>
                <a:gd name="connsiteX7" fmla="*/ 1063639 w 1771786"/>
                <a:gd name="connsiteY7" fmla="*/ 972894 h 1771787"/>
                <a:gd name="connsiteX8" fmla="*/ 1309567 w 1771786"/>
                <a:gd name="connsiteY8" fmla="*/ 916763 h 1771787"/>
                <a:gd name="connsiteX9" fmla="*/ 1082295 w 1771786"/>
                <a:gd name="connsiteY9" fmla="*/ 807315 h 1771787"/>
                <a:gd name="connsiteX10" fmla="*/ 1191743 w 1771786"/>
                <a:gd name="connsiteY10" fmla="*/ 580043 h 1771787"/>
                <a:gd name="connsiteX11" fmla="*/ 964472 w 1771786"/>
                <a:gd name="connsiteY11" fmla="*/ 689492 h 1771787"/>
                <a:gd name="connsiteX12" fmla="*/ 855024 w 1771786"/>
                <a:gd name="connsiteY12" fmla="*/ 462220 h 1771787"/>
                <a:gd name="connsiteX13" fmla="*/ 798893 w 1771786"/>
                <a:gd name="connsiteY13" fmla="*/ 708148 h 1771787"/>
                <a:gd name="connsiteX14" fmla="*/ 374754 w 1771786"/>
                <a:gd name="connsiteY14" fmla="*/ 139136 h 1771787"/>
                <a:gd name="connsiteX15" fmla="*/ 642431 w 1771786"/>
                <a:gd name="connsiteY15" fmla="*/ 66700 h 1771787"/>
                <a:gd name="connsiteX16" fmla="*/ 792161 w 1771786"/>
                <a:gd name="connsiteY16" fmla="*/ 152600 h 1771787"/>
                <a:gd name="connsiteX17" fmla="*/ 824929 w 1771786"/>
                <a:gd name="connsiteY17" fmla="*/ 195123 h 1771787"/>
                <a:gd name="connsiteX18" fmla="*/ 847413 w 1771786"/>
                <a:gd name="connsiteY18" fmla="*/ 146374 h 1771787"/>
                <a:gd name="connsiteX19" fmla="*/ 974275 w 1771786"/>
                <a:gd name="connsiteY19" fmla="*/ 29309 h 1771787"/>
                <a:gd name="connsiteX20" fmla="*/ 1368424 w 1771786"/>
                <a:gd name="connsiteY20" fmla="*/ 167228 h 1771787"/>
                <a:gd name="connsiteX21" fmla="*/ 1394620 w 1771786"/>
                <a:gd name="connsiteY21" fmla="*/ 337850 h 1771787"/>
                <a:gd name="connsiteX22" fmla="*/ 1381805 w 1771786"/>
                <a:gd name="connsiteY22" fmla="*/ 389982 h 1771787"/>
                <a:gd name="connsiteX23" fmla="*/ 1433937 w 1771786"/>
                <a:gd name="connsiteY23" fmla="*/ 377166 h 1771787"/>
                <a:gd name="connsiteX24" fmla="*/ 1604558 w 1771786"/>
                <a:gd name="connsiteY24" fmla="*/ 403362 h 1771787"/>
                <a:gd name="connsiteX25" fmla="*/ 1742477 w 1771786"/>
                <a:gd name="connsiteY25" fmla="*/ 797511 h 1771787"/>
                <a:gd name="connsiteX26" fmla="*/ 1625412 w 1771786"/>
                <a:gd name="connsiteY26" fmla="*/ 924373 h 1771787"/>
                <a:gd name="connsiteX27" fmla="*/ 1576664 w 1771786"/>
                <a:gd name="connsiteY27" fmla="*/ 946857 h 1771787"/>
                <a:gd name="connsiteX28" fmla="*/ 1619187 w 1771786"/>
                <a:gd name="connsiteY28" fmla="*/ 979626 h 1771787"/>
                <a:gd name="connsiteX29" fmla="*/ 1705087 w 1771786"/>
                <a:gd name="connsiteY29" fmla="*/ 1129356 h 1771787"/>
                <a:gd name="connsiteX30" fmla="*/ 1482921 w 1771786"/>
                <a:gd name="connsiteY30" fmla="*/ 1482933 h 1771787"/>
                <a:gd name="connsiteX31" fmla="*/ 1310747 w 1771786"/>
                <a:gd name="connsiteY31" fmla="*/ 1470505 h 1771787"/>
                <a:gd name="connsiteX32" fmla="*/ 1262774 w 1771786"/>
                <a:gd name="connsiteY32" fmla="*/ 1446411 h 1771787"/>
                <a:gd name="connsiteX33" fmla="*/ 1263668 w 1771786"/>
                <a:gd name="connsiteY33" fmla="*/ 1500088 h 1771787"/>
                <a:gd name="connsiteX34" fmla="*/ 1200162 w 1771786"/>
                <a:gd name="connsiteY34" fmla="*/ 1660603 h 1771787"/>
                <a:gd name="connsiteX35" fmla="*/ 785206 w 1771786"/>
                <a:gd name="connsiteY35" fmla="*/ 1707357 h 1771787"/>
                <a:gd name="connsiteX36" fmla="*/ 687574 w 1771786"/>
                <a:gd name="connsiteY36" fmla="*/ 1564998 h 1771787"/>
                <a:gd name="connsiteX37" fmla="*/ 676500 w 1771786"/>
                <a:gd name="connsiteY37" fmla="*/ 1512468 h 1771787"/>
                <a:gd name="connsiteX38" fmla="*/ 635091 w 1771786"/>
                <a:gd name="connsiteY38" fmla="*/ 1546634 h 1771787"/>
                <a:gd name="connsiteX39" fmla="*/ 470000 w 1771786"/>
                <a:gd name="connsiteY39" fmla="*/ 1597062 h 1771787"/>
                <a:gd name="connsiteX40" fmla="*/ 174725 w 1771786"/>
                <a:gd name="connsiteY40" fmla="*/ 1301787 h 1771787"/>
                <a:gd name="connsiteX41" fmla="*/ 225153 w 1771786"/>
                <a:gd name="connsiteY41" fmla="*/ 1136696 h 1771787"/>
                <a:gd name="connsiteX42" fmla="*/ 259319 w 1771786"/>
                <a:gd name="connsiteY42" fmla="*/ 1095287 h 1771787"/>
                <a:gd name="connsiteX43" fmla="*/ 206790 w 1771786"/>
                <a:gd name="connsiteY43" fmla="*/ 1084214 h 1771787"/>
                <a:gd name="connsiteX44" fmla="*/ 64431 w 1771786"/>
                <a:gd name="connsiteY44" fmla="*/ 986582 h 1771787"/>
                <a:gd name="connsiteX45" fmla="*/ 68400 w 1771786"/>
                <a:gd name="connsiteY45" fmla="*/ 613419 h 1771787"/>
                <a:gd name="connsiteX46" fmla="*/ 111185 w 1771786"/>
                <a:gd name="connsiteY46" fmla="*/ 571626 h 1771787"/>
                <a:gd name="connsiteX47" fmla="*/ 271700 w 1771786"/>
                <a:gd name="connsiteY47" fmla="*/ 508120 h 1771787"/>
                <a:gd name="connsiteX48" fmla="*/ 325377 w 1771786"/>
                <a:gd name="connsiteY48" fmla="*/ 509013 h 1771787"/>
                <a:gd name="connsiteX49" fmla="*/ 301282 w 1771786"/>
                <a:gd name="connsiteY49" fmla="*/ 461040 h 1771787"/>
                <a:gd name="connsiteX50" fmla="*/ 288854 w 1771786"/>
                <a:gd name="connsiteY50" fmla="*/ 288866 h 1771787"/>
                <a:gd name="connsiteX51" fmla="*/ 374754 w 1771786"/>
                <a:gd name="connsiteY51" fmla="*/ 139136 h 177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71786" h="1771787">
                  <a:moveTo>
                    <a:pt x="552966" y="652017"/>
                  </a:moveTo>
                  <a:lnTo>
                    <a:pt x="710242" y="849236"/>
                  </a:lnTo>
                  <a:lnTo>
                    <a:pt x="513024" y="1006512"/>
                  </a:lnTo>
                  <a:lnTo>
                    <a:pt x="765275" y="1006512"/>
                  </a:lnTo>
                  <a:lnTo>
                    <a:pt x="765275" y="1258765"/>
                  </a:lnTo>
                  <a:lnTo>
                    <a:pt x="922552" y="1061546"/>
                  </a:lnTo>
                  <a:lnTo>
                    <a:pt x="1119770" y="1218821"/>
                  </a:lnTo>
                  <a:lnTo>
                    <a:pt x="1063639" y="972894"/>
                  </a:lnTo>
                  <a:lnTo>
                    <a:pt x="1309567" y="916763"/>
                  </a:lnTo>
                  <a:lnTo>
                    <a:pt x="1082295" y="807315"/>
                  </a:lnTo>
                  <a:lnTo>
                    <a:pt x="1191743" y="580043"/>
                  </a:lnTo>
                  <a:lnTo>
                    <a:pt x="964472" y="689492"/>
                  </a:lnTo>
                  <a:lnTo>
                    <a:pt x="855024" y="462220"/>
                  </a:lnTo>
                  <a:lnTo>
                    <a:pt x="798893" y="708148"/>
                  </a:lnTo>
                  <a:close/>
                  <a:moveTo>
                    <a:pt x="374754" y="139136"/>
                  </a:moveTo>
                  <a:cubicBezTo>
                    <a:pt x="443965" y="74369"/>
                    <a:pt x="543064" y="44020"/>
                    <a:pt x="642431" y="66700"/>
                  </a:cubicBezTo>
                  <a:cubicBezTo>
                    <a:pt x="702051" y="80308"/>
                    <a:pt x="753301" y="111074"/>
                    <a:pt x="792161" y="152600"/>
                  </a:cubicBezTo>
                  <a:lnTo>
                    <a:pt x="824929" y="195123"/>
                  </a:lnTo>
                  <a:lnTo>
                    <a:pt x="847413" y="146374"/>
                  </a:lnTo>
                  <a:cubicBezTo>
                    <a:pt x="876059" y="97242"/>
                    <a:pt x="919178" y="55843"/>
                    <a:pt x="974275" y="29309"/>
                  </a:cubicBezTo>
                  <a:cubicBezTo>
                    <a:pt x="1121202" y="-41447"/>
                    <a:pt x="1297668" y="20302"/>
                    <a:pt x="1368424" y="167228"/>
                  </a:cubicBezTo>
                  <a:cubicBezTo>
                    <a:pt x="1394958" y="222325"/>
                    <a:pt x="1402857" y="281577"/>
                    <a:pt x="1394620" y="337850"/>
                  </a:cubicBezTo>
                  <a:lnTo>
                    <a:pt x="1381805" y="389982"/>
                  </a:lnTo>
                  <a:lnTo>
                    <a:pt x="1433937" y="377166"/>
                  </a:lnTo>
                  <a:cubicBezTo>
                    <a:pt x="1490210" y="368929"/>
                    <a:pt x="1549461" y="376829"/>
                    <a:pt x="1604558" y="403362"/>
                  </a:cubicBezTo>
                  <a:cubicBezTo>
                    <a:pt x="1751485" y="474118"/>
                    <a:pt x="1813233" y="650584"/>
                    <a:pt x="1742477" y="797511"/>
                  </a:cubicBezTo>
                  <a:cubicBezTo>
                    <a:pt x="1715944" y="852608"/>
                    <a:pt x="1674545" y="895728"/>
                    <a:pt x="1625412" y="924373"/>
                  </a:cubicBezTo>
                  <a:lnTo>
                    <a:pt x="1576664" y="946857"/>
                  </a:lnTo>
                  <a:lnTo>
                    <a:pt x="1619187" y="979626"/>
                  </a:lnTo>
                  <a:cubicBezTo>
                    <a:pt x="1660713" y="1018486"/>
                    <a:pt x="1691479" y="1069736"/>
                    <a:pt x="1705087" y="1129356"/>
                  </a:cubicBezTo>
                  <a:cubicBezTo>
                    <a:pt x="1741375" y="1288344"/>
                    <a:pt x="1641908" y="1446645"/>
                    <a:pt x="1482921" y="1482933"/>
                  </a:cubicBezTo>
                  <a:cubicBezTo>
                    <a:pt x="1423300" y="1496541"/>
                    <a:pt x="1363776" y="1491058"/>
                    <a:pt x="1310747" y="1470505"/>
                  </a:cubicBezTo>
                  <a:lnTo>
                    <a:pt x="1262774" y="1446411"/>
                  </a:lnTo>
                  <a:lnTo>
                    <a:pt x="1263668" y="1500088"/>
                  </a:lnTo>
                  <a:cubicBezTo>
                    <a:pt x="1259177" y="1556783"/>
                    <a:pt x="1238290" y="1612791"/>
                    <a:pt x="1200162" y="1660603"/>
                  </a:cubicBezTo>
                  <a:cubicBezTo>
                    <a:pt x="1098486" y="1788100"/>
                    <a:pt x="912704" y="1809033"/>
                    <a:pt x="785206" y="1707357"/>
                  </a:cubicBezTo>
                  <a:cubicBezTo>
                    <a:pt x="737394" y="1669229"/>
                    <a:pt x="704568" y="1619272"/>
                    <a:pt x="687574" y="1564998"/>
                  </a:cubicBezTo>
                  <a:lnTo>
                    <a:pt x="676500" y="1512468"/>
                  </a:lnTo>
                  <a:lnTo>
                    <a:pt x="635091" y="1546634"/>
                  </a:lnTo>
                  <a:cubicBezTo>
                    <a:pt x="587965" y="1578472"/>
                    <a:pt x="531153" y="1597062"/>
                    <a:pt x="470000" y="1597062"/>
                  </a:cubicBezTo>
                  <a:cubicBezTo>
                    <a:pt x="306924" y="1597062"/>
                    <a:pt x="174725" y="1464863"/>
                    <a:pt x="174725" y="1301787"/>
                  </a:cubicBezTo>
                  <a:cubicBezTo>
                    <a:pt x="174725" y="1240634"/>
                    <a:pt x="193315" y="1183822"/>
                    <a:pt x="225153" y="1136696"/>
                  </a:cubicBezTo>
                  <a:lnTo>
                    <a:pt x="259319" y="1095287"/>
                  </a:lnTo>
                  <a:lnTo>
                    <a:pt x="206790" y="1084214"/>
                  </a:lnTo>
                  <a:cubicBezTo>
                    <a:pt x="152515" y="1067220"/>
                    <a:pt x="102559" y="1034394"/>
                    <a:pt x="64431" y="986582"/>
                  </a:cubicBezTo>
                  <a:cubicBezTo>
                    <a:pt x="-24536" y="875021"/>
                    <a:pt x="-19630" y="718837"/>
                    <a:pt x="68400" y="613419"/>
                  </a:cubicBezTo>
                  <a:cubicBezTo>
                    <a:pt x="80976" y="598359"/>
                    <a:pt x="95248" y="584335"/>
                    <a:pt x="111185" y="571626"/>
                  </a:cubicBezTo>
                  <a:cubicBezTo>
                    <a:pt x="158997" y="533497"/>
                    <a:pt x="215005" y="512611"/>
                    <a:pt x="271700" y="508120"/>
                  </a:cubicBezTo>
                  <a:lnTo>
                    <a:pt x="325377" y="509013"/>
                  </a:lnTo>
                  <a:lnTo>
                    <a:pt x="301282" y="461040"/>
                  </a:lnTo>
                  <a:cubicBezTo>
                    <a:pt x="280729" y="408010"/>
                    <a:pt x="275246" y="348487"/>
                    <a:pt x="288854" y="288866"/>
                  </a:cubicBezTo>
                  <a:cubicBezTo>
                    <a:pt x="302462" y="229246"/>
                    <a:pt x="333228" y="177996"/>
                    <a:pt x="374754" y="139136"/>
                  </a:cubicBezTo>
                  <a:close/>
                </a:path>
              </a:pathLst>
            </a:custGeom>
            <a:solidFill>
              <a:srgbClr val="E0F2FE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5333999" y="957116"/>
              <a:ext cx="1066801" cy="1066801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0" b="1" dirty="0">
                  <a:solidFill>
                    <a:srgbClr val="E75329"/>
                  </a:solidFill>
                  <a:ea typeface="Adobe 黑体 Std R" panose="020B0400000000000000" pitchFamily="34" charset="-122"/>
                </a:rPr>
                <a:t>1</a:t>
              </a:r>
              <a:endParaRPr lang="zh-CN" altLang="en-US" sz="6000" b="1" dirty="0">
                <a:solidFill>
                  <a:srgbClr val="E75329"/>
                </a:solidFill>
                <a:ea typeface="Adobe 黑体 Std R" panose="020B0400000000000000" pitchFamily="34" charset="-122"/>
              </a:endParaRPr>
            </a:p>
          </p:txBody>
        </p:sp>
      </p:grpSp>
      <p:pic>
        <p:nvPicPr>
          <p:cNvPr id="7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56210"/>
            <a:ext cx="10668000" cy="4581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21705" y="475517"/>
            <a:ext cx="5690937" cy="1200329"/>
          </a:xfrm>
          <a:prstGeom prst="rect">
            <a:avLst/>
          </a:prstGeom>
          <a:solidFill>
            <a:srgbClr val="FFFFCC"/>
          </a:solidFill>
          <a:ln>
            <a:solidFill>
              <a:srgbClr val="E7532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E75329"/>
                </a:solidFill>
                <a:latin typeface="UTM Alberta Heavy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52323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POWER POINT\background\1558363b15c760c32882ad013465f1d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14700" y="331567"/>
            <a:ext cx="556260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1. </a:t>
            </a:r>
            <a:r>
              <a:rPr lang="en-US" sz="3600" b="1" dirty="0" err="1">
                <a:solidFill>
                  <a:srgbClr val="002060"/>
                </a:solidFill>
              </a:rPr>
              <a:t>Từ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nào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viết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sai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chính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tả</a:t>
            </a:r>
            <a:r>
              <a:rPr lang="en-US" sz="36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3024" y="2103197"/>
            <a:ext cx="2851150" cy="646331"/>
          </a:xfrm>
          <a:prstGeom prst="rect">
            <a:avLst/>
          </a:prstGeom>
          <a:solidFill>
            <a:srgbClr val="C8E8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A. </a:t>
            </a:r>
            <a:r>
              <a:rPr lang="en-US" sz="3600" b="1" dirty="0" err="1">
                <a:solidFill>
                  <a:srgbClr val="002060"/>
                </a:solidFill>
              </a:rPr>
              <a:t>quả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là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0550" y="3105833"/>
            <a:ext cx="2851150" cy="646331"/>
          </a:xfrm>
          <a:prstGeom prst="rect">
            <a:avLst/>
          </a:prstGeom>
          <a:solidFill>
            <a:srgbClr val="C8E8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B. </a:t>
            </a:r>
            <a:r>
              <a:rPr lang="en-US" sz="3600" b="1" dirty="0" err="1">
                <a:solidFill>
                  <a:srgbClr val="002060"/>
                </a:solidFill>
              </a:rPr>
              <a:t>tách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trà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3788" y="4122816"/>
            <a:ext cx="2851150" cy="646331"/>
          </a:xfrm>
          <a:prstGeom prst="rect">
            <a:avLst/>
          </a:prstGeom>
          <a:solidFill>
            <a:srgbClr val="C8E8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C. </a:t>
            </a:r>
            <a:r>
              <a:rPr lang="en-US" sz="3600" b="1" dirty="0" err="1">
                <a:solidFill>
                  <a:srgbClr val="002060"/>
                </a:solidFill>
              </a:rPr>
              <a:t>chà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xát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94264" y="5107965"/>
            <a:ext cx="2851150" cy="646331"/>
          </a:xfrm>
          <a:prstGeom prst="rect">
            <a:avLst/>
          </a:prstGeom>
          <a:solidFill>
            <a:srgbClr val="C8E8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D. </a:t>
            </a:r>
            <a:r>
              <a:rPr lang="en-US" sz="3600" b="1" dirty="0" err="1">
                <a:solidFill>
                  <a:srgbClr val="002060"/>
                </a:solidFill>
              </a:rPr>
              <a:t>chà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lúa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1996" y="2129317"/>
            <a:ext cx="52959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sym typeface="Wingdings" pitchFamily="2" charset="2"/>
              </a:rPr>
              <a:t> </a:t>
            </a:r>
            <a:r>
              <a:rPr lang="en-US" sz="3600" b="1" dirty="0" err="1">
                <a:solidFill>
                  <a:srgbClr val="002060"/>
                </a:solidFill>
              </a:rPr>
              <a:t>Sửa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lại</a:t>
            </a:r>
            <a:r>
              <a:rPr lang="en-US" sz="3600" b="1" dirty="0">
                <a:solidFill>
                  <a:srgbClr val="002060"/>
                </a:solidFill>
              </a:rPr>
              <a:t>: </a:t>
            </a:r>
            <a:r>
              <a:rPr lang="en-US" sz="3600" b="1" dirty="0" err="1">
                <a:solidFill>
                  <a:srgbClr val="002060"/>
                </a:solidFill>
              </a:rPr>
              <a:t>quả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</a:t>
            </a:r>
            <a:r>
              <a:rPr lang="en-US" sz="3600" b="1" dirty="0" err="1">
                <a:solidFill>
                  <a:srgbClr val="002060"/>
                </a:solidFill>
              </a:rPr>
              <a:t>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là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7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G:\POWER POINT\background\1558363b15c760c32882ad013465f1d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63900" y="331567"/>
            <a:ext cx="55626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2. </a:t>
            </a:r>
            <a:r>
              <a:rPr lang="en-US" sz="3600" b="1" dirty="0" err="1">
                <a:solidFill>
                  <a:srgbClr val="002060"/>
                </a:solidFill>
              </a:rPr>
              <a:t>Từ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nào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viết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sai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chính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tả</a:t>
            </a:r>
            <a:r>
              <a:rPr lang="en-US" sz="36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71625" y="2422352"/>
            <a:ext cx="2851150" cy="646331"/>
          </a:xfrm>
          <a:prstGeom prst="rect">
            <a:avLst/>
          </a:prstGeom>
          <a:solidFill>
            <a:srgbClr val="C8E8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A. </a:t>
            </a:r>
            <a:r>
              <a:rPr lang="en-US" sz="3600" b="1" dirty="0" err="1">
                <a:solidFill>
                  <a:srgbClr val="002060"/>
                </a:solidFill>
              </a:rPr>
              <a:t>bảo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bùng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25" y="3600748"/>
            <a:ext cx="2851150" cy="646331"/>
          </a:xfrm>
          <a:prstGeom prst="rect">
            <a:avLst/>
          </a:prstGeom>
          <a:solidFill>
            <a:srgbClr val="C8E8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B. </a:t>
            </a:r>
            <a:r>
              <a:rPr lang="en-US" sz="3600" b="1" dirty="0" err="1">
                <a:solidFill>
                  <a:srgbClr val="002060"/>
                </a:solidFill>
              </a:rPr>
              <a:t>bảo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vật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74782" y="2440084"/>
            <a:ext cx="2851150" cy="646331"/>
          </a:xfrm>
          <a:prstGeom prst="rect">
            <a:avLst/>
          </a:prstGeom>
          <a:solidFill>
            <a:srgbClr val="C8E8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C. </a:t>
            </a:r>
            <a:r>
              <a:rPr lang="en-US" sz="3600" b="1" dirty="0" err="1">
                <a:solidFill>
                  <a:srgbClr val="002060"/>
                </a:solidFill>
              </a:rPr>
              <a:t>bảo</a:t>
            </a:r>
            <a:r>
              <a:rPr lang="en-US" sz="3600" b="1" dirty="0">
                <a:solidFill>
                  <a:srgbClr val="002060"/>
                </a:solidFill>
              </a:rPr>
              <a:t> ban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04025" y="3626464"/>
            <a:ext cx="2851150" cy="646331"/>
          </a:xfrm>
          <a:prstGeom prst="rect">
            <a:avLst/>
          </a:prstGeom>
          <a:solidFill>
            <a:srgbClr val="C8E8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D. </a:t>
            </a:r>
            <a:r>
              <a:rPr lang="en-US" sz="3600" b="1" dirty="0" err="1">
                <a:solidFill>
                  <a:srgbClr val="002060"/>
                </a:solidFill>
              </a:rPr>
              <a:t>cơn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bão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263900" y="4735725"/>
            <a:ext cx="5295900" cy="687772"/>
            <a:chOff x="3130550" y="4139590"/>
            <a:chExt cx="5295900" cy="687772"/>
          </a:xfrm>
        </p:grpSpPr>
        <p:sp>
          <p:nvSpPr>
            <p:cNvPr id="11" name="TextBox 10"/>
            <p:cNvSpPr txBox="1"/>
            <p:nvPr/>
          </p:nvSpPr>
          <p:spPr>
            <a:xfrm>
              <a:off x="3130550" y="4181031"/>
              <a:ext cx="5295900" cy="64633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sym typeface="Wingdings" pitchFamily="2" charset="2"/>
                </a:rPr>
                <a:t> </a:t>
              </a:r>
              <a:r>
                <a:rPr lang="en-US" sz="3600" b="1" dirty="0" err="1">
                  <a:solidFill>
                    <a:srgbClr val="002060"/>
                  </a:solidFill>
                </a:rPr>
                <a:t>Sửa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lại</a:t>
              </a:r>
              <a:r>
                <a:rPr lang="en-US" sz="3600" b="1" dirty="0">
                  <a:solidFill>
                    <a:srgbClr val="002060"/>
                  </a:solidFill>
                </a:rPr>
                <a:t>: </a:t>
              </a:r>
              <a:r>
                <a:rPr lang="en-US" sz="3600" b="1" dirty="0" err="1">
                  <a:solidFill>
                    <a:srgbClr val="002060"/>
                  </a:solidFill>
                </a:rPr>
                <a:t>bao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bùng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61314" y="4139590"/>
              <a:ext cx="6921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sym typeface="Wingdings" pitchFamily="2" charset="2"/>
                </a:rPr>
                <a:t>~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221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t="24013" r="40923" b="29441"/>
          <a:stretch/>
        </p:blipFill>
        <p:spPr bwMode="auto">
          <a:xfrm>
            <a:off x="0" y="202872"/>
            <a:ext cx="12192000" cy="6655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20048" y="396753"/>
            <a:ext cx="6794500" cy="646331"/>
          </a:xfrm>
          <a:prstGeom prst="rect">
            <a:avLst/>
          </a:prstGeom>
          <a:solidFill>
            <a:schemeClr val="accent4">
              <a:lumMod val="20000"/>
              <a:lumOff val="80000"/>
              <a:alpha val="79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3. </a:t>
            </a:r>
            <a:r>
              <a:rPr lang="en-US" sz="3600" b="1" dirty="0" err="1">
                <a:solidFill>
                  <a:srgbClr val="002060"/>
                </a:solidFill>
              </a:rPr>
              <a:t>Điền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vào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chỗ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trống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hoặc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</a:t>
            </a:r>
            <a:r>
              <a:rPr lang="en-US" sz="36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4" name="Google Shape;1090;p38"/>
          <p:cNvSpPr txBox="1">
            <a:spLocks/>
          </p:cNvSpPr>
          <p:nvPr/>
        </p:nvSpPr>
        <p:spPr>
          <a:xfrm flipH="1">
            <a:off x="4440028" y="3014236"/>
            <a:ext cx="7751972" cy="3659377"/>
          </a:xfrm>
          <a:prstGeom prst="rect">
            <a:avLst/>
          </a:prstGeom>
          <a:solidFill>
            <a:schemeClr val="accent4">
              <a:lumMod val="20000"/>
              <a:lumOff val="80000"/>
              <a:alpha val="93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		</a:t>
            </a:r>
            <a:r>
              <a:rPr lang="en-US" sz="3600" dirty="0" err="1">
                <a:solidFill>
                  <a:srgbClr val="0070C0"/>
                </a:solidFill>
                <a:latin typeface="UTM Cooper Black" pitchFamily="18" charset="0"/>
              </a:rPr>
              <a:t>Mèo</a:t>
            </a:r>
            <a:r>
              <a:rPr lang="en-US" sz="3600" dirty="0">
                <a:solidFill>
                  <a:srgbClr val="0070C0"/>
                </a:solidFill>
                <a:latin typeface="UTM Cooper Black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UTM Cooper Black" pitchFamily="18" charset="0"/>
              </a:rPr>
              <a:t>đi</a:t>
            </a:r>
            <a:r>
              <a:rPr lang="en-US" sz="3600" dirty="0">
                <a:solidFill>
                  <a:srgbClr val="0070C0"/>
                </a:solidFill>
                <a:latin typeface="UTM Cooper Black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Cooper Black" pitchFamily="18" charset="0"/>
              </a:rPr>
              <a:t>học</a:t>
            </a:r>
            <a:endParaRPr lang="en-US" sz="3600" dirty="0">
              <a:solidFill>
                <a:srgbClr val="0070C0"/>
              </a:solidFill>
              <a:latin typeface="UTM Cooper Black" pitchFamily="18" charset="0"/>
            </a:endParaRPr>
          </a:p>
          <a:p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en-US" sz="3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Hôm</a:t>
            </a:r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nay __</a:t>
            </a:r>
            <a:r>
              <a:rPr lang="en-US" sz="3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ời</a:t>
            </a:r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nắng</a:t>
            </a:r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__</a:t>
            </a:r>
            <a:r>
              <a:rPr lang="en-US" sz="3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ang</a:t>
            </a:r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__</a:t>
            </a:r>
            <a:r>
              <a:rPr lang="en-US" sz="3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ang</a:t>
            </a:r>
            <a:endParaRPr lang="en-US" sz="36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3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Mèo</a:t>
            </a:r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__</a:t>
            </a:r>
            <a:r>
              <a:rPr lang="en-US" sz="3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ẳng</a:t>
            </a:r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mang</a:t>
            </a:r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gì</a:t>
            </a:r>
            <a:endParaRPr lang="en-US" sz="36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en-US" sz="3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mang</a:t>
            </a:r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bút</a:t>
            </a:r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__ì</a:t>
            </a:r>
          </a:p>
          <a:p>
            <a:r>
              <a:rPr lang="en-US" sz="3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mang</a:t>
            </a:r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mẩu</a:t>
            </a:r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bánh</a:t>
            </a:r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mì</a:t>
            </a:r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con</a:t>
            </a:r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72432" y="3642421"/>
            <a:ext cx="66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tr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64732" y="3637906"/>
            <a:ext cx="66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ch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09332" y="3637905"/>
            <a:ext cx="66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ch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96163" y="4173530"/>
            <a:ext cx="66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ch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24988" y="4713703"/>
            <a:ext cx="66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ch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96460" y="5910462"/>
            <a:ext cx="44927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solidFill>
                  <a:srgbClr val="002060"/>
                </a:solidFill>
              </a:rPr>
              <a:t>Phan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Thị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Vàng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Anh</a:t>
            </a:r>
            <a:endParaRPr lang="en-US" sz="2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28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" grpId="0"/>
      <p:bldP spid="15" grpId="0"/>
      <p:bldP spid="16" grpId="0"/>
      <p:bldP spid="17" grpId="0"/>
      <p:bldP spid="1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2245137" y="385412"/>
            <a:ext cx="1771787" cy="1771786"/>
            <a:chOff x="4964830" y="590482"/>
            <a:chExt cx="1771787" cy="1771786"/>
          </a:xfrm>
          <a:solidFill>
            <a:schemeClr val="bg1"/>
          </a:solidFill>
        </p:grpSpPr>
        <p:sp>
          <p:nvSpPr>
            <p:cNvPr id="12" name="任意多边形 11"/>
            <p:cNvSpPr/>
            <p:nvPr/>
          </p:nvSpPr>
          <p:spPr>
            <a:xfrm rot="2700000">
              <a:off x="4964831" y="590481"/>
              <a:ext cx="1771786" cy="1771787"/>
            </a:xfrm>
            <a:custGeom>
              <a:avLst/>
              <a:gdLst>
                <a:gd name="connsiteX0" fmla="*/ 552966 w 1771786"/>
                <a:gd name="connsiteY0" fmla="*/ 652017 h 1771787"/>
                <a:gd name="connsiteX1" fmla="*/ 710242 w 1771786"/>
                <a:gd name="connsiteY1" fmla="*/ 849236 h 1771787"/>
                <a:gd name="connsiteX2" fmla="*/ 513024 w 1771786"/>
                <a:gd name="connsiteY2" fmla="*/ 1006512 h 1771787"/>
                <a:gd name="connsiteX3" fmla="*/ 765275 w 1771786"/>
                <a:gd name="connsiteY3" fmla="*/ 1006512 h 1771787"/>
                <a:gd name="connsiteX4" fmla="*/ 765275 w 1771786"/>
                <a:gd name="connsiteY4" fmla="*/ 1258765 h 1771787"/>
                <a:gd name="connsiteX5" fmla="*/ 922552 w 1771786"/>
                <a:gd name="connsiteY5" fmla="*/ 1061546 h 1771787"/>
                <a:gd name="connsiteX6" fmla="*/ 1119770 w 1771786"/>
                <a:gd name="connsiteY6" fmla="*/ 1218821 h 1771787"/>
                <a:gd name="connsiteX7" fmla="*/ 1063639 w 1771786"/>
                <a:gd name="connsiteY7" fmla="*/ 972894 h 1771787"/>
                <a:gd name="connsiteX8" fmla="*/ 1309567 w 1771786"/>
                <a:gd name="connsiteY8" fmla="*/ 916763 h 1771787"/>
                <a:gd name="connsiteX9" fmla="*/ 1082295 w 1771786"/>
                <a:gd name="connsiteY9" fmla="*/ 807315 h 1771787"/>
                <a:gd name="connsiteX10" fmla="*/ 1191743 w 1771786"/>
                <a:gd name="connsiteY10" fmla="*/ 580043 h 1771787"/>
                <a:gd name="connsiteX11" fmla="*/ 964472 w 1771786"/>
                <a:gd name="connsiteY11" fmla="*/ 689492 h 1771787"/>
                <a:gd name="connsiteX12" fmla="*/ 855024 w 1771786"/>
                <a:gd name="connsiteY12" fmla="*/ 462220 h 1771787"/>
                <a:gd name="connsiteX13" fmla="*/ 798893 w 1771786"/>
                <a:gd name="connsiteY13" fmla="*/ 708148 h 1771787"/>
                <a:gd name="connsiteX14" fmla="*/ 374754 w 1771786"/>
                <a:gd name="connsiteY14" fmla="*/ 139136 h 1771787"/>
                <a:gd name="connsiteX15" fmla="*/ 642431 w 1771786"/>
                <a:gd name="connsiteY15" fmla="*/ 66700 h 1771787"/>
                <a:gd name="connsiteX16" fmla="*/ 792161 w 1771786"/>
                <a:gd name="connsiteY16" fmla="*/ 152600 h 1771787"/>
                <a:gd name="connsiteX17" fmla="*/ 824929 w 1771786"/>
                <a:gd name="connsiteY17" fmla="*/ 195123 h 1771787"/>
                <a:gd name="connsiteX18" fmla="*/ 847413 w 1771786"/>
                <a:gd name="connsiteY18" fmla="*/ 146374 h 1771787"/>
                <a:gd name="connsiteX19" fmla="*/ 974275 w 1771786"/>
                <a:gd name="connsiteY19" fmla="*/ 29309 h 1771787"/>
                <a:gd name="connsiteX20" fmla="*/ 1368424 w 1771786"/>
                <a:gd name="connsiteY20" fmla="*/ 167228 h 1771787"/>
                <a:gd name="connsiteX21" fmla="*/ 1394620 w 1771786"/>
                <a:gd name="connsiteY21" fmla="*/ 337850 h 1771787"/>
                <a:gd name="connsiteX22" fmla="*/ 1381805 w 1771786"/>
                <a:gd name="connsiteY22" fmla="*/ 389982 h 1771787"/>
                <a:gd name="connsiteX23" fmla="*/ 1433937 w 1771786"/>
                <a:gd name="connsiteY23" fmla="*/ 377166 h 1771787"/>
                <a:gd name="connsiteX24" fmla="*/ 1604558 w 1771786"/>
                <a:gd name="connsiteY24" fmla="*/ 403362 h 1771787"/>
                <a:gd name="connsiteX25" fmla="*/ 1742477 w 1771786"/>
                <a:gd name="connsiteY25" fmla="*/ 797511 h 1771787"/>
                <a:gd name="connsiteX26" fmla="*/ 1625412 w 1771786"/>
                <a:gd name="connsiteY26" fmla="*/ 924373 h 1771787"/>
                <a:gd name="connsiteX27" fmla="*/ 1576664 w 1771786"/>
                <a:gd name="connsiteY27" fmla="*/ 946857 h 1771787"/>
                <a:gd name="connsiteX28" fmla="*/ 1619187 w 1771786"/>
                <a:gd name="connsiteY28" fmla="*/ 979626 h 1771787"/>
                <a:gd name="connsiteX29" fmla="*/ 1705087 w 1771786"/>
                <a:gd name="connsiteY29" fmla="*/ 1129356 h 1771787"/>
                <a:gd name="connsiteX30" fmla="*/ 1482921 w 1771786"/>
                <a:gd name="connsiteY30" fmla="*/ 1482933 h 1771787"/>
                <a:gd name="connsiteX31" fmla="*/ 1310747 w 1771786"/>
                <a:gd name="connsiteY31" fmla="*/ 1470505 h 1771787"/>
                <a:gd name="connsiteX32" fmla="*/ 1262774 w 1771786"/>
                <a:gd name="connsiteY32" fmla="*/ 1446411 h 1771787"/>
                <a:gd name="connsiteX33" fmla="*/ 1263668 w 1771786"/>
                <a:gd name="connsiteY33" fmla="*/ 1500088 h 1771787"/>
                <a:gd name="connsiteX34" fmla="*/ 1200162 w 1771786"/>
                <a:gd name="connsiteY34" fmla="*/ 1660603 h 1771787"/>
                <a:gd name="connsiteX35" fmla="*/ 785206 w 1771786"/>
                <a:gd name="connsiteY35" fmla="*/ 1707357 h 1771787"/>
                <a:gd name="connsiteX36" fmla="*/ 687574 w 1771786"/>
                <a:gd name="connsiteY36" fmla="*/ 1564998 h 1771787"/>
                <a:gd name="connsiteX37" fmla="*/ 676500 w 1771786"/>
                <a:gd name="connsiteY37" fmla="*/ 1512468 h 1771787"/>
                <a:gd name="connsiteX38" fmla="*/ 635091 w 1771786"/>
                <a:gd name="connsiteY38" fmla="*/ 1546634 h 1771787"/>
                <a:gd name="connsiteX39" fmla="*/ 470000 w 1771786"/>
                <a:gd name="connsiteY39" fmla="*/ 1597062 h 1771787"/>
                <a:gd name="connsiteX40" fmla="*/ 174725 w 1771786"/>
                <a:gd name="connsiteY40" fmla="*/ 1301787 h 1771787"/>
                <a:gd name="connsiteX41" fmla="*/ 225153 w 1771786"/>
                <a:gd name="connsiteY41" fmla="*/ 1136696 h 1771787"/>
                <a:gd name="connsiteX42" fmla="*/ 259319 w 1771786"/>
                <a:gd name="connsiteY42" fmla="*/ 1095287 h 1771787"/>
                <a:gd name="connsiteX43" fmla="*/ 206790 w 1771786"/>
                <a:gd name="connsiteY43" fmla="*/ 1084214 h 1771787"/>
                <a:gd name="connsiteX44" fmla="*/ 64431 w 1771786"/>
                <a:gd name="connsiteY44" fmla="*/ 986582 h 1771787"/>
                <a:gd name="connsiteX45" fmla="*/ 68400 w 1771786"/>
                <a:gd name="connsiteY45" fmla="*/ 613419 h 1771787"/>
                <a:gd name="connsiteX46" fmla="*/ 111185 w 1771786"/>
                <a:gd name="connsiteY46" fmla="*/ 571626 h 1771787"/>
                <a:gd name="connsiteX47" fmla="*/ 271700 w 1771786"/>
                <a:gd name="connsiteY47" fmla="*/ 508120 h 1771787"/>
                <a:gd name="connsiteX48" fmla="*/ 325377 w 1771786"/>
                <a:gd name="connsiteY48" fmla="*/ 509013 h 1771787"/>
                <a:gd name="connsiteX49" fmla="*/ 301282 w 1771786"/>
                <a:gd name="connsiteY49" fmla="*/ 461040 h 1771787"/>
                <a:gd name="connsiteX50" fmla="*/ 288854 w 1771786"/>
                <a:gd name="connsiteY50" fmla="*/ 288866 h 1771787"/>
                <a:gd name="connsiteX51" fmla="*/ 374754 w 1771786"/>
                <a:gd name="connsiteY51" fmla="*/ 139136 h 177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71786" h="1771787">
                  <a:moveTo>
                    <a:pt x="552966" y="652017"/>
                  </a:moveTo>
                  <a:lnTo>
                    <a:pt x="710242" y="849236"/>
                  </a:lnTo>
                  <a:lnTo>
                    <a:pt x="513024" y="1006512"/>
                  </a:lnTo>
                  <a:lnTo>
                    <a:pt x="765275" y="1006512"/>
                  </a:lnTo>
                  <a:lnTo>
                    <a:pt x="765275" y="1258765"/>
                  </a:lnTo>
                  <a:lnTo>
                    <a:pt x="922552" y="1061546"/>
                  </a:lnTo>
                  <a:lnTo>
                    <a:pt x="1119770" y="1218821"/>
                  </a:lnTo>
                  <a:lnTo>
                    <a:pt x="1063639" y="972894"/>
                  </a:lnTo>
                  <a:lnTo>
                    <a:pt x="1309567" y="916763"/>
                  </a:lnTo>
                  <a:lnTo>
                    <a:pt x="1082295" y="807315"/>
                  </a:lnTo>
                  <a:lnTo>
                    <a:pt x="1191743" y="580043"/>
                  </a:lnTo>
                  <a:lnTo>
                    <a:pt x="964472" y="689492"/>
                  </a:lnTo>
                  <a:lnTo>
                    <a:pt x="855024" y="462220"/>
                  </a:lnTo>
                  <a:lnTo>
                    <a:pt x="798893" y="708148"/>
                  </a:lnTo>
                  <a:close/>
                  <a:moveTo>
                    <a:pt x="374754" y="139136"/>
                  </a:moveTo>
                  <a:cubicBezTo>
                    <a:pt x="443965" y="74369"/>
                    <a:pt x="543064" y="44020"/>
                    <a:pt x="642431" y="66700"/>
                  </a:cubicBezTo>
                  <a:cubicBezTo>
                    <a:pt x="702051" y="80308"/>
                    <a:pt x="753301" y="111074"/>
                    <a:pt x="792161" y="152600"/>
                  </a:cubicBezTo>
                  <a:lnTo>
                    <a:pt x="824929" y="195123"/>
                  </a:lnTo>
                  <a:lnTo>
                    <a:pt x="847413" y="146374"/>
                  </a:lnTo>
                  <a:cubicBezTo>
                    <a:pt x="876059" y="97242"/>
                    <a:pt x="919178" y="55843"/>
                    <a:pt x="974275" y="29309"/>
                  </a:cubicBezTo>
                  <a:cubicBezTo>
                    <a:pt x="1121202" y="-41447"/>
                    <a:pt x="1297668" y="20302"/>
                    <a:pt x="1368424" y="167228"/>
                  </a:cubicBezTo>
                  <a:cubicBezTo>
                    <a:pt x="1394958" y="222325"/>
                    <a:pt x="1402857" y="281577"/>
                    <a:pt x="1394620" y="337850"/>
                  </a:cubicBezTo>
                  <a:lnTo>
                    <a:pt x="1381805" y="389982"/>
                  </a:lnTo>
                  <a:lnTo>
                    <a:pt x="1433937" y="377166"/>
                  </a:lnTo>
                  <a:cubicBezTo>
                    <a:pt x="1490210" y="368929"/>
                    <a:pt x="1549461" y="376829"/>
                    <a:pt x="1604558" y="403362"/>
                  </a:cubicBezTo>
                  <a:cubicBezTo>
                    <a:pt x="1751485" y="474118"/>
                    <a:pt x="1813233" y="650584"/>
                    <a:pt x="1742477" y="797511"/>
                  </a:cubicBezTo>
                  <a:cubicBezTo>
                    <a:pt x="1715944" y="852608"/>
                    <a:pt x="1674545" y="895728"/>
                    <a:pt x="1625412" y="924373"/>
                  </a:cubicBezTo>
                  <a:lnTo>
                    <a:pt x="1576664" y="946857"/>
                  </a:lnTo>
                  <a:lnTo>
                    <a:pt x="1619187" y="979626"/>
                  </a:lnTo>
                  <a:cubicBezTo>
                    <a:pt x="1660713" y="1018486"/>
                    <a:pt x="1691479" y="1069736"/>
                    <a:pt x="1705087" y="1129356"/>
                  </a:cubicBezTo>
                  <a:cubicBezTo>
                    <a:pt x="1741375" y="1288344"/>
                    <a:pt x="1641908" y="1446645"/>
                    <a:pt x="1482921" y="1482933"/>
                  </a:cubicBezTo>
                  <a:cubicBezTo>
                    <a:pt x="1423300" y="1496541"/>
                    <a:pt x="1363776" y="1491058"/>
                    <a:pt x="1310747" y="1470505"/>
                  </a:cubicBezTo>
                  <a:lnTo>
                    <a:pt x="1262774" y="1446411"/>
                  </a:lnTo>
                  <a:lnTo>
                    <a:pt x="1263668" y="1500088"/>
                  </a:lnTo>
                  <a:cubicBezTo>
                    <a:pt x="1259177" y="1556783"/>
                    <a:pt x="1238290" y="1612791"/>
                    <a:pt x="1200162" y="1660603"/>
                  </a:cubicBezTo>
                  <a:cubicBezTo>
                    <a:pt x="1098486" y="1788100"/>
                    <a:pt x="912704" y="1809033"/>
                    <a:pt x="785206" y="1707357"/>
                  </a:cubicBezTo>
                  <a:cubicBezTo>
                    <a:pt x="737394" y="1669229"/>
                    <a:pt x="704568" y="1619272"/>
                    <a:pt x="687574" y="1564998"/>
                  </a:cubicBezTo>
                  <a:lnTo>
                    <a:pt x="676500" y="1512468"/>
                  </a:lnTo>
                  <a:lnTo>
                    <a:pt x="635091" y="1546634"/>
                  </a:lnTo>
                  <a:cubicBezTo>
                    <a:pt x="587965" y="1578472"/>
                    <a:pt x="531153" y="1597062"/>
                    <a:pt x="470000" y="1597062"/>
                  </a:cubicBezTo>
                  <a:cubicBezTo>
                    <a:pt x="306924" y="1597062"/>
                    <a:pt x="174725" y="1464863"/>
                    <a:pt x="174725" y="1301787"/>
                  </a:cubicBezTo>
                  <a:cubicBezTo>
                    <a:pt x="174725" y="1240634"/>
                    <a:pt x="193315" y="1183822"/>
                    <a:pt x="225153" y="1136696"/>
                  </a:cubicBezTo>
                  <a:lnTo>
                    <a:pt x="259319" y="1095287"/>
                  </a:lnTo>
                  <a:lnTo>
                    <a:pt x="206790" y="1084214"/>
                  </a:lnTo>
                  <a:cubicBezTo>
                    <a:pt x="152515" y="1067220"/>
                    <a:pt x="102559" y="1034394"/>
                    <a:pt x="64431" y="986582"/>
                  </a:cubicBezTo>
                  <a:cubicBezTo>
                    <a:pt x="-24536" y="875021"/>
                    <a:pt x="-19630" y="718837"/>
                    <a:pt x="68400" y="613419"/>
                  </a:cubicBezTo>
                  <a:cubicBezTo>
                    <a:pt x="80976" y="598359"/>
                    <a:pt x="95248" y="584335"/>
                    <a:pt x="111185" y="571626"/>
                  </a:cubicBezTo>
                  <a:cubicBezTo>
                    <a:pt x="158997" y="533497"/>
                    <a:pt x="215005" y="512611"/>
                    <a:pt x="271700" y="508120"/>
                  </a:cubicBezTo>
                  <a:lnTo>
                    <a:pt x="325377" y="509013"/>
                  </a:lnTo>
                  <a:lnTo>
                    <a:pt x="301282" y="461040"/>
                  </a:lnTo>
                  <a:cubicBezTo>
                    <a:pt x="280729" y="408010"/>
                    <a:pt x="275246" y="348487"/>
                    <a:pt x="288854" y="288866"/>
                  </a:cubicBezTo>
                  <a:cubicBezTo>
                    <a:pt x="302462" y="229246"/>
                    <a:pt x="333228" y="177996"/>
                    <a:pt x="374754" y="139136"/>
                  </a:cubicBezTo>
                  <a:close/>
                </a:path>
              </a:pathLst>
            </a:custGeom>
            <a:solidFill>
              <a:srgbClr val="E0F2FE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333999" y="957116"/>
              <a:ext cx="1066801" cy="1066801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rgbClr val="E75329"/>
                  </a:solidFill>
                  <a:ea typeface="Adobe 黑体 Std R" panose="020B0400000000000000" pitchFamily="34" charset="-122"/>
                </a:rPr>
                <a:t>2</a:t>
              </a:r>
              <a:endParaRPr lang="zh-CN" altLang="en-US" sz="4000" b="1" dirty="0">
                <a:solidFill>
                  <a:srgbClr val="E75329"/>
                </a:solidFill>
                <a:ea typeface="Adobe 黑体 Std R" panose="020B0400000000000000" pitchFamily="34" charset="-122"/>
              </a:endParaRPr>
            </a:p>
          </p:txBody>
        </p:sp>
      </p:grpSp>
      <p:pic>
        <p:nvPicPr>
          <p:cNvPr id="7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2317073"/>
            <a:ext cx="10490200" cy="45048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04191" y="597911"/>
            <a:ext cx="7034094" cy="1200329"/>
          </a:xfrm>
          <a:prstGeom prst="rect">
            <a:avLst/>
          </a:prstGeom>
          <a:solidFill>
            <a:srgbClr val="FFFFCC"/>
          </a:solidFill>
          <a:ln>
            <a:solidFill>
              <a:srgbClr val="E7532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E75329"/>
                </a:solidFill>
                <a:latin typeface="UTM Alberta Heavy" pitchFamily="18" charset="0"/>
              </a:rPr>
              <a:t>VIẾT CHÍNH TẢ</a:t>
            </a:r>
          </a:p>
        </p:txBody>
      </p:sp>
    </p:spTree>
    <p:extLst>
      <p:ext uri="{BB962C8B-B14F-4D97-AF65-F5344CB8AC3E}">
        <p14:creationId xmlns:p14="http://schemas.microsoft.com/office/powerpoint/2010/main" val="41985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4300" y="342900"/>
            <a:ext cx="11912600" cy="626110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2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7"/>
          <a:stretch/>
        </p:blipFill>
        <p:spPr bwMode="auto">
          <a:xfrm>
            <a:off x="2422343" y="1106904"/>
            <a:ext cx="6843319" cy="549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522"/>
          <a:stretch/>
        </p:blipFill>
        <p:spPr bwMode="auto">
          <a:xfrm>
            <a:off x="1505434" y="471293"/>
            <a:ext cx="6843319" cy="647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60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14300" y="342900"/>
            <a:ext cx="11912600" cy="626110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2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70021" y="642157"/>
            <a:ext cx="10214810" cy="1101920"/>
            <a:chOff x="2494095" y="1298173"/>
            <a:chExt cx="6427702" cy="1101920"/>
          </a:xfrm>
        </p:grpSpPr>
        <p:sp>
          <p:nvSpPr>
            <p:cNvPr id="10" name="对角圆角矩形 9"/>
            <p:cNvSpPr/>
            <p:nvPr/>
          </p:nvSpPr>
          <p:spPr>
            <a:xfrm>
              <a:off x="2494095" y="1482839"/>
              <a:ext cx="6427702" cy="917254"/>
            </a:xfrm>
            <a:prstGeom prst="round2Diag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3200" b="1" dirty="0" err="1">
                  <a:solidFill>
                    <a:srgbClr val="FF0000"/>
                  </a:solidFill>
                  <a:ea typeface="迷你简卡通" panose="03000509000000000000" pitchFamily="65" charset="-122"/>
                </a:rPr>
                <a:t>Những</a:t>
              </a:r>
              <a:r>
                <a:rPr lang="en-US" altLang="zh-CN" sz="3200" b="1" dirty="0">
                  <a:solidFill>
                    <a:srgbClr val="FF0000"/>
                  </a:solidFill>
                  <a:ea typeface="迷你简卡通" panose="03000509000000000000" pitchFamily="65" charset="-122"/>
                </a:rPr>
                <a:t> chi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迷你简卡通" panose="03000509000000000000" pitchFamily="65" charset="-122"/>
                </a:rPr>
                <a:t>tiết</a:t>
              </a:r>
              <a:r>
                <a:rPr lang="en-US" altLang="zh-CN" sz="3200" b="1" dirty="0">
                  <a:solidFill>
                    <a:srgbClr val="FF0000"/>
                  </a:solidFill>
                  <a:ea typeface="迷你简卡通" panose="03000509000000000000" pitchFamily="65" charset="-122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迷你简卡通" panose="03000509000000000000" pitchFamily="65" charset="-122"/>
                </a:rPr>
                <a:t>nào</a:t>
              </a:r>
              <a:r>
                <a:rPr lang="en-US" altLang="zh-CN" sz="3200" b="1" dirty="0">
                  <a:solidFill>
                    <a:srgbClr val="FF0000"/>
                  </a:solidFill>
                  <a:ea typeface="迷你简卡通" panose="03000509000000000000" pitchFamily="65" charset="-122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迷你简卡通" panose="03000509000000000000" pitchFamily="65" charset="-122"/>
                </a:rPr>
                <a:t>vẽ</a:t>
              </a:r>
              <a:r>
                <a:rPr lang="en-US" altLang="zh-CN" sz="3200" b="1" dirty="0">
                  <a:solidFill>
                    <a:srgbClr val="FF0000"/>
                  </a:solidFill>
                  <a:ea typeface="迷你简卡通" panose="03000509000000000000" pitchFamily="65" charset="-122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迷你简卡通" panose="03000509000000000000" pitchFamily="65" charset="-122"/>
                </a:rPr>
                <a:t>lên</a:t>
              </a:r>
              <a:r>
                <a:rPr lang="en-US" altLang="zh-CN" sz="3200" b="1" dirty="0">
                  <a:solidFill>
                    <a:srgbClr val="FF0000"/>
                  </a:solidFill>
                  <a:ea typeface="迷你简卡通" panose="03000509000000000000" pitchFamily="65" charset="-122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迷你简卡通" panose="03000509000000000000" pitchFamily="65" charset="-122"/>
                </a:rPr>
                <a:t>hình</a:t>
              </a:r>
              <a:r>
                <a:rPr lang="en-US" altLang="zh-CN" sz="3200" b="1" dirty="0">
                  <a:solidFill>
                    <a:srgbClr val="FF0000"/>
                  </a:solidFill>
                  <a:ea typeface="迷你简卡通" panose="03000509000000000000" pitchFamily="65" charset="-122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迷你简卡通" panose="03000509000000000000" pitchFamily="65" charset="-122"/>
                </a:rPr>
                <a:t>ảnh</a:t>
              </a:r>
              <a:r>
                <a:rPr lang="en-US" altLang="zh-CN" sz="3200" b="1" dirty="0">
                  <a:solidFill>
                    <a:srgbClr val="FF0000"/>
                  </a:solidFill>
                  <a:ea typeface="迷你简卡通" panose="03000509000000000000" pitchFamily="65" charset="-122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迷你简卡通" panose="03000509000000000000" pitchFamily="65" charset="-122"/>
                </a:rPr>
                <a:t>một</a:t>
              </a:r>
              <a:r>
                <a:rPr lang="en-US" altLang="zh-CN" sz="3200" b="1" dirty="0">
                  <a:solidFill>
                    <a:srgbClr val="FF0000"/>
                  </a:solidFill>
                  <a:ea typeface="迷你简卡通" panose="03000509000000000000" pitchFamily="65" charset="-122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迷你简卡通" panose="03000509000000000000" pitchFamily="65" charset="-122"/>
                </a:rPr>
                <a:t>ngôi</a:t>
              </a:r>
              <a:r>
                <a:rPr lang="en-US" altLang="zh-CN" sz="3200" b="1" dirty="0">
                  <a:solidFill>
                    <a:srgbClr val="FF0000"/>
                  </a:solidFill>
                  <a:ea typeface="迷你简卡通" panose="03000509000000000000" pitchFamily="65" charset="-122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迷你简卡通" panose="03000509000000000000" pitchFamily="65" charset="-122"/>
                </a:rPr>
                <a:t>nhà</a:t>
              </a:r>
              <a:r>
                <a:rPr lang="en-US" altLang="zh-CN" sz="3200" b="1" dirty="0">
                  <a:solidFill>
                    <a:srgbClr val="FF0000"/>
                  </a:solidFill>
                  <a:ea typeface="迷你简卡通" panose="03000509000000000000" pitchFamily="65" charset="-122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迷你简卡通" panose="03000509000000000000" pitchFamily="65" charset="-122"/>
                </a:rPr>
                <a:t>đang</a:t>
              </a:r>
              <a:r>
                <a:rPr lang="en-US" altLang="zh-CN" sz="3200" b="1" dirty="0">
                  <a:solidFill>
                    <a:srgbClr val="FF0000"/>
                  </a:solidFill>
                  <a:ea typeface="迷你简卡通" panose="03000509000000000000" pitchFamily="65" charset="-122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迷你简卡通" panose="03000509000000000000" pitchFamily="65" charset="-122"/>
                </a:rPr>
                <a:t>xây</a:t>
              </a:r>
              <a:r>
                <a:rPr lang="en-US" altLang="zh-CN" sz="3200" b="1" dirty="0">
                  <a:solidFill>
                    <a:srgbClr val="FF0000"/>
                  </a:solidFill>
                  <a:ea typeface="迷你简卡通" panose="03000509000000000000" pitchFamily="65" charset="-122"/>
                </a:rPr>
                <a:t>?</a:t>
              </a:r>
              <a:endParaRPr lang="zh-CN" altLang="en-US" sz="3200" b="1" dirty="0">
                <a:solidFill>
                  <a:srgbClr val="FF0000"/>
                </a:solidFill>
                <a:ea typeface="迷你简卡通" panose="03000509000000000000" pitchFamily="65" charset="-122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2576364" y="1298173"/>
              <a:ext cx="1008112" cy="369332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</p:txBody>
        </p:sp>
      </p:grpSp>
      <p:sp>
        <p:nvSpPr>
          <p:cNvPr id="8" name="对角圆角矩形 9"/>
          <p:cNvSpPr/>
          <p:nvPr/>
        </p:nvSpPr>
        <p:spPr>
          <a:xfrm>
            <a:off x="1123616" y="1840450"/>
            <a:ext cx="5892800" cy="917254"/>
          </a:xfrm>
          <a:prstGeom prst="round2Diag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Giàn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giáo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tựa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cái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lồng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.</a:t>
            </a:r>
            <a:endParaRPr lang="zh-CN" altLang="en-US" sz="3200" b="1" dirty="0">
              <a:solidFill>
                <a:srgbClr val="002060"/>
              </a:solidFill>
              <a:ea typeface="迷你简卡通" panose="03000509000000000000" pitchFamily="65" charset="-122"/>
            </a:endParaRPr>
          </a:p>
        </p:txBody>
      </p:sp>
      <p:sp>
        <p:nvSpPr>
          <p:cNvPr id="14" name="对角圆角矩形 9"/>
          <p:cNvSpPr/>
          <p:nvPr/>
        </p:nvSpPr>
        <p:spPr>
          <a:xfrm>
            <a:off x="1124284" y="2674513"/>
            <a:ext cx="7988110" cy="917254"/>
          </a:xfrm>
          <a:prstGeom prst="round2Diag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Trụ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bê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tông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nhú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lên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.</a:t>
            </a:r>
            <a:endParaRPr lang="zh-CN" altLang="en-US" sz="3200" b="1" dirty="0">
              <a:solidFill>
                <a:srgbClr val="002060"/>
              </a:solidFill>
              <a:ea typeface="迷你简卡通" panose="03000509000000000000" pitchFamily="65" charset="-122"/>
            </a:endParaRPr>
          </a:p>
        </p:txBody>
      </p:sp>
      <p:sp>
        <p:nvSpPr>
          <p:cNvPr id="16" name="对角圆角矩形 9"/>
          <p:cNvSpPr/>
          <p:nvPr/>
        </p:nvSpPr>
        <p:spPr>
          <a:xfrm>
            <a:off x="1134536" y="4272865"/>
            <a:ext cx="10218592" cy="917254"/>
          </a:xfrm>
          <a:prstGeom prst="round2Diag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Ngôi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nhà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thở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ra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mùi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vôi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vữa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còn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nguyên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màu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vôi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gạch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.</a:t>
            </a:r>
            <a:endParaRPr lang="zh-CN" altLang="en-US" sz="3200" b="1" dirty="0">
              <a:solidFill>
                <a:srgbClr val="002060"/>
              </a:solidFill>
              <a:ea typeface="迷你简卡通" panose="03000509000000000000" pitchFamily="65" charset="-122"/>
            </a:endParaRPr>
          </a:p>
        </p:txBody>
      </p:sp>
      <p:sp>
        <p:nvSpPr>
          <p:cNvPr id="18" name="对角圆角矩形 9"/>
          <p:cNvSpPr/>
          <p:nvPr/>
        </p:nvSpPr>
        <p:spPr>
          <a:xfrm>
            <a:off x="1111584" y="5049412"/>
            <a:ext cx="8851900" cy="917254"/>
          </a:xfrm>
          <a:prstGeom prst="round2Diag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Những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rãnh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tường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chưa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trát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.</a:t>
            </a:r>
            <a:endParaRPr lang="zh-CN" altLang="en-US" sz="3200" b="1" dirty="0">
              <a:solidFill>
                <a:srgbClr val="002060"/>
              </a:solidFill>
              <a:ea typeface="迷你简卡通" panose="03000509000000000000" pitchFamily="65" charset="-122"/>
            </a:endParaRPr>
          </a:p>
        </p:txBody>
      </p:sp>
      <p:sp>
        <p:nvSpPr>
          <p:cNvPr id="12" name="对角圆角矩形 9"/>
          <p:cNvSpPr/>
          <p:nvPr/>
        </p:nvSpPr>
        <p:spPr>
          <a:xfrm>
            <a:off x="1134536" y="3520144"/>
            <a:ext cx="8138236" cy="917254"/>
          </a:xfrm>
          <a:prstGeom prst="round2Diag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Bác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thợ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nề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cầm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bay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làm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a typeface="迷你简卡通" panose="03000509000000000000" pitchFamily="65" charset="-122"/>
              </a:rPr>
              <a:t>việc</a:t>
            </a:r>
            <a:r>
              <a:rPr lang="en-US" altLang="zh-CN" sz="3200" b="1" dirty="0">
                <a:solidFill>
                  <a:srgbClr val="002060"/>
                </a:solidFill>
                <a:ea typeface="迷你简卡通" panose="03000509000000000000" pitchFamily="65" charset="-122"/>
              </a:rPr>
              <a:t>.</a:t>
            </a:r>
            <a:endParaRPr lang="zh-CN" altLang="en-US" sz="3200" b="1" dirty="0">
              <a:solidFill>
                <a:srgbClr val="002060"/>
              </a:solidFill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848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6" grpId="0"/>
      <p:bldP spid="18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我图阳光幼儿园 大一班家长会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1033</Words>
  <Application>Microsoft Office PowerPoint</Application>
  <PresentationFormat>Widescreen</PresentationFormat>
  <Paragraphs>191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Calibri</vt:lpstr>
      <vt:lpstr>方正大黑简体</vt:lpstr>
      <vt:lpstr>Wingdings</vt:lpstr>
      <vt:lpstr>Calibri Light</vt:lpstr>
      <vt:lpstr>UTM Cooper Black</vt:lpstr>
      <vt:lpstr>UVN Binh Duong</vt:lpstr>
      <vt:lpstr>Arial</vt:lpstr>
      <vt:lpstr>UTM Alberta Heavy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我图阳光幼儿园 大一班家长会</dc:title>
  <dc:creator>Microsoft</dc:creator>
  <cp:lastModifiedBy>Nguyen Thu Hien</cp:lastModifiedBy>
  <cp:revision>99</cp:revision>
  <dcterms:created xsi:type="dcterms:W3CDTF">2015-06-21T11:20:33Z</dcterms:created>
  <dcterms:modified xsi:type="dcterms:W3CDTF">2021-12-17T15:43:36Z</dcterms:modified>
</cp:coreProperties>
</file>