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307" r:id="rId4"/>
    <p:sldId id="364" r:id="rId5"/>
    <p:sldId id="365" r:id="rId6"/>
    <p:sldId id="366" r:id="rId7"/>
    <p:sldId id="368" r:id="rId8"/>
    <p:sldId id="367" r:id="rId9"/>
    <p:sldId id="369" r:id="rId10"/>
    <p:sldId id="370" r:id="rId11"/>
    <p:sldId id="371" r:id="rId12"/>
    <p:sldId id="372" r:id="rId13"/>
    <p:sldId id="373" r:id="rId14"/>
    <p:sldId id="374" r:id="rId15"/>
    <p:sldId id="266" r:id="rId16"/>
    <p:sldId id="338" r:id="rId17"/>
    <p:sldId id="340" r:id="rId18"/>
    <p:sldId id="263" r:id="rId19"/>
    <p:sldId id="376" r:id="rId20"/>
    <p:sldId id="269" r:id="rId21"/>
    <p:sldId id="384" r:id="rId22"/>
    <p:sldId id="390" r:id="rId23"/>
    <p:sldId id="379" r:id="rId24"/>
    <p:sldId id="388" r:id="rId25"/>
    <p:sldId id="380" r:id="rId26"/>
    <p:sldId id="389" r:id="rId27"/>
    <p:sldId id="381" r:id="rId28"/>
    <p:sldId id="383" r:id="rId29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3300"/>
    <a:srgbClr val="000000"/>
    <a:srgbClr val="F9F9F9"/>
    <a:srgbClr val="1E3660"/>
    <a:srgbClr val="6D6D6D"/>
    <a:srgbClr val="C7C7C7"/>
    <a:srgbClr val="F3A691"/>
    <a:srgbClr val="3864B2"/>
    <a:srgbClr val="1D3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033" autoAdjust="0"/>
  </p:normalViewPr>
  <p:slideViewPr>
    <p:cSldViewPr snapToGrid="0">
      <p:cViewPr>
        <p:scale>
          <a:sx n="75" d="100"/>
          <a:sy n="75" d="100"/>
        </p:scale>
        <p:origin x="-1260" y="-2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15C6F-CF49-40A8-B68C-7CA509F3566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07133-FF9A-414D-B6E1-42F4D803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32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cs typeface="Times New Roman" pitchFamily="18" charset="0"/>
              </a:rPr>
              <a:t>+ </a:t>
            </a:r>
            <a:r>
              <a:rPr lang="en-US" altLang="en-US" dirty="0" err="1" smtClean="0">
                <a:cs typeface="Times New Roman" pitchFamily="18" charset="0"/>
              </a:rPr>
              <a:t>Mỗi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tên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riêng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đã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cho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gồm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mấy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tiếng</a:t>
            </a:r>
            <a:r>
              <a:rPr lang="en-US" altLang="en-US" dirty="0" smtClean="0"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cs typeface="Times New Roman" pitchFamily="18" charset="0"/>
              </a:rPr>
              <a:t>+ </a:t>
            </a:r>
            <a:r>
              <a:rPr lang="en-US" altLang="en-US" dirty="0" err="1" smtClean="0">
                <a:cs typeface="Times New Roman" pitchFamily="18" charset="0"/>
              </a:rPr>
              <a:t>Mỗi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tiếng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cần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được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viết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như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thế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nào</a:t>
            </a:r>
            <a:r>
              <a:rPr lang="en-US" altLang="en-US" dirty="0" smtClean="0">
                <a:cs typeface="Times New Roman" pitchFamily="18" charset="0"/>
              </a:rPr>
              <a:t>?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cs typeface="Times New Roman" pitchFamily="18" charset="0"/>
              </a:rPr>
              <a:t>+ </a:t>
            </a:r>
            <a:r>
              <a:rPr lang="en-US" altLang="en-US" dirty="0" err="1" smtClean="0">
                <a:cs typeface="Times New Roman" pitchFamily="18" charset="0"/>
              </a:rPr>
              <a:t>Em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có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nhận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xét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gì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về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cách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viết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tên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người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và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tên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địa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lí</a:t>
            </a:r>
            <a:r>
              <a:rPr lang="en-US" altLang="en-US" dirty="0" smtClean="0">
                <a:cs typeface="Times New Roman" pitchFamily="18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0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cs typeface="Times New Roman" pitchFamily="18" charset="0"/>
              </a:rPr>
              <a:t>+ </a:t>
            </a:r>
            <a:r>
              <a:rPr lang="en-US" altLang="en-US" dirty="0" err="1" smtClean="0">
                <a:cs typeface="Times New Roman" pitchFamily="18" charset="0"/>
              </a:rPr>
              <a:t>Mỗi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tên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riêng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đã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cho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gồm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mấy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tiếng</a:t>
            </a:r>
            <a:r>
              <a:rPr lang="en-US" altLang="en-US" dirty="0" smtClean="0"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cs typeface="Times New Roman" pitchFamily="18" charset="0"/>
              </a:rPr>
              <a:t>+ </a:t>
            </a:r>
            <a:r>
              <a:rPr lang="en-US" altLang="en-US" dirty="0" err="1" smtClean="0">
                <a:cs typeface="Times New Roman" pitchFamily="18" charset="0"/>
              </a:rPr>
              <a:t>Mỗi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tiếng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cần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được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viết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như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thế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nào</a:t>
            </a:r>
            <a:r>
              <a:rPr lang="en-US" altLang="en-US" dirty="0" smtClean="0">
                <a:cs typeface="Times New Roman" pitchFamily="18" charset="0"/>
              </a:rPr>
              <a:t>?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cs typeface="Times New Roman" pitchFamily="18" charset="0"/>
              </a:rPr>
              <a:t>+ </a:t>
            </a:r>
            <a:r>
              <a:rPr lang="en-US" altLang="en-US" dirty="0" err="1" smtClean="0">
                <a:cs typeface="Times New Roman" pitchFamily="18" charset="0"/>
              </a:rPr>
              <a:t>Em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có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nhận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xét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gì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về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cách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viết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tên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người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và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tên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địa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err="1" smtClean="0">
                <a:cs typeface="Times New Roman" pitchFamily="18" charset="0"/>
              </a:rPr>
              <a:t>lí</a:t>
            </a:r>
            <a:r>
              <a:rPr lang="en-US" altLang="en-US" dirty="0" smtClean="0">
                <a:cs typeface="Times New Roman" pitchFamily="18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0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TT </a:t>
            </a:r>
            <a:r>
              <a:rPr lang="en-US" dirty="0" err="1"/>
              <a:t>số</a:t>
            </a:r>
            <a:r>
              <a:rPr lang="en-US" dirty="0"/>
              <a:t> 01/2011/TT-BNV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ban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19-01-2011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43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66C3A2-5831-48DA-B630-C84F1FCB7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EA31F1-18A3-4DCF-96D0-613966A1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37ACF1-4A4E-4C77-806B-D263E1F6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843BBC-CE47-40C7-98DC-48A505F0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29F2BE-ACEC-4B63-AE21-7B1C8D92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9DBDA-4CEF-4280-AFB6-E791FB3E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06EB5D0-CAA0-4759-A440-8FDC3417C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6A1546-C86B-45FB-A906-3A335424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5CEE95-8C14-4038-B1A7-0153C42A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03F09-2B23-440A-A9A2-609A5DC2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2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59D2447-12B5-40EC-A4BE-92111AB2F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3034D15-13C3-4E1D-8E3C-BBF378A54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31D291-7A8B-43F1-9776-1500397C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31FCA5-1F30-452B-A4ED-AF7B53DF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66F31A-F2CA-46F2-BAD8-87300CA2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07" indent="0" algn="ctr">
              <a:buNone/>
              <a:defRPr sz="1600"/>
            </a:lvl2pPr>
            <a:lvl3pPr marL="713214" indent="0" algn="ctr">
              <a:buNone/>
              <a:defRPr sz="1400"/>
            </a:lvl3pPr>
            <a:lvl4pPr marL="1069821" indent="0" algn="ctr">
              <a:buNone/>
              <a:defRPr sz="1200"/>
            </a:lvl4pPr>
            <a:lvl5pPr marL="1426428" indent="0" algn="ctr">
              <a:buNone/>
              <a:defRPr sz="1200"/>
            </a:lvl5pPr>
            <a:lvl6pPr marL="1783036" indent="0" algn="ctr">
              <a:buNone/>
              <a:defRPr sz="1200"/>
            </a:lvl6pPr>
            <a:lvl7pPr marL="2139642" indent="0" algn="ctr">
              <a:buNone/>
              <a:defRPr sz="1200"/>
            </a:lvl7pPr>
            <a:lvl8pPr marL="2496250" indent="0" algn="ctr">
              <a:buNone/>
              <a:defRPr sz="1200"/>
            </a:lvl8pPr>
            <a:lvl9pPr marL="285285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60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00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2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14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6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07" indent="0">
              <a:buNone/>
              <a:defRPr sz="1600" b="1"/>
            </a:lvl2pPr>
            <a:lvl3pPr marL="713214" indent="0">
              <a:buNone/>
              <a:defRPr sz="1400" b="1"/>
            </a:lvl3pPr>
            <a:lvl4pPr marL="1069821" indent="0">
              <a:buNone/>
              <a:defRPr sz="1200" b="1"/>
            </a:lvl4pPr>
            <a:lvl5pPr marL="1426428" indent="0">
              <a:buNone/>
              <a:defRPr sz="1200" b="1"/>
            </a:lvl5pPr>
            <a:lvl6pPr marL="1783036" indent="0">
              <a:buNone/>
              <a:defRPr sz="1200" b="1"/>
            </a:lvl6pPr>
            <a:lvl7pPr marL="2139642" indent="0">
              <a:buNone/>
              <a:defRPr sz="1200" b="1"/>
            </a:lvl7pPr>
            <a:lvl8pPr marL="2496250" indent="0">
              <a:buNone/>
              <a:defRPr sz="1200" b="1"/>
            </a:lvl8pPr>
            <a:lvl9pPr marL="285285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07" indent="0">
              <a:buNone/>
              <a:defRPr sz="1600" b="1"/>
            </a:lvl2pPr>
            <a:lvl3pPr marL="713214" indent="0">
              <a:buNone/>
              <a:defRPr sz="1400" b="1"/>
            </a:lvl3pPr>
            <a:lvl4pPr marL="1069821" indent="0">
              <a:buNone/>
              <a:defRPr sz="1200" b="1"/>
            </a:lvl4pPr>
            <a:lvl5pPr marL="1426428" indent="0">
              <a:buNone/>
              <a:defRPr sz="1200" b="1"/>
            </a:lvl5pPr>
            <a:lvl6pPr marL="1783036" indent="0">
              <a:buNone/>
              <a:defRPr sz="1200" b="1"/>
            </a:lvl6pPr>
            <a:lvl7pPr marL="2139642" indent="0">
              <a:buNone/>
              <a:defRPr sz="1200" b="1"/>
            </a:lvl7pPr>
            <a:lvl8pPr marL="2496250" indent="0">
              <a:buNone/>
              <a:defRPr sz="1200" b="1"/>
            </a:lvl8pPr>
            <a:lvl9pPr marL="285285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58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40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76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07" indent="0">
              <a:buNone/>
              <a:defRPr sz="1100"/>
            </a:lvl2pPr>
            <a:lvl3pPr marL="713214" indent="0">
              <a:buNone/>
              <a:defRPr sz="900"/>
            </a:lvl3pPr>
            <a:lvl4pPr marL="1069821" indent="0">
              <a:buNone/>
              <a:defRPr sz="800"/>
            </a:lvl4pPr>
            <a:lvl5pPr marL="1426428" indent="0">
              <a:buNone/>
              <a:defRPr sz="800"/>
            </a:lvl5pPr>
            <a:lvl6pPr marL="1783036" indent="0">
              <a:buNone/>
              <a:defRPr sz="800"/>
            </a:lvl6pPr>
            <a:lvl7pPr marL="2139642" indent="0">
              <a:buNone/>
              <a:defRPr sz="800"/>
            </a:lvl7pPr>
            <a:lvl8pPr marL="2496250" indent="0">
              <a:buNone/>
              <a:defRPr sz="800"/>
            </a:lvl8pPr>
            <a:lvl9pPr marL="285285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5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B21242-E248-4273-8402-37DE7959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1A5B0E-BE27-4D6D-AAEA-6091F1A8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F5070-5FAE-40CF-9D22-47821B1D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60F639-87F6-489B-B958-9B345BC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F2C5BE-68AA-4FAE-A088-D630556C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77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500"/>
            </a:lvl1pPr>
            <a:lvl2pPr marL="356607" indent="0">
              <a:buNone/>
              <a:defRPr sz="2200"/>
            </a:lvl2pPr>
            <a:lvl3pPr marL="713214" indent="0">
              <a:buNone/>
              <a:defRPr sz="1900"/>
            </a:lvl3pPr>
            <a:lvl4pPr marL="1069821" indent="0">
              <a:buNone/>
              <a:defRPr sz="1600"/>
            </a:lvl4pPr>
            <a:lvl5pPr marL="1426428" indent="0">
              <a:buNone/>
              <a:defRPr sz="1600"/>
            </a:lvl5pPr>
            <a:lvl6pPr marL="1783036" indent="0">
              <a:buNone/>
              <a:defRPr sz="1600"/>
            </a:lvl6pPr>
            <a:lvl7pPr marL="2139642" indent="0">
              <a:buNone/>
              <a:defRPr sz="1600"/>
            </a:lvl7pPr>
            <a:lvl8pPr marL="2496250" indent="0">
              <a:buNone/>
              <a:defRPr sz="1600"/>
            </a:lvl8pPr>
            <a:lvl9pPr marL="2852857" indent="0">
              <a:buNone/>
              <a:defRPr sz="1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07" indent="0">
              <a:buNone/>
              <a:defRPr sz="1100"/>
            </a:lvl2pPr>
            <a:lvl3pPr marL="713214" indent="0">
              <a:buNone/>
              <a:defRPr sz="900"/>
            </a:lvl3pPr>
            <a:lvl4pPr marL="1069821" indent="0">
              <a:buNone/>
              <a:defRPr sz="800"/>
            </a:lvl4pPr>
            <a:lvl5pPr marL="1426428" indent="0">
              <a:buNone/>
              <a:defRPr sz="800"/>
            </a:lvl5pPr>
            <a:lvl6pPr marL="1783036" indent="0">
              <a:buNone/>
              <a:defRPr sz="800"/>
            </a:lvl6pPr>
            <a:lvl7pPr marL="2139642" indent="0">
              <a:buNone/>
              <a:defRPr sz="800"/>
            </a:lvl7pPr>
            <a:lvl8pPr marL="2496250" indent="0">
              <a:buNone/>
              <a:defRPr sz="800"/>
            </a:lvl8pPr>
            <a:lvl9pPr marL="285285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38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2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21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2" y="11599"/>
            <a:ext cx="9143999" cy="569180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272142" y="270569"/>
            <a:ext cx="8599714" cy="5173863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601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238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66C3A2-5831-48DA-B630-C84F1FCB7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EA31F1-18A3-4DCF-96D0-613966A1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37ACF1-4A4E-4C77-806B-D263E1F6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843BBC-CE47-40C7-98DC-48A505F0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29F2BE-ACEC-4B63-AE21-7B1C8D92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6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B21242-E248-4273-8402-37DE7959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1A5B0E-BE27-4D6D-AAEA-6091F1A8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F5070-5FAE-40CF-9D22-47821B1D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60F639-87F6-489B-B958-9B345BC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F2C5BE-68AA-4FAE-A088-D630556C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33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90734C-C175-446D-A5CE-DCE41235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212DB6-DD11-47BE-95AD-A5679028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978A0C-6CE1-4890-8408-CC74ED40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FDB6A0-CBD3-42F4-9A58-5A1D5339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C698AD-F1A8-4B3C-8C82-3E67ED23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48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3508F0-F7FB-42F3-BF45-2B02A694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93DD9C-D4B1-428A-A5D3-206964788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9CAD58-B26D-4B2F-81F6-DB4FA1500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19A4A3-F2FD-4E46-9522-37F8F508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D0006F-2488-4160-8AA8-DF848F5B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186478-7A04-4216-B89A-000F4ED4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78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AE873C-DF7F-4F66-80B9-CAE165FD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41607A-1EF9-4548-B003-6EF42424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1407C3-44CB-44C8-8837-7D7E1764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568E63E-4BA2-46CC-85DE-8C313BC2F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97A4995-1F0E-4756-A407-CF2C64B42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7C0605-12AF-4EFD-93A3-59630404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3EDF251-3B34-4BDB-8D8C-8C2A0DC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4E1E0F-A205-4561-8A90-B545A47E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9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90734C-C175-446D-A5CE-DCE41235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212DB6-DD11-47BE-95AD-A5679028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978A0C-6CE1-4890-8408-CC74ED40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FDB6A0-CBD3-42F4-9A58-5A1D5339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C698AD-F1A8-4B3C-8C82-3E67ED23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FE28D4-7F14-4A86-B597-A00746EF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571573-C7F0-43D4-8E98-84EBE650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5EEB7BA-A5FF-4B0A-B747-8C8DCAFD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D3B1A3-778B-4B4D-9207-75B06679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2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F6EDB4C-B616-4634-9A40-10D90F2C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80F642C-3EE7-4344-A03C-6A9AA595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45A87F1-4B0F-45D7-B648-56DB117F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7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346D2-FE15-45F9-858D-BD5B70C7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145C52-E9B4-49C7-988D-30D904CA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6EA4C1-13F4-4455-AD4D-A66759F26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F1595B-91BD-4574-9892-2545184E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76733D-07E5-4899-BA37-70BF5FB2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276634-6D20-4857-94FB-1AB46A32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60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6C7A67-6125-4C87-836E-CB9502A0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221ADF-3B0F-4F3C-9DDC-5BCC96D4F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B5D79A-5B65-4FC0-ABDD-F46316573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110621-DFB7-4ECB-B883-D9DABDD81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99A03-170D-47FA-8794-3B675101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296518-88F7-45B1-86B9-44167664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9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9DBDA-4CEF-4280-AFB6-E791FB3E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06EB5D0-CAA0-4759-A440-8FDC3417C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6A1546-C86B-45FB-A906-3A335424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5CEE95-8C14-4038-B1A7-0153C42A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03F09-2B23-440A-A9A2-609A5DC2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90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59D2447-12B5-40EC-A4BE-92111AB2F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3034D15-13C3-4E1D-8E3C-BBF378A54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31D291-7A8B-43F1-9776-1500397C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31FCA5-1F30-452B-A4ED-AF7B53DF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66F31A-F2CA-46F2-BAD8-87300CA2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3508F0-F7FB-42F3-BF45-2B02A694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93DD9C-D4B1-428A-A5D3-206964788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9CAD58-B26D-4B2F-81F6-DB4FA1500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19A4A3-F2FD-4E46-9522-37F8F508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D0006F-2488-4160-8AA8-DF848F5B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186478-7A04-4216-B89A-000F4ED4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AE873C-DF7F-4F66-80B9-CAE165FD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41607A-1EF9-4548-B003-6EF42424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1407C3-44CB-44C8-8837-7D7E1764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568E63E-4BA2-46CC-85DE-8C313BC2F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97A4995-1F0E-4756-A407-CF2C64B42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7C0605-12AF-4EFD-93A3-59630404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3EDF251-3B34-4BDB-8D8C-8C2A0DC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4E1E0F-A205-4561-8A90-B545A47E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FE28D4-7F14-4A86-B597-A00746EF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571573-C7F0-43D4-8E98-84EBE650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5EEB7BA-A5FF-4B0A-B747-8C8DCAFD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D3B1A3-778B-4B4D-9207-75B06679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F6EDB4C-B616-4634-9A40-10D90F2C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80F642C-3EE7-4344-A03C-6A9AA595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45A87F1-4B0F-45D7-B648-56DB117F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0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346D2-FE15-45F9-858D-BD5B70C7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145C52-E9B4-49C7-988D-30D904CA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6EA4C1-13F4-4455-AD4D-A66759F26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F1595B-91BD-4574-9892-2545184E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76733D-07E5-4899-BA37-70BF5FB2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276634-6D20-4857-94FB-1AB46A32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6C7A67-6125-4C87-836E-CB9502A0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221ADF-3B0F-4F3C-9DDC-5BCC96D4F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B5D79A-5B65-4FC0-ABDD-F46316573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110621-DFB7-4ECB-B883-D9DABDD81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99A03-170D-47FA-8794-3B675101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296518-88F7-45B1-86B9-44167664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CB9E187-EAAB-491B-83DF-DFEB92B6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70D7A8-572E-41F4-B2F3-2C235D011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F642AB-656E-4F07-8D3E-27F7E9D7C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CA29-8E79-4008-8CAA-CB2E897D7A4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235CA1-DF5A-48BE-8528-0FCB9812D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977FE3-4489-4962-93FC-15B915DC6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713214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3" indent="-178303" algn="l" defTabSz="71321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11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17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25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32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39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946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553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160" indent="-178303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7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14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21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28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36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42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50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857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CB9E187-EAAB-491B-83DF-DFEB92B6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70D7A8-572E-41F4-B2F3-2C235D011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F642AB-656E-4F07-8D3E-27F7E9D7C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235CA1-DF5A-48BE-8528-0FCB9812D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977FE3-4489-4962-93FC-15B915DC6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0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2">
            <a:extLst>
              <a:ext uri="{FF2B5EF4-FFF2-40B4-BE49-F238E27FC236}">
                <a16:creationId xmlns="" xmlns:a16="http://schemas.microsoft.com/office/drawing/2014/main" id="{4BA46521-F884-4D64-A1D5-DF27DE9EFDB6}"/>
              </a:ext>
            </a:extLst>
          </p:cNvPr>
          <p:cNvSpPr/>
          <p:nvPr/>
        </p:nvSpPr>
        <p:spPr>
          <a:xfrm>
            <a:off x="-3883" y="-18085"/>
            <a:ext cx="9142243" cy="5711588"/>
          </a:xfrm>
          <a:prstGeom prst="roundRect">
            <a:avLst>
              <a:gd name="adj" fmla="val 1167"/>
            </a:avLst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6" name="矩形 25">
            <a:extLst>
              <a:ext uri="{FF2B5EF4-FFF2-40B4-BE49-F238E27FC236}">
                <a16:creationId xmlns="" xmlns:a16="http://schemas.microsoft.com/office/drawing/2014/main" id="{239DC7D1-2A08-41AB-B217-72F2E3AFE730}"/>
              </a:ext>
            </a:extLst>
          </p:cNvPr>
          <p:cNvSpPr/>
          <p:nvPr/>
        </p:nvSpPr>
        <p:spPr>
          <a:xfrm>
            <a:off x="185738" y="204497"/>
            <a:ext cx="8763000" cy="5312833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57" name="图片 21">
            <a:extLst>
              <a:ext uri="{FF2B5EF4-FFF2-40B4-BE49-F238E27FC236}">
                <a16:creationId xmlns="" xmlns:a16="http://schemas.microsoft.com/office/drawing/2014/main" id="{C93B2CA8-425F-406A-807D-3B97674F7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35" y="204498"/>
            <a:ext cx="1604631" cy="1999541"/>
          </a:xfrm>
          <a:prstGeom prst="rect">
            <a:avLst/>
          </a:prstGeom>
        </p:spPr>
      </p:pic>
      <p:sp>
        <p:nvSpPr>
          <p:cNvPr id="58" name="椭圆 43">
            <a:extLst>
              <a:ext uri="{FF2B5EF4-FFF2-40B4-BE49-F238E27FC236}">
                <a16:creationId xmlns="" xmlns:a16="http://schemas.microsoft.com/office/drawing/2014/main" id="{FC3F5357-443B-41E4-A808-54BEBB63C10A}"/>
              </a:ext>
            </a:extLst>
          </p:cNvPr>
          <p:cNvSpPr/>
          <p:nvPr/>
        </p:nvSpPr>
        <p:spPr>
          <a:xfrm rot="20326307">
            <a:off x="310098" y="472055"/>
            <a:ext cx="592495" cy="658328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sym typeface="Arial"/>
            </a:endParaRPr>
          </a:p>
        </p:txBody>
      </p:sp>
      <p:sp>
        <p:nvSpPr>
          <p:cNvPr id="59" name="椭圆 44">
            <a:extLst>
              <a:ext uri="{FF2B5EF4-FFF2-40B4-BE49-F238E27FC236}">
                <a16:creationId xmlns="" xmlns:a16="http://schemas.microsoft.com/office/drawing/2014/main" id="{978D29A7-20D5-42BA-B28B-5F6CCEA22B12}"/>
              </a:ext>
            </a:extLst>
          </p:cNvPr>
          <p:cNvSpPr/>
          <p:nvPr/>
        </p:nvSpPr>
        <p:spPr>
          <a:xfrm rot="20326307">
            <a:off x="770685" y="526765"/>
            <a:ext cx="287986" cy="319984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60" name="图片 3">
            <a:extLst>
              <a:ext uri="{FF2B5EF4-FFF2-40B4-BE49-F238E27FC236}">
                <a16:creationId xmlns="" xmlns:a16="http://schemas.microsoft.com/office/drawing/2014/main" id="{7C351254-8BDF-476A-98F1-6874B096D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" y="3744149"/>
            <a:ext cx="8801857" cy="1704167"/>
          </a:xfrm>
          <a:prstGeom prst="rect">
            <a:avLst/>
          </a:prstGeom>
        </p:spPr>
      </p:pic>
      <p:pic>
        <p:nvPicPr>
          <p:cNvPr id="61" name="Picture 60" descr="—Pngtree—back to school children_2985219.png">
            <a:extLst>
              <a:ext uri="{FF2B5EF4-FFF2-40B4-BE49-F238E27FC236}">
                <a16:creationId xmlns="" xmlns:a16="http://schemas.microsoft.com/office/drawing/2014/main" id="{9B657A1C-84E7-42C6-BB63-F8F539926A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6698"/>
          <a:stretch/>
        </p:blipFill>
        <p:spPr>
          <a:xfrm>
            <a:off x="4898735" y="993902"/>
            <a:ext cx="4315032" cy="466422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9CCC950-526B-48F7-BC5C-02A3BC8EF6F7}"/>
              </a:ext>
            </a:extLst>
          </p:cNvPr>
          <p:cNvGrpSpPr/>
          <p:nvPr/>
        </p:nvGrpSpPr>
        <p:grpSpPr>
          <a:xfrm>
            <a:off x="344573" y="3111724"/>
            <a:ext cx="2844887" cy="2576313"/>
            <a:chOff x="837161" y="2980095"/>
            <a:chExt cx="3793183" cy="3091576"/>
          </a:xfrm>
        </p:grpSpPr>
        <p:pic>
          <p:nvPicPr>
            <p:cNvPr id="63" name="图片 306">
              <a:extLst>
                <a:ext uri="{FF2B5EF4-FFF2-40B4-BE49-F238E27FC236}">
                  <a16:creationId xmlns="" xmlns:a16="http://schemas.microsoft.com/office/drawing/2014/main" id="{EB27CC82-1818-4F25-837A-5520D202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9591">
              <a:off x="837161" y="3453406"/>
              <a:ext cx="3624442" cy="2618265"/>
            </a:xfrm>
            <a:prstGeom prst="rect">
              <a:avLst/>
            </a:prstGeom>
          </p:spPr>
        </p:pic>
        <p:pic>
          <p:nvPicPr>
            <p:cNvPr id="64" name="图片 10">
              <a:extLst>
                <a:ext uri="{FF2B5EF4-FFF2-40B4-BE49-F238E27FC236}">
                  <a16:creationId xmlns="" xmlns:a16="http://schemas.microsoft.com/office/drawing/2014/main" id="{AE0968B2-C873-4EAB-897C-FCCE3960A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381">
              <a:off x="3532699" y="2980095"/>
              <a:ext cx="1097645" cy="1633223"/>
            </a:xfrm>
            <a:prstGeom prst="rect">
              <a:avLst/>
            </a:prstGeom>
          </p:spPr>
        </p:pic>
      </p:grpSp>
      <p:pic>
        <p:nvPicPr>
          <p:cNvPr id="65" name="AnyConv.com__North Oakland Extasy - Squadda B">
            <a:hlinkClick r:id="" action="ppaction://media"/>
            <a:extLst>
              <a:ext uri="{FF2B5EF4-FFF2-40B4-BE49-F238E27FC236}">
                <a16:creationId xmlns="" xmlns:a16="http://schemas.microsoft.com/office/drawing/2014/main" id="{02FADFDB-2A98-4696-AD05-DF5D02C35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631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4180" y="485902"/>
            <a:ext cx="457200" cy="50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C8B2D347-E05B-4DFF-81BF-B94A69B58E67}"/>
              </a:ext>
            </a:extLst>
          </p:cNvPr>
          <p:cNvSpPr/>
          <p:nvPr/>
        </p:nvSpPr>
        <p:spPr>
          <a:xfrm>
            <a:off x="2099422" y="2368648"/>
            <a:ext cx="4004070" cy="1118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71323" tIns="35662" rIns="71323" bIns="3566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69" name="组合 9">
            <a:extLst>
              <a:ext uri="{FF2B5EF4-FFF2-40B4-BE49-F238E27FC236}">
                <a16:creationId xmlns="" xmlns:a16="http://schemas.microsoft.com/office/drawing/2014/main" id="{5100BBC3-0996-49B8-B864-D84171F10BF2}"/>
              </a:ext>
            </a:extLst>
          </p:cNvPr>
          <p:cNvGrpSpPr/>
          <p:nvPr/>
        </p:nvGrpSpPr>
        <p:grpSpPr>
          <a:xfrm>
            <a:off x="2569788" y="1780940"/>
            <a:ext cx="3168421" cy="589905"/>
            <a:chOff x="1108947" y="3060801"/>
            <a:chExt cx="5665456" cy="769942"/>
          </a:xfrm>
        </p:grpSpPr>
        <p:sp>
          <p:nvSpPr>
            <p:cNvPr id="70" name="圆角矩形 10">
              <a:extLst>
                <a:ext uri="{FF2B5EF4-FFF2-40B4-BE49-F238E27FC236}">
                  <a16:creationId xmlns="" xmlns:a16="http://schemas.microsoft.com/office/drawing/2014/main" id="{AF958B29-B09B-4FE9-861E-9C4946C87170}"/>
                </a:ext>
              </a:extLst>
            </p:cNvPr>
            <p:cNvSpPr/>
            <p:nvPr/>
          </p:nvSpPr>
          <p:spPr>
            <a:xfrm>
              <a:off x="1108947" y="3181152"/>
              <a:ext cx="5597014" cy="610174"/>
            </a:xfrm>
            <a:prstGeom prst="roundRect">
              <a:avLst/>
            </a:prstGeom>
            <a:solidFill>
              <a:srgbClr val="62A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000">
                <a:solidFill>
                  <a:srgbClr val="117D5C"/>
                </a:solidFill>
                <a:latin typeface="Calibri" panose="020F0502020204030204"/>
              </a:endParaRPr>
            </a:p>
          </p:txBody>
        </p:sp>
        <p:sp>
          <p:nvSpPr>
            <p:cNvPr id="71" name="文本框 11">
              <a:extLst>
                <a:ext uri="{FF2B5EF4-FFF2-40B4-BE49-F238E27FC236}">
                  <a16:creationId xmlns="" xmlns:a16="http://schemas.microsoft.com/office/drawing/2014/main" id="{D455FBD3-2512-40F4-BF8B-27128B271677}"/>
                </a:ext>
              </a:extLst>
            </p:cNvPr>
            <p:cNvSpPr txBox="1"/>
            <p:nvPr/>
          </p:nvSpPr>
          <p:spPr>
            <a:xfrm>
              <a:off x="1243783" y="3060801"/>
              <a:ext cx="5530620" cy="76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1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3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1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1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1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endParaRPr lang="zh-CN" alt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16">
            <a:extLst>
              <a:ext uri="{FF2B5EF4-FFF2-40B4-BE49-F238E27FC236}">
                <a16:creationId xmlns="" xmlns:a16="http://schemas.microsoft.com/office/drawing/2014/main" id="{09B053DF-EF4B-46AE-9D00-DE61DC336722}"/>
              </a:ext>
            </a:extLst>
          </p:cNvPr>
          <p:cNvGrpSpPr/>
          <p:nvPr/>
        </p:nvGrpSpPr>
        <p:grpSpPr>
          <a:xfrm>
            <a:off x="4128863" y="3567976"/>
            <a:ext cx="2251687" cy="1704166"/>
            <a:chOff x="2786193" y="1972833"/>
            <a:chExt cx="1592094" cy="1434334"/>
          </a:xfrm>
        </p:grpSpPr>
        <p:pic>
          <p:nvPicPr>
            <p:cNvPr id="73" name="图片 14">
              <a:extLst>
                <a:ext uri="{FF2B5EF4-FFF2-40B4-BE49-F238E27FC236}">
                  <a16:creationId xmlns="" xmlns:a16="http://schemas.microsoft.com/office/drawing/2014/main" id="{F359056B-FC37-4292-905E-0490E5B7D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93" y="1972833"/>
              <a:ext cx="1592094" cy="1434334"/>
            </a:xfrm>
            <a:prstGeom prst="rect">
              <a:avLst/>
            </a:prstGeom>
          </p:spPr>
        </p:pic>
        <p:sp>
          <p:nvSpPr>
            <p:cNvPr id="74" name="文本框 15">
              <a:extLst>
                <a:ext uri="{FF2B5EF4-FFF2-40B4-BE49-F238E27FC236}">
                  <a16:creationId xmlns="" xmlns:a16="http://schemas.microsoft.com/office/drawing/2014/main" id="{52BD50D0-FB5A-471B-910D-F4E26920307D}"/>
                </a:ext>
              </a:extLst>
            </p:cNvPr>
            <p:cNvSpPr txBox="1"/>
            <p:nvPr/>
          </p:nvSpPr>
          <p:spPr>
            <a:xfrm>
              <a:off x="3084710" y="2529971"/>
              <a:ext cx="1046587" cy="36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200" b="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Trang 68</a:t>
              </a:r>
              <a:endParaRPr lang="zh-CN" altLang="en-US" sz="22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95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68" grpId="0"/>
    </p:bldLst>
  </p:timing>
  <p:extLst mod="1">
    <p:ext uri="{E180D4A7-C9FB-4DFB-919C-405C955672EB}">
      <p14:showEvtLst xmlns:p14="http://schemas.microsoft.com/office/powerpoint/2010/main">
        <p14:playEvt time="8" objId="65"/>
        <p14:pauseEvt time="15261" objId="65"/>
        <p14:stopEvt time="15261" objId="6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26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86767" y="4353730"/>
            <a:ext cx="7596554" cy="5992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152400"/>
            <a:ext cx="4286250" cy="41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43" y="152400"/>
            <a:ext cx="4154365" cy="41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1288" y="4764756"/>
            <a:ext cx="9395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Sóc Trăng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tỉnh ven biển thuộc đồng bằng sông Cửu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Long,Việt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29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-136026" y="4217704"/>
            <a:ext cx="9325368" cy="7567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Vàm Cỏ Tây là tên một con sông chảy qua địa bàn tỉnh Long An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36" y="261159"/>
            <a:ext cx="6026303" cy="390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8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564174" y="1169459"/>
            <a:ext cx="2970334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Sơn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564174" y="1681427"/>
            <a:ext cx="2461846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Sóc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Trăng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564174" y="2184136"/>
            <a:ext cx="3163765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Vàm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Cỏ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5284178" y="1169459"/>
            <a:ext cx="2876550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rường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ơn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5284178" y="1681427"/>
            <a:ext cx="2672862" cy="5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óc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800" b="1">
                <a:solidFill>
                  <a:srgbClr val="0033CC"/>
                </a:solidFill>
                <a:cs typeface="Times New Roman" panose="02020603050405020304" pitchFamily="18" charset="0"/>
              </a:rPr>
              <a:t>răng</a:t>
            </a:r>
            <a:endParaRPr lang="en-US" altLang="en-US" sz="28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5284178" y="2184136"/>
            <a:ext cx="2401333" cy="5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àm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ỏ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ây</a:t>
            </a:r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66347" y="3766344"/>
            <a:ext cx="8214946" cy="19284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043" tIns="40522" rIns="81043" bIns="40522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75139" y="590015"/>
            <a:ext cx="8440615" cy="5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9358" y="2969282"/>
            <a:ext cx="8088923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Nam,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</p:txBody>
      </p:sp>
      <p:sp>
        <p:nvSpPr>
          <p:cNvPr id="9227" name="AutoShape 13" descr="Vua Quang Trung Nguyễn Huệ | Huế Học"/>
          <p:cNvSpPr>
            <a:spLocks noChangeAspect="1" noChangeArrowheads="1"/>
          </p:cNvSpPr>
          <p:nvPr/>
        </p:nvSpPr>
        <p:spPr bwMode="auto">
          <a:xfrm>
            <a:off x="495300" y="-862542"/>
            <a:ext cx="28135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cs typeface="Times New Roman" panose="02020603050405020304" pitchFamily="18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583094" y="2184136"/>
            <a:ext cx="1392963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cs typeface="Times New Roman" panose="02020603050405020304" pitchFamily="18" charset="0"/>
              </a:rPr>
              <a:t>3</a:t>
            </a:r>
            <a:r>
              <a:rPr lang="en-US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tiếng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575538" y="1169459"/>
            <a:ext cx="1392962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 smtClean="0">
                <a:cs typeface="Times New Roman" panose="02020603050405020304" pitchFamily="18" charset="0"/>
              </a:rPr>
              <a:t>tiếng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566976" y="1681427"/>
            <a:ext cx="1525885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cs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cs typeface="Times New Roman" panose="02020603050405020304" pitchFamily="18" charset="0"/>
              </a:rPr>
              <a:t>tiếng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147" y="56730"/>
            <a:ext cx="8936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Tìm hiểu cách viết tên người, tên địa lí Việt Nam</a:t>
            </a:r>
          </a:p>
        </p:txBody>
      </p:sp>
    </p:spTree>
    <p:extLst>
      <p:ext uri="{BB962C8B-B14F-4D97-AF65-F5344CB8AC3E}">
        <p14:creationId xmlns:p14="http://schemas.microsoft.com/office/powerpoint/2010/main" val="35290594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46" grpId="0"/>
      <p:bldP spid="5148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921B3B-6C01-4273-9A31-7B731CECBA3A}"/>
              </a:ext>
            </a:extLst>
          </p:cNvPr>
          <p:cNvSpPr txBox="1"/>
          <p:nvPr/>
        </p:nvSpPr>
        <p:spPr>
          <a:xfrm>
            <a:off x="1274759" y="2115034"/>
            <a:ext cx="6087794" cy="62601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E974E1E-EFDF-4472-AD45-96D91686DFBC}"/>
              </a:ext>
            </a:extLst>
          </p:cNvPr>
          <p:cNvSpPr/>
          <p:nvPr/>
        </p:nvSpPr>
        <p:spPr>
          <a:xfrm>
            <a:off x="631659" y="2950736"/>
            <a:ext cx="8074051" cy="24594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1E602DC-B0E7-4D3B-AA8F-DA53E0253F7E}"/>
              </a:ext>
            </a:extLst>
          </p:cNvPr>
          <p:cNvSpPr/>
          <p:nvPr/>
        </p:nvSpPr>
        <p:spPr>
          <a:xfrm>
            <a:off x="323991" y="1964616"/>
            <a:ext cx="1901537" cy="565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A232C62-1250-4DD4-8093-87074844DEC1}"/>
              </a:ext>
            </a:extLst>
          </p:cNvPr>
          <p:cNvSpPr/>
          <p:nvPr/>
        </p:nvSpPr>
        <p:spPr>
          <a:xfrm>
            <a:off x="438291" y="2091616"/>
            <a:ext cx="1901537" cy="565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7600" y="0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   </a:t>
            </a:r>
            <a:r>
              <a:rPr lang="en-US" sz="3200" u="sng" dirty="0" err="1" smtClean="0">
                <a:solidFill>
                  <a:srgbClr val="0000CC"/>
                </a:solidFill>
              </a:rPr>
              <a:t>Luyện</a:t>
            </a:r>
            <a:r>
              <a:rPr lang="en-US" sz="3200" u="sng" dirty="0" smtClean="0">
                <a:solidFill>
                  <a:srgbClr val="0000CC"/>
                </a:solidFill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</a:rPr>
              <a:t>từ</a:t>
            </a:r>
            <a:r>
              <a:rPr lang="en-US" sz="3200" u="sng" dirty="0" smtClean="0">
                <a:solidFill>
                  <a:srgbClr val="0000CC"/>
                </a:solidFill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</a:rPr>
              <a:t>và</a:t>
            </a:r>
            <a:r>
              <a:rPr lang="en-US" sz="3200" u="sng" dirty="0" smtClean="0">
                <a:solidFill>
                  <a:srgbClr val="0000CC"/>
                </a:solidFill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</a:rPr>
              <a:t>câu</a:t>
            </a:r>
            <a:endParaRPr lang="en-US" sz="3200" u="sng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600" y="1053508"/>
            <a:ext cx="774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địa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</a:rPr>
              <a:t>lí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Việt</a:t>
            </a:r>
            <a:r>
              <a:rPr lang="en-US" sz="3600" dirty="0" smtClean="0">
                <a:solidFill>
                  <a:srgbClr val="FF0000"/>
                </a:solidFill>
              </a:rPr>
              <a:t> Nam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6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960699" y="938709"/>
            <a:ext cx="7387666" cy="62601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7693E3C-C3D5-41B5-BBC0-2D21F04CC0A8}"/>
              </a:ext>
            </a:extLst>
          </p:cNvPr>
          <p:cNvSpPr txBox="1"/>
          <p:nvPr/>
        </p:nvSpPr>
        <p:spPr>
          <a:xfrm>
            <a:off x="3356957" y="24279"/>
            <a:ext cx="2744348" cy="5952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4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2783" y="1634019"/>
            <a:ext cx="5608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guyễn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8772" y="2379636"/>
            <a:ext cx="861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iang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, 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iang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ghệ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6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1416614" y="544963"/>
            <a:ext cx="6979419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15C56E-4742-444E-AE3C-C4F5B66B5B2E}"/>
              </a:ext>
            </a:extLst>
          </p:cNvPr>
          <p:cNvSpPr txBox="1"/>
          <p:nvPr/>
        </p:nvSpPr>
        <p:spPr>
          <a:xfrm>
            <a:off x="1283538" y="1766267"/>
            <a:ext cx="7534503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 trấn Dùng; xã Thanh Xuân ;xã Thanh Hà ;huyện Nam Đàn ; huyện Hưng Nguyện ; thành phố Vinh ; thành phố Hải Phòng.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F8FCD3BB-9E9E-4AB4-848B-52E58BDB7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4178" y="5181865"/>
            <a:ext cx="365522" cy="406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9FACBC-0D1B-47DD-AF90-B8416CFC408D}"/>
              </a:ext>
            </a:extLst>
          </p:cNvPr>
          <p:cNvSpPr txBox="1"/>
          <p:nvPr/>
        </p:nvSpPr>
        <p:spPr>
          <a:xfrm>
            <a:off x="0" y="3239347"/>
            <a:ext cx="9276080" cy="24726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ý:</a:t>
            </a:r>
          </a:p>
          <a:p>
            <a:pPr>
              <a:buAutoNum type="arabicPeriod"/>
            </a:pPr>
            <a:r>
              <a:rPr lang="en-US" sz="2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phường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quận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AutoNum type="arabicPeriod"/>
            </a:pPr>
            <a:r>
              <a:rPr lang="en-US" sz="2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phường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quận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VD: </a:t>
            </a:r>
            <a:r>
              <a:rPr lang="vi-VN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 dân phố 2A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vi-VN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 trấn Ea Kar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vi-VN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huyện Ea Kar</a:t>
            </a:r>
            <a:endParaRPr lang="en-US" sz="2600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094227" y="4826101"/>
            <a:ext cx="10992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8418" y="5232665"/>
            <a:ext cx="1330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6553" y="5222606"/>
            <a:ext cx="1209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36084" y="5232766"/>
            <a:ext cx="23563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98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2868BE-4396-40E8-8FED-C0347FC95469}"/>
              </a:ext>
            </a:extLst>
          </p:cNvPr>
          <p:cNvSpPr txBox="1"/>
          <p:nvPr/>
        </p:nvSpPr>
        <p:spPr>
          <a:xfrm>
            <a:off x="530602" y="262175"/>
            <a:ext cx="6865877" cy="5644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0000CC"/>
                </a:solidFill>
              </a:rPr>
              <a:t>3. </a:t>
            </a:r>
            <a:r>
              <a:rPr lang="en-US" b="1" dirty="0" err="1" smtClean="0">
                <a:solidFill>
                  <a:srgbClr val="0000CC"/>
                </a:solidFill>
              </a:rPr>
              <a:t>Tìm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trên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bản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đồ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và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viết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tên</a:t>
            </a:r>
            <a:r>
              <a:rPr lang="en-US" b="1" dirty="0" smtClean="0">
                <a:solidFill>
                  <a:srgbClr val="0000CC"/>
                </a:solidFill>
              </a:rPr>
              <a:t>: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AF1EBB-EA28-474C-A49F-8DC7B4144F2E}"/>
              </a:ext>
            </a:extLst>
          </p:cNvPr>
          <p:cNvSpPr txBox="1"/>
          <p:nvPr/>
        </p:nvSpPr>
        <p:spPr>
          <a:xfrm>
            <a:off x="294641" y="912320"/>
            <a:ext cx="8747760" cy="105690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62CA61-03D0-4B1C-AB54-68A852748BED}"/>
              </a:ext>
            </a:extLst>
          </p:cNvPr>
          <p:cNvSpPr txBox="1"/>
          <p:nvPr/>
        </p:nvSpPr>
        <p:spPr>
          <a:xfrm>
            <a:off x="243841" y="2041098"/>
            <a:ext cx="8849401" cy="105690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/>
              <a:t>b)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danh</a:t>
            </a:r>
            <a:r>
              <a:rPr lang="en-US" b="1" dirty="0"/>
              <a:t> lam </a:t>
            </a:r>
            <a:r>
              <a:rPr lang="en-US" b="1" dirty="0" err="1"/>
              <a:t>thắng</a:t>
            </a:r>
            <a:r>
              <a:rPr lang="en-US" b="1" dirty="0"/>
              <a:t> </a:t>
            </a:r>
            <a:r>
              <a:rPr lang="en-US" b="1" dirty="0" err="1"/>
              <a:t>cảnh</a:t>
            </a:r>
            <a:r>
              <a:rPr lang="en-US" b="1" dirty="0"/>
              <a:t>, di </a:t>
            </a:r>
            <a:r>
              <a:rPr lang="en-US" b="1" dirty="0" err="1"/>
              <a:t>tích</a:t>
            </a:r>
            <a:r>
              <a:rPr lang="en-US" b="1" dirty="0"/>
              <a:t> </a:t>
            </a:r>
            <a:r>
              <a:rPr lang="en-US" b="1" dirty="0" err="1"/>
              <a:t>lịch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 ở </a:t>
            </a:r>
            <a:r>
              <a:rPr lang="en-US" b="1" dirty="0" err="1"/>
              <a:t>tỉnh</a:t>
            </a:r>
            <a:r>
              <a:rPr lang="en-US" b="1" dirty="0"/>
              <a:t>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5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62CA61-03D0-4B1C-AB54-68A852748BED}"/>
              </a:ext>
            </a:extLst>
          </p:cNvPr>
          <p:cNvSpPr txBox="1"/>
          <p:nvPr/>
        </p:nvSpPr>
        <p:spPr>
          <a:xfrm>
            <a:off x="243841" y="628858"/>
            <a:ext cx="4297679" cy="34575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4400" b="1" dirty="0">
                <a:solidFill>
                  <a:srgbClr val="FFFF00"/>
                </a:solidFill>
              </a:rPr>
              <a:t>b) </a:t>
            </a:r>
            <a:r>
              <a:rPr lang="en-US" sz="4400" b="1" dirty="0" err="1">
                <a:solidFill>
                  <a:srgbClr val="FFFF00"/>
                </a:solidFill>
              </a:rPr>
              <a:t>Các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danh</a:t>
            </a:r>
            <a:r>
              <a:rPr lang="en-US" sz="4400" b="1" dirty="0">
                <a:solidFill>
                  <a:srgbClr val="FFFF00"/>
                </a:solidFill>
              </a:rPr>
              <a:t> lam </a:t>
            </a:r>
            <a:r>
              <a:rPr lang="en-US" sz="4400" b="1" dirty="0" err="1">
                <a:solidFill>
                  <a:srgbClr val="FFFF00"/>
                </a:solidFill>
              </a:rPr>
              <a:t>thắng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cảnh</a:t>
            </a:r>
            <a:r>
              <a:rPr lang="en-US" sz="4400" b="1" dirty="0">
                <a:solidFill>
                  <a:srgbClr val="FFFF00"/>
                </a:solidFill>
              </a:rPr>
              <a:t>, di </a:t>
            </a:r>
            <a:r>
              <a:rPr lang="en-US" sz="4400" b="1" dirty="0" err="1">
                <a:solidFill>
                  <a:srgbClr val="FFFF00"/>
                </a:solidFill>
              </a:rPr>
              <a:t>tích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lịch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sử</a:t>
            </a:r>
            <a:r>
              <a:rPr lang="en-US" sz="4400" b="1" dirty="0">
                <a:solidFill>
                  <a:srgbClr val="FFFF00"/>
                </a:solidFill>
              </a:rPr>
              <a:t> ở </a:t>
            </a:r>
            <a:r>
              <a:rPr lang="en-US" sz="4400" b="1" dirty="0" err="1">
                <a:solidFill>
                  <a:srgbClr val="FFFF00"/>
                </a:solidFill>
              </a:rPr>
              <a:t>tỉnh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hoặc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thành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phố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của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em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0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-5-danh-lam-thang-canh-o-nghe-an-nen-ghe-tham-it-nhat-mot-lan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4299"/>
            <a:ext cx="8877300" cy="529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7600" y="5407223"/>
            <a:ext cx="619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333333"/>
                </a:solidFill>
                <a:latin typeface="Roboto"/>
              </a:rPr>
              <a:t>Bậc thang lên thăm mộ bà </a:t>
            </a:r>
            <a:r>
              <a:rPr lang="vi-VN" b="1" dirty="0">
                <a:solidFill>
                  <a:srgbClr val="FF0000"/>
                </a:solidFill>
                <a:latin typeface="Roboto"/>
              </a:rPr>
              <a:t>H</a:t>
            </a:r>
            <a:r>
              <a:rPr lang="vi-VN" b="1" dirty="0">
                <a:solidFill>
                  <a:srgbClr val="333333"/>
                </a:solidFill>
                <a:latin typeface="Roboto"/>
              </a:rPr>
              <a:t>oàng </a:t>
            </a:r>
            <a:r>
              <a:rPr lang="vi-VN" b="1" dirty="0">
                <a:solidFill>
                  <a:srgbClr val="FF0000"/>
                </a:solidFill>
                <a:latin typeface="Roboto"/>
              </a:rPr>
              <a:t>T</a:t>
            </a:r>
            <a:r>
              <a:rPr lang="vi-VN" b="1" dirty="0">
                <a:solidFill>
                  <a:srgbClr val="333333"/>
                </a:solidFill>
                <a:latin typeface="Roboto"/>
              </a:rPr>
              <a:t>hị </a:t>
            </a:r>
            <a:r>
              <a:rPr lang="vi-VN" b="1" dirty="0">
                <a:solidFill>
                  <a:srgbClr val="FF0000"/>
                </a:solidFill>
                <a:latin typeface="Roboto"/>
              </a:rPr>
              <a:t>L</a:t>
            </a:r>
            <a:r>
              <a:rPr lang="vi-VN" b="1" dirty="0">
                <a:solidFill>
                  <a:srgbClr val="333333"/>
                </a:solidFill>
                <a:latin typeface="Roboto"/>
              </a:rPr>
              <a:t>oan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74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58433D-F6A0-4501-9AE1-B292425891ED}"/>
              </a:ext>
            </a:extLst>
          </p:cNvPr>
          <p:cNvSpPr txBox="1"/>
          <p:nvPr/>
        </p:nvSpPr>
        <p:spPr>
          <a:xfrm>
            <a:off x="2072640" y="1116544"/>
            <a:ext cx="5171440" cy="3119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600" b="1" dirty="0" err="1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600" b="1" dirty="0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b="1" dirty="0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6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6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9072" y="3712332"/>
            <a:ext cx="314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333333"/>
                </a:solidFill>
                <a:latin typeface="Roboto"/>
              </a:rPr>
              <a:t>Bậc thang lên thăm mộ bà Hoàng Thị Loan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2" name="Picture 2" descr="top-5-danh-lam-thang-canh-o-nghe-an-nen-ghe-tham-it-nhat-mot-lan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4356" y="2703612"/>
            <a:ext cx="20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</a:rPr>
              <a:t>Thành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cổ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</a:t>
            </a:r>
            <a:r>
              <a:rPr lang="en-US" sz="2000" dirty="0" err="1">
                <a:solidFill>
                  <a:srgbClr val="0000CC"/>
                </a:solidFill>
              </a:rPr>
              <a:t>ghệ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0000CC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107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326315" y="2599869"/>
            <a:ext cx="2485466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00415" y="208127"/>
            <a:ext cx="1741289" cy="910241"/>
            <a:chOff x="3868995" y="124307"/>
            <a:chExt cx="1741289" cy="910241"/>
          </a:xfrm>
        </p:grpSpPr>
        <p:sp>
          <p:nvSpPr>
            <p:cNvPr id="5" name="Rounded Rectangle 4"/>
            <p:cNvSpPr/>
            <p:nvPr/>
          </p:nvSpPr>
          <p:spPr>
            <a:xfrm>
              <a:off x="3868995" y="124307"/>
              <a:ext cx="1567160" cy="7448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" name="Group 5"/>
            <p:cNvGrpSpPr/>
            <p:nvPr/>
          </p:nvGrpSpPr>
          <p:grpSpPr>
            <a:xfrm>
              <a:off x="4043124" y="289729"/>
              <a:ext cx="1567160" cy="744819"/>
              <a:chOff x="2351484" y="166208"/>
              <a:chExt cx="1567160" cy="995146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351484" y="166208"/>
                <a:ext cx="1567160" cy="99514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Rounded Rectangle 5"/>
              <p:cNvSpPr/>
              <p:nvPr/>
            </p:nvSpPr>
            <p:spPr>
              <a:xfrm>
                <a:off x="2380631" y="195355"/>
                <a:ext cx="1508866" cy="9368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Danh</a:t>
                </a:r>
                <a:r>
                  <a:rPr lang="en-US" sz="2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698111" y="1135380"/>
            <a:ext cx="1915417" cy="455782"/>
            <a:chOff x="3766691" y="975360"/>
            <a:chExt cx="1915417" cy="455782"/>
          </a:xfrm>
        </p:grpSpPr>
        <p:sp>
          <p:nvSpPr>
            <p:cNvPr id="10" name="Straight Connector 3"/>
            <p:cNvSpPr/>
            <p:nvPr/>
          </p:nvSpPr>
          <p:spPr>
            <a:xfrm>
              <a:off x="4724400" y="975360"/>
              <a:ext cx="957708" cy="4557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10602"/>
                  </a:lnTo>
                  <a:lnTo>
                    <a:pt x="957708" y="310602"/>
                  </a:lnTo>
                  <a:lnTo>
                    <a:pt x="957708" y="455782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Straight Connector 4"/>
            <p:cNvSpPr/>
            <p:nvPr/>
          </p:nvSpPr>
          <p:spPr>
            <a:xfrm>
              <a:off x="3766691" y="975360"/>
              <a:ext cx="957708" cy="4557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57708" y="0"/>
                  </a:moveTo>
                  <a:lnTo>
                    <a:pt x="957708" y="310602"/>
                  </a:lnTo>
                  <a:lnTo>
                    <a:pt x="0" y="310602"/>
                  </a:lnTo>
                  <a:lnTo>
                    <a:pt x="0" y="455782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1" name="Group 30"/>
          <p:cNvGrpSpPr/>
          <p:nvPr/>
        </p:nvGrpSpPr>
        <p:grpSpPr>
          <a:xfrm>
            <a:off x="2740402" y="1514962"/>
            <a:ext cx="1741289" cy="910241"/>
            <a:chOff x="2808982" y="1431142"/>
            <a:chExt cx="1741289" cy="910241"/>
          </a:xfrm>
        </p:grpSpPr>
        <p:sp>
          <p:nvSpPr>
            <p:cNvPr id="12" name="Rounded Rectangle 11"/>
            <p:cNvSpPr/>
            <p:nvPr/>
          </p:nvSpPr>
          <p:spPr>
            <a:xfrm>
              <a:off x="2808982" y="1431142"/>
              <a:ext cx="1567160" cy="7448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/>
            <p:cNvGrpSpPr/>
            <p:nvPr/>
          </p:nvGrpSpPr>
          <p:grpSpPr>
            <a:xfrm>
              <a:off x="2983111" y="1596564"/>
              <a:ext cx="1567160" cy="744819"/>
              <a:chOff x="1393775" y="1617137"/>
              <a:chExt cx="1567160" cy="99514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393775" y="1617137"/>
                <a:ext cx="1567160" cy="99514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Rounded Rectangle 5"/>
              <p:cNvSpPr/>
              <p:nvPr/>
            </p:nvSpPr>
            <p:spPr>
              <a:xfrm>
                <a:off x="1422922" y="1646284"/>
                <a:ext cx="1508866" cy="9368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6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Danh</a:t>
                </a:r>
                <a:r>
                  <a:rPr lang="en-US" sz="26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2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655820" y="1535803"/>
            <a:ext cx="1741289" cy="910241"/>
            <a:chOff x="4724400" y="1451983"/>
            <a:chExt cx="1741289" cy="910241"/>
          </a:xfrm>
        </p:grpSpPr>
        <p:sp>
          <p:nvSpPr>
            <p:cNvPr id="16" name="Rounded Rectangle 15"/>
            <p:cNvSpPr/>
            <p:nvPr/>
          </p:nvSpPr>
          <p:spPr>
            <a:xfrm>
              <a:off x="4724400" y="1451983"/>
              <a:ext cx="1567160" cy="7448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7" name="Group 16"/>
            <p:cNvGrpSpPr/>
            <p:nvPr/>
          </p:nvGrpSpPr>
          <p:grpSpPr>
            <a:xfrm>
              <a:off x="4898529" y="1617405"/>
              <a:ext cx="1567160" cy="744819"/>
              <a:chOff x="3309193" y="1617137"/>
              <a:chExt cx="1567160" cy="99514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3309193" y="1617137"/>
                <a:ext cx="1567160" cy="99514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Rounded Rectangle 5"/>
              <p:cNvSpPr/>
              <p:nvPr/>
            </p:nvSpPr>
            <p:spPr>
              <a:xfrm>
                <a:off x="3338340" y="1646284"/>
                <a:ext cx="1508866" cy="9368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6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Danh</a:t>
                </a:r>
                <a:r>
                  <a:rPr lang="en-US" sz="26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endParaRPr lang="en-US" sz="2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1890676" y="2600859"/>
            <a:ext cx="7199984" cy="456741"/>
          </a:xfrm>
          <a:prstGeom prst="rect">
            <a:avLst/>
          </a:prstGeom>
          <a:solidFill>
            <a:schemeClr val="bg1"/>
          </a:solidFill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333934" y="3887649"/>
            <a:ext cx="3709189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2778502" y="3888639"/>
            <a:ext cx="6335018" cy="456741"/>
          </a:xfrm>
          <a:prstGeom prst="rect">
            <a:avLst/>
          </a:prstGeom>
          <a:solidFill>
            <a:schemeClr val="bg1"/>
          </a:solidFill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326314" y="4367709"/>
            <a:ext cx="3709189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2656582" y="4368699"/>
            <a:ext cx="6335018" cy="456741"/>
          </a:xfrm>
          <a:prstGeom prst="rect">
            <a:avLst/>
          </a:prstGeom>
          <a:solidFill>
            <a:schemeClr val="bg1"/>
          </a:solidFill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313147" y="3003499"/>
            <a:ext cx="5640484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651076" y="3438140"/>
            <a:ext cx="7487084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629662" y="4835269"/>
            <a:ext cx="6335018" cy="456741"/>
          </a:xfrm>
          <a:prstGeom prst="rect">
            <a:avLst/>
          </a:prstGeom>
          <a:solidFill>
            <a:schemeClr val="bg1"/>
          </a:solidFill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219909" y="123795"/>
            <a:ext cx="2959200" cy="502908"/>
          </a:xfrm>
          <a:prstGeom prst="rect">
            <a:avLst/>
          </a:prstGeom>
          <a:solidFill>
            <a:schemeClr val="bg1"/>
          </a:solidFill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  <a:endParaRPr lang="en-US" sz="28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1" grpId="0"/>
      <p:bldP spid="22" grpId="0" animBg="1"/>
      <p:bldP spid="24" grpId="0"/>
      <p:bldP spid="25" grpId="0" animBg="1"/>
      <p:bldP spid="26" grpId="0"/>
      <p:bldP spid="28" grpId="0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072" y="3712332"/>
            <a:ext cx="314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333333"/>
                </a:solidFill>
                <a:latin typeface="Roboto"/>
              </a:rPr>
              <a:t>Bậc thang lên thăm mộ bà Hoàng Thị Loan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 descr="top-5-danh-lam-thang-canh-o-nghe-an-nen-ghe-tham-it-nhat-mot-lan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899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16210" y="2813050"/>
            <a:ext cx="2040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/>
              <a:t>Bãi</a:t>
            </a:r>
            <a:r>
              <a:rPr lang="en-US" sz="1800" b="1" dirty="0"/>
              <a:t> </a:t>
            </a:r>
            <a:r>
              <a:rPr lang="en-US" sz="1800" b="1" dirty="0" err="1"/>
              <a:t>biển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</a:t>
            </a:r>
            <a:r>
              <a:rPr lang="en-US" sz="1800" b="1" dirty="0" err="1"/>
              <a:t>ửa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</a:t>
            </a:r>
            <a:r>
              <a:rPr lang="en-US" sz="1800" b="1" dirty="0" err="1"/>
              <a:t>ò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956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huamotc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51594"/>
            <a:ext cx="90033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0339" y="4635500"/>
            <a:ext cx="9003323" cy="121445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 indent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cs typeface="Times New Roman" pitchFamily="18" charset="0"/>
              </a:rPr>
              <a:t>Đây là một ngôi chùa rất nổi tiếng ở Hà Nội, được xây dựng từ thời nhà Lý ?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1323" y="5080000"/>
            <a:ext cx="3024554" cy="57427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cs typeface="Times New Roman" pitchFamily="18" charset="0"/>
              </a:rPr>
              <a:t>(chùa Một Cột)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10259" y="0"/>
            <a:ext cx="9070731" cy="5715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043" tIns="40522" rIns="81043" bIns="4052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500"/>
          </a:p>
        </p:txBody>
      </p:sp>
    </p:spTree>
    <p:extLst>
      <p:ext uri="{BB962C8B-B14F-4D97-AF65-F5344CB8AC3E}">
        <p14:creationId xmlns:p14="http://schemas.microsoft.com/office/powerpoint/2010/main" val="816434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58433D-F6A0-4501-9AE1-B292425891ED}"/>
              </a:ext>
            </a:extLst>
          </p:cNvPr>
          <p:cNvSpPr txBox="1"/>
          <p:nvPr/>
        </p:nvSpPr>
        <p:spPr>
          <a:xfrm>
            <a:off x="2072640" y="1116544"/>
            <a:ext cx="5171440" cy="3119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600" b="1" dirty="0" err="1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600" b="1" dirty="0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b="1" dirty="0" smtClean="0">
                <a:solidFill>
                  <a:srgbClr val="0000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6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6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9072" y="3712332"/>
            <a:ext cx="314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333333"/>
                </a:solidFill>
                <a:latin typeface="Roboto"/>
              </a:rPr>
              <a:t>Bậc thang lên thăm mộ bà Hoàng Thị Loan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HoHoanKi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490"/>
            <a:ext cx="89329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10259" y="0"/>
            <a:ext cx="9070731" cy="5715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043" tIns="40522" rIns="81043" bIns="4052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5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0338" y="4762500"/>
            <a:ext cx="8932985" cy="106672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cs typeface="Times New Roman" pitchFamily="18" charset="0"/>
              </a:rPr>
              <a:t>       Hồ nào nức tiếng xa gần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cs typeface="Times New Roman" pitchFamily="18" charset="0"/>
              </a:rPr>
              <a:t>Vua Lê trả kiếm cho thần Kim Quy ?</a:t>
            </a:r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6172200" y="5080000"/>
            <a:ext cx="2813538" cy="574278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0522" rIns="0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cs typeface="Times New Roman" pitchFamily="18" charset="0"/>
              </a:rPr>
              <a:t>(hồ Hoàn Kiếm)</a:t>
            </a:r>
          </a:p>
        </p:txBody>
      </p:sp>
    </p:spTree>
    <p:extLst>
      <p:ext uri="{BB962C8B-B14F-4D97-AF65-F5344CB8AC3E}">
        <p14:creationId xmlns:p14="http://schemas.microsoft.com/office/powerpoint/2010/main" val="38994390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h%C3%A0nh%20C%E1%BB%95%20L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" y="74084"/>
            <a:ext cx="8931520" cy="5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9864" y="4863723"/>
            <a:ext cx="8931520" cy="85127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 indent="1485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500" b="1" i="1">
                <a:solidFill>
                  <a:prstClr val="black"/>
                </a:solidFill>
                <a:cs typeface="Times New Roman" pitchFamily="18" charset="0"/>
              </a:rPr>
              <a:t>   Thành nào xây chỉ một đêm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500" b="1" i="1">
                <a:solidFill>
                  <a:prstClr val="black"/>
                </a:solidFill>
                <a:cs typeface="Times New Roman" pitchFamily="18" charset="0"/>
              </a:rPr>
              <a:t>Có hình xoắn ốc thưa tên là gì ?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19446" y="5143500"/>
            <a:ext cx="2321169" cy="4665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i="1">
                <a:solidFill>
                  <a:srgbClr val="0000FF"/>
                </a:solidFill>
                <a:cs typeface="Times New Roman" pitchFamily="18" charset="0"/>
              </a:rPr>
              <a:t>(thành Cổ Loa)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259" y="0"/>
            <a:ext cx="9070731" cy="5715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043" tIns="40522" rIns="81043" bIns="4052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500">
              <a:solidFill>
                <a:prstClr val="black"/>
              </a:solidFill>
            </a:endParaRPr>
          </a:p>
        </p:txBody>
      </p:sp>
      <p:pic>
        <p:nvPicPr>
          <p:cNvPr id="2050" name="Picture 2" descr="top-5-danh-lam-thang-canh-o-nghe-an-nen-ghe-tham-it-nhat-mot-lan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714500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7913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7" descr="du-lich-ha-long-dao-tuan-chau-Vinaholidays-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" y="23812"/>
            <a:ext cx="9098573" cy="51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5169" y="4628515"/>
            <a:ext cx="9098574" cy="106672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     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Vịnh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nào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phong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cảnh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hữu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tình</a:t>
            </a:r>
            <a:endParaRPr lang="en-US" altLang="en-US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 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Ky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̀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quan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thê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́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giới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đã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bình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chọn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chemeClr val="bg1"/>
                </a:solidFill>
                <a:cs typeface="Times New Roman" pitchFamily="18" charset="0"/>
              </a:rPr>
              <a:t> ?</a:t>
            </a: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10259" y="0"/>
            <a:ext cx="9070731" cy="5715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043" tIns="40522" rIns="81043" bIns="4052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500"/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6220655" y="4609836"/>
            <a:ext cx="2760785" cy="574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cs typeface="Times New Roman" pitchFamily="18" charset="0"/>
              </a:rPr>
              <a:t>vịnh</a:t>
            </a:r>
            <a:r>
              <a:rPr lang="en-US" altLang="en-US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cs typeface="Times New Roman" pitchFamily="18" charset="0"/>
              </a:rPr>
              <a:t>Hạ </a:t>
            </a:r>
            <a:r>
              <a:rPr lang="en-US" altLang="en-US" b="1" dirty="0" smtClean="0">
                <a:solidFill>
                  <a:srgbClr val="0000FF"/>
                </a:solidFill>
                <a:cs typeface="Times New Roman" pitchFamily="18" charset="0"/>
              </a:rPr>
              <a:t>Long</a:t>
            </a:r>
            <a:endParaRPr lang="en-US" altLang="en-US" b="1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589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66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WordArt 5"/>
          <p:cNvSpPr>
            <a:spLocks noChangeArrowheads="1" noChangeShapeType="1" noTextEdit="1"/>
          </p:cNvSpPr>
          <p:nvPr/>
        </p:nvSpPr>
        <p:spPr bwMode="auto">
          <a:xfrm>
            <a:off x="0" y="508000"/>
            <a:ext cx="6629400" cy="1460500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Dặn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dò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5550" y="1625602"/>
            <a:ext cx="3460750" cy="199562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b="1" dirty="0" err="1" smtClean="0">
                <a:solidFill>
                  <a:srgbClr val="CC0066"/>
                </a:solidFill>
              </a:rPr>
              <a:t>Luyện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viết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tên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em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và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địa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chỉ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nơi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em</a:t>
            </a:r>
            <a:r>
              <a:rPr lang="en-US" sz="2500" b="1" dirty="0" smtClean="0">
                <a:solidFill>
                  <a:srgbClr val="CC0066"/>
                </a:solidFill>
              </a:rPr>
              <a:t> ở </a:t>
            </a:r>
            <a:r>
              <a:rPr lang="en-US" sz="2500" b="1" dirty="0" err="1" smtClean="0">
                <a:solidFill>
                  <a:srgbClr val="CC0066"/>
                </a:solidFill>
              </a:rPr>
              <a:t>thật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đẹp</a:t>
            </a:r>
            <a:r>
              <a:rPr lang="en-US" sz="2500" b="1" dirty="0" smtClean="0">
                <a:solidFill>
                  <a:srgbClr val="CC0066"/>
                </a:solidFill>
              </a:rPr>
              <a:t>.</a:t>
            </a:r>
            <a:endParaRPr lang="en-US" sz="2500" b="1" dirty="0">
              <a:solidFill>
                <a:srgbClr val="CC0066"/>
              </a:solidFill>
            </a:endParaRPr>
          </a:p>
          <a:p>
            <a:r>
              <a:rPr lang="en-US" sz="2500" b="1" dirty="0" err="1">
                <a:solidFill>
                  <a:srgbClr val="CC0066"/>
                </a:solidFill>
              </a:rPr>
              <a:t>Chuẩn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bị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bài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 smtClean="0">
                <a:solidFill>
                  <a:srgbClr val="CC0066"/>
                </a:solidFill>
              </a:rPr>
              <a:t>Luyện</a:t>
            </a:r>
            <a:r>
              <a:rPr lang="en-US" sz="2500" b="1" dirty="0" smtClean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viết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tên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người,tên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địa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lí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err="1">
                <a:solidFill>
                  <a:srgbClr val="CC0066"/>
                </a:solidFill>
              </a:rPr>
              <a:t>Việt</a:t>
            </a:r>
            <a:r>
              <a:rPr lang="en-US" sz="2500" b="1" dirty="0">
                <a:solidFill>
                  <a:srgbClr val="CC0066"/>
                </a:solidFill>
              </a:rPr>
              <a:t> Nam  SGK </a:t>
            </a:r>
            <a:r>
              <a:rPr lang="en-US" sz="2500" b="1" dirty="0" err="1">
                <a:solidFill>
                  <a:srgbClr val="CC0066"/>
                </a:solidFill>
              </a:rPr>
              <a:t>trang</a:t>
            </a:r>
            <a:r>
              <a:rPr lang="en-US" sz="2500" b="1" dirty="0">
                <a:solidFill>
                  <a:srgbClr val="CC0066"/>
                </a:solidFill>
              </a:rPr>
              <a:t> </a:t>
            </a:r>
            <a:r>
              <a:rPr lang="en-US" sz="2500" b="1" dirty="0" smtClean="0">
                <a:solidFill>
                  <a:srgbClr val="CC3300"/>
                </a:solidFill>
              </a:rPr>
              <a:t>74</a:t>
            </a:r>
            <a:endParaRPr lang="en-US" sz="25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7062" y="4289045"/>
            <a:ext cx="5584938" cy="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Minh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Khai</a:t>
            </a:r>
            <a:endParaRPr lang="en-US" altLang="en-US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57062" y="2953363"/>
            <a:ext cx="4048238" cy="57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Huệ</a:t>
            </a:r>
            <a:endParaRPr lang="en-US" altLang="en-US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257062" y="3555621"/>
            <a:ext cx="4924538" cy="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Hoàng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Thụ</a:t>
            </a:r>
            <a:endParaRPr lang="en-US" altLang="en-US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92362" y="2456029"/>
            <a:ext cx="8434754" cy="49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cs typeface="Times New Roman" panose="02020603050405020304" pitchFamily="18" charset="0"/>
              </a:rPr>
              <a:t>a</a:t>
            </a:r>
            <a:r>
              <a:rPr lang="en-US" altLang="en-US" sz="2600" b="1" dirty="0" smtClean="0"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cs typeface="Times New Roman" panose="02020603050405020304" pitchFamily="18" charset="0"/>
              </a:rPr>
              <a:t>Tên</a:t>
            </a:r>
            <a:r>
              <a:rPr lang="en-US" altLang="en-US" sz="26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062" y="1982216"/>
            <a:ext cx="8936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Tìm hiểu cách viết tên người, tên địa lí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7600" y="0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   </a:t>
            </a:r>
            <a:r>
              <a:rPr lang="en-US" sz="3200" u="sng" dirty="0" err="1" smtClean="0">
                <a:solidFill>
                  <a:srgbClr val="0000CC"/>
                </a:solidFill>
              </a:rPr>
              <a:t>Luyện</a:t>
            </a:r>
            <a:r>
              <a:rPr lang="en-US" sz="3200" u="sng" dirty="0" smtClean="0">
                <a:solidFill>
                  <a:srgbClr val="0000CC"/>
                </a:solidFill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</a:rPr>
              <a:t>từ</a:t>
            </a:r>
            <a:r>
              <a:rPr lang="en-US" sz="3200" u="sng" dirty="0" smtClean="0">
                <a:solidFill>
                  <a:srgbClr val="0000CC"/>
                </a:solidFill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</a:rPr>
              <a:t>và</a:t>
            </a:r>
            <a:r>
              <a:rPr lang="en-US" sz="3200" u="sng" dirty="0" smtClean="0">
                <a:solidFill>
                  <a:srgbClr val="0000CC"/>
                </a:solidFill>
              </a:rPr>
              <a:t> </a:t>
            </a:r>
            <a:r>
              <a:rPr lang="en-US" sz="3200" u="sng" dirty="0" err="1" smtClean="0">
                <a:solidFill>
                  <a:srgbClr val="0000CC"/>
                </a:solidFill>
              </a:rPr>
              <a:t>câu</a:t>
            </a:r>
            <a:endParaRPr lang="en-US" sz="3200" u="sng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00" y="1053508"/>
            <a:ext cx="774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địa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</a:rPr>
              <a:t>lí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Việt</a:t>
            </a:r>
            <a:r>
              <a:rPr lang="en-US" sz="3600" dirty="0" smtClean="0">
                <a:solidFill>
                  <a:srgbClr val="FF0000"/>
                </a:solidFill>
              </a:rPr>
              <a:t> Nam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3" grpId="0"/>
      <p:bldP spid="2" grpId="0"/>
      <p:bldP spid="29712" grpId="0"/>
      <p:bldP spid="5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90837" y="4456250"/>
            <a:ext cx="4536295" cy="763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73" y="135933"/>
            <a:ext cx="5736574" cy="432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94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50631" y="5027742"/>
            <a:ext cx="7596554" cy="75670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300" dirty="0" err="1">
                <a:solidFill>
                  <a:srgbClr val="FF0000"/>
                </a:solidFill>
                <a:cs typeface="Times New Roman" pitchFamily="18" charset="0"/>
              </a:rPr>
              <a:t>Hoàng</a:t>
            </a:r>
            <a:r>
              <a:rPr lang="en-US" altLang="en-US" sz="43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FF0000"/>
                </a:solidFill>
                <a:cs typeface="Times New Roman" pitchFamily="18" charset="0"/>
              </a:rPr>
              <a:t>Văn</a:t>
            </a:r>
            <a:r>
              <a:rPr lang="en-US" altLang="en-US" sz="43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FF0000"/>
                </a:solidFill>
                <a:cs typeface="Times New Roman" pitchFamily="18" charset="0"/>
              </a:rPr>
              <a:t>Thụ</a:t>
            </a:r>
            <a:endParaRPr lang="en-US" altLang="en-US" sz="43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11" y="216958"/>
            <a:ext cx="5842186" cy="480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3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73723" y="4897438"/>
            <a:ext cx="7596554" cy="8175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300" dirty="0" err="1">
                <a:solidFill>
                  <a:srgbClr val="FF0000"/>
                </a:solidFill>
                <a:cs typeface="Times New Roman" pitchFamily="18" charset="0"/>
              </a:rPr>
              <a:t>Nguyễn</a:t>
            </a:r>
            <a:r>
              <a:rPr lang="en-US" altLang="en-US" sz="43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FF0000"/>
                </a:solidFill>
                <a:cs typeface="Times New Roman" pitchFamily="18" charset="0"/>
              </a:rPr>
              <a:t>Thị</a:t>
            </a:r>
            <a:r>
              <a:rPr lang="en-US" altLang="en-US" sz="4300" dirty="0">
                <a:solidFill>
                  <a:srgbClr val="FF0000"/>
                </a:solidFill>
                <a:cs typeface="Times New Roman" pitchFamily="18" charset="0"/>
              </a:rPr>
              <a:t> Minh </a:t>
            </a:r>
            <a:r>
              <a:rPr lang="en-US" altLang="en-US" sz="4300" dirty="0" err="1">
                <a:solidFill>
                  <a:srgbClr val="FF0000"/>
                </a:solidFill>
                <a:cs typeface="Times New Roman" pitchFamily="18" charset="0"/>
              </a:rPr>
              <a:t>Khai</a:t>
            </a:r>
            <a:endParaRPr lang="en-US" altLang="en-US" sz="43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12" y="216959"/>
            <a:ext cx="5539299" cy="468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8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5360874" y="2409445"/>
            <a:ext cx="3994638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guyễn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hị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inh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hai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5381389" y="1917321"/>
            <a:ext cx="2916115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oàng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ăn </a:t>
            </a:r>
            <a:r>
              <a:rPr lang="en-US" altLang="en-US" sz="2600" b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hụ</a:t>
            </a: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373831" y="1429363"/>
            <a:ext cx="2571750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guyễn</a:t>
            </a:r>
            <a:r>
              <a:rPr lang="en-US" alt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uệ</a:t>
            </a:r>
            <a:endParaRPr lang="en-US" altLang="en-US" sz="2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195321" y="2409445"/>
            <a:ext cx="3798277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+ Nguyễn Thị Minh Khai</a:t>
            </a: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87764" y="1429363"/>
            <a:ext cx="2274277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Huệ</a:t>
            </a:r>
            <a:endParaRPr lang="en-US" altLang="en-US" sz="2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179203" y="1917321"/>
            <a:ext cx="2916115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cs typeface="Times New Roman" panose="02020603050405020304" pitchFamily="18" charset="0"/>
              </a:rPr>
              <a:t>+ Hoàng Văn Thụ</a:t>
            </a:r>
          </a:p>
        </p:txBody>
      </p:sp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507023" y="3962826"/>
            <a:ext cx="8144608" cy="17438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1043" tIns="40522" rIns="81043" bIns="40522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Nam,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60485" y="571229"/>
            <a:ext cx="8434754" cy="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cs typeface="Times New Roman" panose="02020603050405020304" pitchFamily="18" charset="0"/>
              </a:rPr>
              <a:t>a</a:t>
            </a:r>
            <a:r>
              <a:rPr lang="en-US" altLang="en-US" sz="3600" b="1" dirty="0" smtClean="0"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256444" y="3019218"/>
            <a:ext cx="8887556" cy="5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Nam,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147" y="56730"/>
            <a:ext cx="8936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Tìm hiểu cách viết tên người, tên địa lí Việt Nam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959979" y="2409445"/>
            <a:ext cx="1137139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600" b="1" dirty="0" smtClean="0">
                <a:cs typeface="Times New Roman" panose="02020603050405020304" pitchFamily="18" charset="0"/>
              </a:rPr>
              <a:t>4 </a:t>
            </a:r>
            <a:r>
              <a:rPr lang="en-US" altLang="en-US" sz="2600" b="1" dirty="0" err="1">
                <a:cs typeface="Times New Roman" panose="02020603050405020304" pitchFamily="18" charset="0"/>
              </a:rPr>
              <a:t>tiếng</a:t>
            </a:r>
            <a:endParaRPr lang="en-US" altLang="en-US" sz="2600" b="1" dirty="0">
              <a:cs typeface="Times New Roman" panose="02020603050405020304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952423" y="1429363"/>
            <a:ext cx="1137138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cs typeface="Times New Roman" panose="02020603050405020304" pitchFamily="18" charset="0"/>
              </a:rPr>
              <a:t>2 </a:t>
            </a:r>
            <a:r>
              <a:rPr lang="en-US" altLang="en-US" sz="2600" b="1" dirty="0" err="1" smtClean="0">
                <a:cs typeface="Times New Roman" panose="02020603050405020304" pitchFamily="18" charset="0"/>
              </a:rPr>
              <a:t>tiếng</a:t>
            </a:r>
            <a:endParaRPr lang="en-US" altLang="en-US" sz="2600" b="1" dirty="0"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43861" y="1917321"/>
            <a:ext cx="1245649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600" b="1" dirty="0" smtClean="0">
                <a:cs typeface="Times New Roman" panose="02020603050405020304" pitchFamily="18" charset="0"/>
              </a:rPr>
              <a:t>3 </a:t>
            </a:r>
            <a:r>
              <a:rPr lang="en-US" altLang="en-US" sz="2600" b="1" dirty="0" err="1" smtClean="0">
                <a:cs typeface="Times New Roman" panose="02020603050405020304" pitchFamily="18" charset="0"/>
              </a:rPr>
              <a:t>tiếng</a:t>
            </a:r>
            <a:endParaRPr lang="en-US" altLang="en-US" sz="2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9726" grpId="0" animBg="1"/>
      <p:bldP spid="15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605204" y="1434718"/>
            <a:ext cx="3204796" cy="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Sơn</a:t>
            </a:r>
            <a:endParaRPr lang="en-US" altLang="en-US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605204" y="2194150"/>
            <a:ext cx="4500196" cy="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Sóc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Trăng</a:t>
            </a:r>
            <a:endParaRPr lang="en-US" altLang="en-US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605204" y="2946136"/>
            <a:ext cx="3053861" cy="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Vàm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Cỏ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endParaRPr lang="en-US" altLang="en-US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75139" y="566865"/>
            <a:ext cx="8440615" cy="6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043" tIns="40522" rIns="81043" bIns="405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227" name="AutoShape 13" descr="Vua Quang Trung Nguyễn Huệ | Huế Học"/>
          <p:cNvSpPr>
            <a:spLocks noChangeAspect="1" noChangeArrowheads="1"/>
          </p:cNvSpPr>
          <p:nvPr/>
        </p:nvSpPr>
        <p:spPr bwMode="auto">
          <a:xfrm>
            <a:off x="495300" y="-862542"/>
            <a:ext cx="28135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147" y="56730"/>
            <a:ext cx="8936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Tìm hiểu cách viết tên người, tên địa lí Việt Nam</a:t>
            </a:r>
          </a:p>
        </p:txBody>
      </p:sp>
    </p:spTree>
    <p:extLst>
      <p:ext uri="{BB962C8B-B14F-4D97-AF65-F5344CB8AC3E}">
        <p14:creationId xmlns:p14="http://schemas.microsoft.com/office/powerpoint/2010/main" val="18737890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24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82566" y="4483781"/>
            <a:ext cx="6646985" cy="511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8" y="44073"/>
            <a:ext cx="3947746" cy="443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54" y="44073"/>
            <a:ext cx="4472354" cy="443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436" y="4862981"/>
            <a:ext cx="9446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lên tới hơn 1.100 km,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dãy núi dài nhất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Đây cũng là một trong những dãy núi lớn trên thế giới.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0.2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0.6|21.5|2.2|18.3|0.9|22.5|36.8|0.8|8.1|2.2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7|15.9|0.9|2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987</Words>
  <Application>Microsoft Office PowerPoint</Application>
  <PresentationFormat>On-screen Show (16:10)</PresentationFormat>
  <Paragraphs>125</Paragraphs>
  <Slides>26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</cp:lastModifiedBy>
  <cp:revision>520</cp:revision>
  <dcterms:created xsi:type="dcterms:W3CDTF">2021-09-03T12:38:38Z</dcterms:created>
  <dcterms:modified xsi:type="dcterms:W3CDTF">2022-10-16T15:31:53Z</dcterms:modified>
</cp:coreProperties>
</file>