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257" r:id="rId5"/>
    <p:sldId id="300" r:id="rId6"/>
    <p:sldId id="299" r:id="rId7"/>
    <p:sldId id="273" r:id="rId8"/>
    <p:sldId id="291" r:id="rId9"/>
    <p:sldId id="270" r:id="rId10"/>
    <p:sldId id="295" r:id="rId11"/>
    <p:sldId id="269" r:id="rId12"/>
    <p:sldId id="268" r:id="rId13"/>
    <p:sldId id="267" r:id="rId14"/>
    <p:sldId id="297" r:id="rId15"/>
    <p:sldId id="266" r:id="rId16"/>
    <p:sldId id="301" r:id="rId17"/>
    <p:sldId id="29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6"/>
      </p:cViewPr>
      <p:guideLst>
        <p:guide orient="horz" pos="2199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DFB2D-EB52-42B8-91D3-3667CAB20A74}" type="datetimeFigureOut">
              <a:rPr lang="en-GB" smtClean="0"/>
              <a:pPr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EBCB0-BE1B-4A8B-80FD-193E4949C1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6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8EAB-7C2D-42A5-B075-4F96A3998566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A559D-941E-4549-95B0-1231322DEC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67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90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8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63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6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12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0"/>
            <a:ext cx="12217400" cy="6866255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970915" y="749935"/>
            <a:ext cx="10833735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 cstate="print"/>
          <a:srcRect l="55685" b="7835"/>
          <a:stretch>
            <a:fillRect/>
          </a:stretch>
        </p:blipFill>
        <p:spPr>
          <a:xfrm>
            <a:off x="6360160" y="0"/>
            <a:ext cx="5857240" cy="6852285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 cstate="print"/>
          <a:srcRect l="47440" t="53654" r="35602"/>
          <a:stretch>
            <a:fillRect/>
          </a:stretch>
        </p:blipFill>
        <p:spPr>
          <a:xfrm flipH="1">
            <a:off x="161290" y="4236085"/>
            <a:ext cx="1705610" cy="2621915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1678940" y="4087495"/>
            <a:ext cx="1501775" cy="2624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0"/>
            <a:ext cx="12217400" cy="6866255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970915" y="749935"/>
            <a:ext cx="10833735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 cstate="print"/>
          <a:srcRect l="55685" b="7835"/>
          <a:stretch>
            <a:fillRect/>
          </a:stretch>
        </p:blipFill>
        <p:spPr>
          <a:xfrm>
            <a:off x="6360160" y="0"/>
            <a:ext cx="5857240" cy="6852285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 cstate="print"/>
          <a:srcRect l="47440" t="53654" r="35602"/>
          <a:stretch>
            <a:fillRect/>
          </a:stretch>
        </p:blipFill>
        <p:spPr>
          <a:xfrm flipH="1">
            <a:off x="0" y="4230370"/>
            <a:ext cx="1705610" cy="2621915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1386205" y="4227830"/>
            <a:ext cx="1501775" cy="2624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44453-0400-4C43-9976-0D03BD583E72}" type="datetimeFigureOut">
              <a:rPr lang="zh-CN" altLang="en-US" smtClean="0"/>
              <a:pPr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88B5-5083-40FD-B34D-9B8B912366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9780" cy="68808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3766" y="2557318"/>
            <a:ext cx="5843143" cy="1938992"/>
          </a:xfrm>
          <a:prstGeom prst="rect">
            <a:avLst/>
          </a:prstGeom>
          <a:solidFill>
            <a:srgbClr val="4A7D4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Luyện</a:t>
            </a:r>
            <a:r>
              <a:rPr lang="en-US" sz="6000" b="1" dirty="0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tập</a:t>
            </a:r>
            <a:r>
              <a:rPr lang="en-US" sz="6000" b="1" dirty="0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chung</a:t>
            </a:r>
            <a:r>
              <a:rPr lang="en-US" sz="6000" b="1" dirty="0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trang</a:t>
            </a:r>
            <a:r>
              <a:rPr lang="en-US" sz="6000" b="1" dirty="0">
                <a:solidFill>
                  <a:schemeClr val="bg1"/>
                </a:solidFill>
                <a:latin typeface="UTM Showcard" panose="02040603050506020204" charset="0"/>
                <a:ea typeface="字魂36号-正文宋楷" panose="02000000000000000000" charset="-122"/>
                <a:cs typeface="UTM Showcard" panose="02040603050506020204" charset="0"/>
              </a:rPr>
              <a:t> 75</a:t>
            </a:r>
          </a:p>
        </p:txBody>
      </p:sp>
      <p:pic>
        <p:nvPicPr>
          <p:cNvPr id="4" name="图片 3" descr="66"/>
          <p:cNvPicPr>
            <a:picLocks noChangeAspect="1"/>
          </p:cNvPicPr>
          <p:nvPr/>
        </p:nvPicPr>
        <p:blipFill>
          <a:blip r:embed="rId6" cstate="print"/>
          <a:srcRect t="25626" r="64581" b="45628"/>
          <a:stretch>
            <a:fillRect/>
          </a:stretch>
        </p:blipFill>
        <p:spPr>
          <a:xfrm>
            <a:off x="0" y="894715"/>
            <a:ext cx="3562350" cy="1626235"/>
          </a:xfrm>
          <a:prstGeom prst="rect">
            <a:avLst/>
          </a:prstGeom>
        </p:spPr>
      </p:pic>
      <p:pic>
        <p:nvPicPr>
          <p:cNvPr id="5" name="口哨欢快儿童旅行视频儿童节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03923" y="-1819910"/>
            <a:ext cx="609600" cy="609600"/>
          </a:xfrm>
          <a:prstGeom prst="rect">
            <a:avLst/>
          </a:prstGeom>
        </p:spPr>
      </p:pic>
      <p:sp>
        <p:nvSpPr>
          <p:cNvPr id="8" name="文本框 31"/>
          <p:cNvSpPr txBox="1"/>
          <p:nvPr/>
        </p:nvSpPr>
        <p:spPr>
          <a:xfrm>
            <a:off x="4551880" y="696931"/>
            <a:ext cx="3070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dirty="0" err="1">
                <a:ln w="19050">
                  <a:solidFill>
                    <a:schemeClr val="bg1"/>
                  </a:solidFill>
                </a:ln>
                <a:solidFill>
                  <a:srgbClr val="4A7D46"/>
                </a:solidFill>
                <a:effectLst/>
                <a:latin typeface="UTM Futura Extra" panose="02040603050506020204" charset="0"/>
                <a:ea typeface="字魂36号-正文宋楷" panose="02000000000000000000" charset="-122"/>
                <a:cs typeface="UTM Futura Extra" panose="02040603050506020204" charset="0"/>
                <a:sym typeface="+mn-lt"/>
              </a:rPr>
              <a:t>Toán</a:t>
            </a:r>
            <a:r>
              <a:rPr lang="en-US" altLang="zh-CN" sz="7200" dirty="0">
                <a:ln w="19050">
                  <a:solidFill>
                    <a:schemeClr val="bg1"/>
                  </a:solidFill>
                </a:ln>
                <a:solidFill>
                  <a:srgbClr val="4A7D46"/>
                </a:solidFill>
                <a:effectLst/>
                <a:latin typeface="UTM Futura Extra" panose="02040603050506020204" charset="0"/>
                <a:ea typeface="字魂36号-正文宋楷" panose="02000000000000000000" charset="-122"/>
                <a:cs typeface="UTM Futura Extra" panose="02040603050506020204" charset="0"/>
                <a:sym typeface="+mn-lt"/>
              </a:rPr>
              <a:t> 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25E4E-E52B-4BED-A86A-9792F3943B5B}"/>
              </a:ext>
            </a:extLst>
          </p:cNvPr>
          <p:cNvSpPr/>
          <p:nvPr/>
        </p:nvSpPr>
        <p:spPr>
          <a:xfrm>
            <a:off x="3406091" y="5347567"/>
            <a:ext cx="6449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Trương Diễm Phúc</a:t>
            </a:r>
            <a:endParaRPr lang="en-US" sz="5400" b="1" cap="none" spc="0" dirty="0">
              <a:ln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ldLvl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86314" y="1524001"/>
            <a:ext cx="322205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a/   2   x   39  x  5                                 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543004" y="3745932"/>
            <a:ext cx="457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c/  769  x  85  -   769   x  75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9378" y="1579701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b/   302   x  16 +  302  x 4 </a:t>
            </a:r>
            <a:endParaRPr lang="en-GB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9377" y="1577723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b/   302   x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302  x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543004" y="3743954"/>
            <a:ext cx="457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 769  x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85  -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769   x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75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5C20DED-C843-4809-9ED8-7BAD65C04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171" y="1004538"/>
            <a:ext cx="322205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Tính bằng cách thuận tiện nhất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EB3AD-FF6A-487A-B99B-D0F57D369F45}"/>
              </a:ext>
            </a:extLst>
          </p:cNvPr>
          <p:cNvSpPr txBox="1"/>
          <p:nvPr/>
        </p:nvSpPr>
        <p:spPr>
          <a:xfrm>
            <a:off x="1584448" y="2095319"/>
            <a:ext cx="2921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( 2 x  5 )  x  39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4A47E3-3C31-4FF9-882E-C8871DD7E462}"/>
              </a:ext>
            </a:extLst>
          </p:cNvPr>
          <p:cNvSpPr txBox="1"/>
          <p:nvPr/>
        </p:nvSpPr>
        <p:spPr>
          <a:xfrm>
            <a:off x="1584450" y="2636701"/>
            <a:ext cx="2921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   10   x   39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443AD1-AAC1-4E4B-BA0D-8578099382BA}"/>
              </a:ext>
            </a:extLst>
          </p:cNvPr>
          <p:cNvSpPr txBox="1"/>
          <p:nvPr/>
        </p:nvSpPr>
        <p:spPr>
          <a:xfrm>
            <a:off x="1584448" y="3224984"/>
            <a:ext cx="1958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     390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8213FE-9DE3-4A55-93F5-87934AD9E670}"/>
              </a:ext>
            </a:extLst>
          </p:cNvPr>
          <p:cNvSpPr txBox="1"/>
          <p:nvPr/>
        </p:nvSpPr>
        <p:spPr>
          <a:xfrm>
            <a:off x="5418116" y="2044629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302   x   ( 16   +   4 )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CCBE5-E119-423F-B5BD-9F81F1C27DA4}"/>
              </a:ext>
            </a:extLst>
          </p:cNvPr>
          <p:cNvSpPr txBox="1"/>
          <p:nvPr/>
        </p:nvSpPr>
        <p:spPr>
          <a:xfrm>
            <a:off x="5418116" y="260365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302   x       20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80B0A3-7A82-454E-9AE4-BF6AD31A9FEB}"/>
              </a:ext>
            </a:extLst>
          </p:cNvPr>
          <p:cNvSpPr txBox="1"/>
          <p:nvPr/>
        </p:nvSpPr>
        <p:spPr>
          <a:xfrm>
            <a:off x="5418116" y="3151882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6 040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DADE28-6F0D-4F27-87AA-39C62CB16905}"/>
              </a:ext>
            </a:extLst>
          </p:cNvPr>
          <p:cNvSpPr txBox="1"/>
          <p:nvPr/>
        </p:nvSpPr>
        <p:spPr>
          <a:xfrm>
            <a:off x="3898075" y="4252222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769   x   ( 85   -   75 )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1F511-73B3-4B3F-9EF9-290DA236AECE}"/>
              </a:ext>
            </a:extLst>
          </p:cNvPr>
          <p:cNvSpPr txBox="1"/>
          <p:nvPr/>
        </p:nvSpPr>
        <p:spPr>
          <a:xfrm>
            <a:off x="3898075" y="4792915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769   x      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86977E-890E-4499-8356-DAEDA9DE4B38}"/>
              </a:ext>
            </a:extLst>
          </p:cNvPr>
          <p:cNvSpPr txBox="1"/>
          <p:nvPr/>
        </p:nvSpPr>
        <p:spPr>
          <a:xfrm>
            <a:off x="3898075" y="5341856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=    7 690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8029" y="1117600"/>
            <a:ext cx="10559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zh-CN" sz="3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Bài 4:</a:t>
            </a:r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 Hai vòi nước cùng bắt đầu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chảy vào một bể. Vòi thứ nhất mỗi phút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chảy được 25 l nước. Vòi thứ hai mỗi phút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chảy được 15 l nước. Hỏi sau 1 giờ 15 phút cả hai vòi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 đó chảy vào bể được bao nhiêu lít nước?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zh-C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(Giải bài toán bằng hai cách khác nhau)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36号-正文宋楷" panose="0200000000000000000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927D1-195A-41AF-9153-1F1E0B744E61}"/>
              </a:ext>
            </a:extLst>
          </p:cNvPr>
          <p:cNvSpPr txBox="1"/>
          <p:nvPr/>
        </p:nvSpPr>
        <p:spPr>
          <a:xfrm>
            <a:off x="6096000" y="4202540"/>
            <a:ext cx="72154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u="sng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Arial" panose="020B0604020202020204" pitchFamily="34" charset="0"/>
              </a:rPr>
              <a:t>Tóm tắt</a:t>
            </a:r>
            <a:endParaRPr lang="en-US" sz="320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1EAF-8951-49BF-8812-59578AD1492C}"/>
              </a:ext>
            </a:extLst>
          </p:cNvPr>
          <p:cNvSpPr txBox="1"/>
          <p:nvPr/>
        </p:nvSpPr>
        <p:spPr>
          <a:xfrm>
            <a:off x="4421948" y="4756538"/>
            <a:ext cx="7215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</a:defRPr>
            </a:lvl1pPr>
          </a:lstStyle>
          <a:p>
            <a:r>
              <a:rPr lang="en-US" altLang="zh-CN" u="none">
                <a:sym typeface="Arial" panose="020B0604020202020204" pitchFamily="34" charset="0"/>
              </a:rPr>
              <a:t>Vòi 1: 1 phút: 25 l nước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BB402-A37D-46A6-81EF-6B328DC996AF}"/>
              </a:ext>
            </a:extLst>
          </p:cNvPr>
          <p:cNvSpPr txBox="1"/>
          <p:nvPr/>
        </p:nvSpPr>
        <p:spPr>
          <a:xfrm>
            <a:off x="3441044" y="5895311"/>
            <a:ext cx="7198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solidFill>
                  <a:srgbClr val="C00000"/>
                </a:solidFill>
                <a:sym typeface="Arial" panose="020B0604020202020204" pitchFamily="34" charset="0"/>
              </a:rPr>
              <a:t>Cả hai vòi: 1 giờ 15 phút:… l nước?</a:t>
            </a:r>
            <a:endParaRPr lang="en-US" altLang="zh-CN" dirty="0">
              <a:solidFill>
                <a:srgbClr val="C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B999A-CE0F-4CE7-9A50-480C5659EABD}"/>
              </a:ext>
            </a:extLst>
          </p:cNvPr>
          <p:cNvSpPr txBox="1"/>
          <p:nvPr/>
        </p:nvSpPr>
        <p:spPr>
          <a:xfrm>
            <a:off x="4421948" y="5379265"/>
            <a:ext cx="7157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sym typeface="Arial" panose="020B0604020202020204" pitchFamily="34" charset="0"/>
              </a:rPr>
              <a:t>Vòi 2: 1 phút: 15 l nước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017669-CE34-4C90-90E7-13CD57645A69}"/>
              </a:ext>
            </a:extLst>
          </p:cNvPr>
          <p:cNvSpPr txBox="1"/>
          <p:nvPr/>
        </p:nvSpPr>
        <p:spPr>
          <a:xfrm>
            <a:off x="1508760" y="743959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200" b="1" u="sng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EBA7-79AE-4427-A9AD-BE6766BD5DAD}"/>
              </a:ext>
            </a:extLst>
          </p:cNvPr>
          <p:cNvSpPr txBox="1"/>
          <p:nvPr/>
        </p:nvSpPr>
        <p:spPr>
          <a:xfrm>
            <a:off x="3041073" y="1360566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Đổi:1 giờ 15 phút = 75 phút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CDA0A-02F2-4D9C-B421-01439F294CAE}"/>
              </a:ext>
            </a:extLst>
          </p:cNvPr>
          <p:cNvSpPr txBox="1"/>
          <p:nvPr/>
        </p:nvSpPr>
        <p:spPr>
          <a:xfrm>
            <a:off x="3041073" y="1908721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Số lít nước vòi 1 chảy được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5DBE5-5D04-494A-971E-EC2BC439D571}"/>
              </a:ext>
            </a:extLst>
          </p:cNvPr>
          <p:cNvSpPr txBox="1"/>
          <p:nvPr/>
        </p:nvSpPr>
        <p:spPr>
          <a:xfrm>
            <a:off x="4089935" y="2458653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25  x  75  =  1875 ( l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BB7B8F-9BDB-4B97-ABFB-E1559CC7FCE5}"/>
              </a:ext>
            </a:extLst>
          </p:cNvPr>
          <p:cNvSpPr txBox="1"/>
          <p:nvPr/>
        </p:nvSpPr>
        <p:spPr>
          <a:xfrm>
            <a:off x="3276601" y="3074102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Số lít nước vòi 2 chảy được là: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5208C-998D-49F9-836E-AE1931D8CC88}"/>
              </a:ext>
            </a:extLst>
          </p:cNvPr>
          <p:cNvSpPr txBox="1"/>
          <p:nvPr/>
        </p:nvSpPr>
        <p:spPr>
          <a:xfrm>
            <a:off x="4089935" y="3640964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15  x   75  =   1125 ( l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7917B-A89B-484E-84E6-F6D3EE0707D2}"/>
              </a:ext>
            </a:extLst>
          </p:cNvPr>
          <p:cNvSpPr txBox="1"/>
          <p:nvPr/>
        </p:nvSpPr>
        <p:spPr>
          <a:xfrm>
            <a:off x="3351414" y="4224456"/>
            <a:ext cx="84194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Trong 1 giờ 15 phút cả hai vòi chảy được vào bể số lít nước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66A68-16A7-4CF1-A829-4C47DC5C55A2}"/>
              </a:ext>
            </a:extLst>
          </p:cNvPr>
          <p:cNvSpPr txBox="1"/>
          <p:nvPr/>
        </p:nvSpPr>
        <p:spPr>
          <a:xfrm>
            <a:off x="5016803" y="5216420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1875   +   1125  =  3000 ( l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C5736-678B-4755-9B8D-A6EA8E6594AC}"/>
              </a:ext>
            </a:extLst>
          </p:cNvPr>
          <p:cNvSpPr txBox="1"/>
          <p:nvPr/>
        </p:nvSpPr>
        <p:spPr>
          <a:xfrm>
            <a:off x="5660967" y="5801195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u="sng"/>
              <a:t>Đáp số: </a:t>
            </a:r>
            <a:r>
              <a:rPr lang="en-US" altLang="en-US"/>
              <a:t>3000 lít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017669-CE34-4C90-90E7-13CD57645A69}"/>
              </a:ext>
            </a:extLst>
          </p:cNvPr>
          <p:cNvSpPr txBox="1"/>
          <p:nvPr/>
        </p:nvSpPr>
        <p:spPr>
          <a:xfrm>
            <a:off x="1508760" y="743959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3200" u="sng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1EEBA7-79AE-4427-A9AD-BE6766BD5DAD}"/>
              </a:ext>
            </a:extLst>
          </p:cNvPr>
          <p:cNvSpPr txBox="1"/>
          <p:nvPr/>
        </p:nvSpPr>
        <p:spPr>
          <a:xfrm>
            <a:off x="3041073" y="1712317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Đổi:1 giờ 15 phút = 75 phút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CDA0A-02F2-4D9C-B421-01439F294CAE}"/>
              </a:ext>
            </a:extLst>
          </p:cNvPr>
          <p:cNvSpPr txBox="1"/>
          <p:nvPr/>
        </p:nvSpPr>
        <p:spPr>
          <a:xfrm>
            <a:off x="1240992" y="2401200"/>
            <a:ext cx="972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Số lít nước cả hai vòi cùng chảy vào bể trong 1 phút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5DBE5-5D04-494A-971E-EC2BC439D571}"/>
              </a:ext>
            </a:extLst>
          </p:cNvPr>
          <p:cNvSpPr txBox="1"/>
          <p:nvPr/>
        </p:nvSpPr>
        <p:spPr>
          <a:xfrm>
            <a:off x="4023433" y="3073483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25  +  15  =  40 ( l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7917B-A89B-484E-84E6-F6D3EE0707D2}"/>
              </a:ext>
            </a:extLst>
          </p:cNvPr>
          <p:cNvSpPr txBox="1"/>
          <p:nvPr/>
        </p:nvSpPr>
        <p:spPr>
          <a:xfrm>
            <a:off x="990600" y="3628203"/>
            <a:ext cx="10414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Trong 1 giờ 15 phút cả hai vòi chảy được vào bể số lít nước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66A68-16A7-4CF1-A829-4C47DC5C55A2}"/>
              </a:ext>
            </a:extLst>
          </p:cNvPr>
          <p:cNvSpPr txBox="1"/>
          <p:nvPr/>
        </p:nvSpPr>
        <p:spPr>
          <a:xfrm>
            <a:off x="4301909" y="4327884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40   x   75  =  3000 ( l 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C5736-678B-4755-9B8D-A6EA8E6594AC}"/>
              </a:ext>
            </a:extLst>
          </p:cNvPr>
          <p:cNvSpPr txBox="1"/>
          <p:nvPr/>
        </p:nvSpPr>
        <p:spPr>
          <a:xfrm>
            <a:off x="5295208" y="4912659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u="sng"/>
              <a:t>Đáp số: </a:t>
            </a:r>
            <a:r>
              <a:rPr lang="en-US" altLang="en-US"/>
              <a:t>3000 lít</a:t>
            </a:r>
          </a:p>
        </p:txBody>
      </p:sp>
    </p:spTree>
    <p:extLst>
      <p:ext uri="{BB962C8B-B14F-4D97-AF65-F5344CB8AC3E}">
        <p14:creationId xmlns:p14="http://schemas.microsoft.com/office/powerpoint/2010/main" val="14295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ội dung 2"/>
          <p:cNvSpPr txBox="1">
            <a:spLocks/>
          </p:cNvSpPr>
          <p:nvPr/>
        </p:nvSpPr>
        <p:spPr>
          <a:xfrm>
            <a:off x="1203157" y="1075022"/>
            <a:ext cx="9144000" cy="1447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Một hình vuông có cạnh là a. </a:t>
            </a:r>
          </a:p>
          <a:p>
            <a:pPr marL="0" indent="0">
              <a:buFontTx/>
              <a:buNone/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 là diện tích của hình vuông.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công thức tính diện tích của hình vuông đó.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 diện tích của hình vuông khi a = 25 m.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FC0B0D-5652-4E81-813B-F01B442D456E}"/>
              </a:ext>
            </a:extLst>
          </p:cNvPr>
          <p:cNvSpPr/>
          <p:nvPr/>
        </p:nvSpPr>
        <p:spPr>
          <a:xfrm>
            <a:off x="9017705" y="3428908"/>
            <a:ext cx="2255812" cy="2094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F5514-6DD9-4626-8270-2A69088749CD}"/>
              </a:ext>
            </a:extLst>
          </p:cNvPr>
          <p:cNvSpPr txBox="1"/>
          <p:nvPr/>
        </p:nvSpPr>
        <p:spPr>
          <a:xfrm>
            <a:off x="10145611" y="5521034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C009E-177C-484F-9FCC-3236041A8C37}"/>
              </a:ext>
            </a:extLst>
          </p:cNvPr>
          <p:cNvSpPr txBox="1"/>
          <p:nvPr/>
        </p:nvSpPr>
        <p:spPr>
          <a:xfrm>
            <a:off x="4237303" y="3353434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14234-0144-48FA-A0AD-0863249F19C7}"/>
              </a:ext>
            </a:extLst>
          </p:cNvPr>
          <p:cNvSpPr txBox="1"/>
          <p:nvPr/>
        </p:nvSpPr>
        <p:spPr>
          <a:xfrm>
            <a:off x="1203157" y="3943531"/>
            <a:ext cx="82324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514350" indent="-514350">
              <a:buFontTx/>
              <a:buAutoNum type="alphaLcParenR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Công thức tính diện tích của hình vuông là: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990E1-E78C-462C-9AC1-C331CC5730D5}"/>
              </a:ext>
            </a:extLst>
          </p:cNvPr>
          <p:cNvSpPr txBox="1"/>
          <p:nvPr/>
        </p:nvSpPr>
        <p:spPr>
          <a:xfrm>
            <a:off x="3900054" y="4510446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514350" indent="-514350">
              <a:buFontTx/>
              <a:buAutoNum type="alphaLcParenR"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0" indent="0">
              <a:buNone/>
            </a:pPr>
            <a:r>
              <a:rPr lang="en-US"/>
              <a:t>S = a x 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23646-4C84-4B0D-9C79-4C0DAA27840F}"/>
              </a:ext>
            </a:extLst>
          </p:cNvPr>
          <p:cNvSpPr txBox="1"/>
          <p:nvPr/>
        </p:nvSpPr>
        <p:spPr>
          <a:xfrm>
            <a:off x="4035757" y="5518380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FontTx/>
              <a:buNone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25 x 25 = 625  (</a:t>
            </a:r>
            <a:r>
              <a:rPr lang="en-US" sz="3200"/>
              <a:t>m</a:t>
            </a:r>
            <a:r>
              <a:rPr lang="en-US" sz="3200" baseline="30000"/>
              <a:t>2</a:t>
            </a:r>
            <a:r>
              <a:rPr lang="en-US"/>
              <a:t> 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1ABCA0-FC35-47E5-A432-B88BDBD0EFEC}"/>
              </a:ext>
            </a:extLst>
          </p:cNvPr>
          <p:cNvSpPr txBox="1"/>
          <p:nvPr/>
        </p:nvSpPr>
        <p:spPr>
          <a:xfrm>
            <a:off x="3038230" y="5014413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FontTx/>
              <a:buNone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b)   Diện tích của hình vuông là: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82D86D-B4E9-4C4D-BC8A-19E51698FB70}"/>
              </a:ext>
            </a:extLst>
          </p:cNvPr>
          <p:cNvSpPr txBox="1"/>
          <p:nvPr/>
        </p:nvSpPr>
        <p:spPr>
          <a:xfrm>
            <a:off x="4474142" y="6016351"/>
            <a:ext cx="6109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>
              <a:buFontTx/>
              <a:buNone/>
              <a:defRPr sz="3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u="sng"/>
              <a:t>Đáp số: </a:t>
            </a:r>
            <a:r>
              <a:rPr lang="en-US"/>
              <a:t>625 </a:t>
            </a:r>
            <a:r>
              <a:rPr lang="en-US" sz="3200"/>
              <a:t>m</a:t>
            </a:r>
            <a:r>
              <a:rPr lang="en-US" sz="3200" baseline="30000"/>
              <a:t>2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build="p" animBg="1"/>
      <p:bldP spid="6" grpId="0" build="p"/>
      <p:bldP spid="8" grpId="0" build="p"/>
      <p:bldP spid="10" grpId="0" build="p"/>
      <p:bldP spid="12" grpId="0" build="p"/>
      <p:bldP spid="14" grpId="0" build="p"/>
      <p:bldP spid="16" grpId="0" build="p"/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E755B-CA15-4BD2-B5E8-4EE024022D75}"/>
              </a:ext>
            </a:extLst>
          </p:cNvPr>
          <p:cNvSpPr/>
          <p:nvPr/>
        </p:nvSpPr>
        <p:spPr>
          <a:xfrm>
            <a:off x="3471472" y="1338041"/>
            <a:ext cx="32207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6000" b="1" cap="none" spc="0">
              <a:ln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3B7F6-8239-4667-A507-A86F1C19C9F9}"/>
              </a:ext>
            </a:extLst>
          </p:cNvPr>
          <p:cNvSpPr txBox="1"/>
          <p:nvPr/>
        </p:nvSpPr>
        <p:spPr>
          <a:xfrm>
            <a:off x="2161309" y="252281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Hoàn thành các bài tập vào vở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5A78E-B6AA-4068-BB34-A103DB62431D}"/>
              </a:ext>
            </a:extLst>
          </p:cNvPr>
          <p:cNvSpPr txBox="1"/>
          <p:nvPr/>
        </p:nvSpPr>
        <p:spPr>
          <a:xfrm>
            <a:off x="2161309" y="3234452"/>
            <a:ext cx="5419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- Làm bài tập vào vở bài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01522-35B1-41B2-9981-D294463DC01C}"/>
              </a:ext>
            </a:extLst>
          </p:cNvPr>
          <p:cNvSpPr txBox="1"/>
          <p:nvPr/>
        </p:nvSpPr>
        <p:spPr>
          <a:xfrm>
            <a:off x="2161309" y="3946094"/>
            <a:ext cx="9243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- Chuẩn bị bài tiếp theo: </a:t>
            </a:r>
            <a:r>
              <a:rPr lang="en-US" i="1"/>
              <a:t>Chia một tổng cho một số.</a:t>
            </a:r>
          </a:p>
        </p:txBody>
      </p:sp>
    </p:spTree>
    <p:extLst>
      <p:ext uri="{BB962C8B-B14F-4D97-AF65-F5344CB8AC3E}">
        <p14:creationId xmlns:p14="http://schemas.microsoft.com/office/powerpoint/2010/main" val="30504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025" y="-22860"/>
            <a:ext cx="12209780" cy="68808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2119630"/>
            <a:ext cx="5310505" cy="28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D8A5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dist">
              <a:lnSpc>
                <a:spcPct val="90000"/>
              </a:lnSpc>
            </a:pPr>
            <a:r>
              <a:rPr lang="zh-CN" altLang="en-US" sz="6600">
                <a:solidFill>
                  <a:srgbClr val="4A7D46"/>
                </a:solidFill>
                <a:latin typeface="Bodoni MT Black" panose="02070A03080606020203" pitchFamily="18" charset="0"/>
                <a:ea typeface="字魂36号-正文宋楷" panose="02000000000000000000" charset="-122"/>
                <a:cs typeface="Noto Sans S Chinese Black" panose="020B0A00000000000000" charset="-122"/>
                <a:sym typeface="+mn-ea"/>
              </a:rPr>
              <a:t>《</a:t>
            </a:r>
            <a:r>
              <a:rPr lang="en-US" altLang="zh-CN" sz="6600">
                <a:solidFill>
                  <a:srgbClr val="4A7D46"/>
                </a:solidFill>
                <a:latin typeface="Bodoni MT Black" panose="02070A03080606020203" pitchFamily="18" charset="0"/>
                <a:ea typeface="字魂36号-正文宋楷" panose="02000000000000000000" charset="-122"/>
                <a:cs typeface="Noto Sans S Chinese Black" panose="020B0A00000000000000" charset="-122"/>
                <a:sym typeface="+mn-ea"/>
              </a:rPr>
              <a:t>Chúc các em học tốt, </a:t>
            </a:r>
          </a:p>
          <a:p>
            <a:pPr algn="dist">
              <a:lnSpc>
                <a:spcPct val="90000"/>
              </a:lnSpc>
            </a:pPr>
            <a:r>
              <a:rPr lang="en-US" altLang="zh-CN" sz="6600">
                <a:solidFill>
                  <a:srgbClr val="4A7D46"/>
                </a:solidFill>
                <a:latin typeface="Bodoni MT Black" panose="02070A03080606020203" pitchFamily="18" charset="0"/>
                <a:ea typeface="字魂36号-正文宋楷" panose="02000000000000000000" charset="-122"/>
                <a:cs typeface="Noto Sans S Chinese Black" panose="020B0A00000000000000" charset="-122"/>
                <a:sym typeface="+mn-ea"/>
              </a:rPr>
              <a:t>chăm ngoan</a:t>
            </a:r>
            <a:r>
              <a:rPr lang="zh-CN" altLang="en-US" sz="6600">
                <a:solidFill>
                  <a:srgbClr val="4A7D46"/>
                </a:solidFill>
                <a:latin typeface="Bodoni MT Black" panose="02070A03080606020203" pitchFamily="18" charset="0"/>
                <a:ea typeface="字魂36号-正文宋楷" panose="02000000000000000000" charset="-122"/>
                <a:cs typeface="Noto Sans S Chinese Black" panose="020B0A00000000000000" charset="-122"/>
                <a:sym typeface="+mn-ea"/>
              </a:rPr>
              <a:t>》</a:t>
            </a:r>
            <a:endParaRPr lang="zh-CN" altLang="en-US" sz="6600" dirty="0">
              <a:solidFill>
                <a:srgbClr val="4A7D46"/>
              </a:solidFill>
              <a:latin typeface="Bodoni MT Black" panose="02070A03080606020203" pitchFamily="18" charset="0"/>
              <a:ea typeface="字魂36号-正文宋楷" panose="02000000000000000000" charset="-122"/>
              <a:cs typeface="Noto Sans S Chinese Black" panose="020B0A00000000000000" charset="-122"/>
              <a:sym typeface="+mn-ea"/>
            </a:endParaRPr>
          </a:p>
        </p:txBody>
      </p:sp>
      <p:pic>
        <p:nvPicPr>
          <p:cNvPr id="4" name="图片 3" descr="66"/>
          <p:cNvPicPr>
            <a:picLocks noChangeAspect="1"/>
          </p:cNvPicPr>
          <p:nvPr/>
        </p:nvPicPr>
        <p:blipFill>
          <a:blip r:embed="rId4" cstate="print"/>
          <a:srcRect t="25626" r="64581" b="45628"/>
          <a:stretch>
            <a:fillRect/>
          </a:stretch>
        </p:blipFill>
        <p:spPr>
          <a:xfrm>
            <a:off x="0" y="384810"/>
            <a:ext cx="3562350" cy="16262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09780" cy="6880860"/>
          </a:xfrm>
          <a:prstGeom prst="rect">
            <a:avLst/>
          </a:prstGeom>
        </p:spPr>
      </p:pic>
      <p:pic>
        <p:nvPicPr>
          <p:cNvPr id="4" name="图片 3" descr="66"/>
          <p:cNvPicPr>
            <a:picLocks noChangeAspect="1"/>
          </p:cNvPicPr>
          <p:nvPr/>
        </p:nvPicPr>
        <p:blipFill>
          <a:blip r:embed="rId6" cstate="print"/>
          <a:srcRect t="25626" r="64581" b="45628"/>
          <a:stretch>
            <a:fillRect/>
          </a:stretch>
        </p:blipFill>
        <p:spPr>
          <a:xfrm>
            <a:off x="0" y="894715"/>
            <a:ext cx="3562350" cy="1626235"/>
          </a:xfrm>
          <a:prstGeom prst="rect">
            <a:avLst/>
          </a:prstGeom>
        </p:spPr>
      </p:pic>
      <p:pic>
        <p:nvPicPr>
          <p:cNvPr id="5" name="口哨欢快儿童旅行视频儿童节配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03923" y="-181991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30D959-5631-43CE-BE19-2D54956D70A7}"/>
              </a:ext>
            </a:extLst>
          </p:cNvPr>
          <p:cNvSpPr/>
          <p:nvPr/>
        </p:nvSpPr>
        <p:spPr>
          <a:xfrm>
            <a:off x="1352021" y="2290584"/>
            <a:ext cx="47820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r>
              <a:rPr lang="en-US" altLang="zh-CN" sz="7200" b="1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UTM Futura Extra" panose="02040603050506020204" charset="0"/>
                <a:ea typeface="字魂36号-正文宋楷" panose="02000000000000000000" charset="-122"/>
                <a:cs typeface="UTM Futura Extra" panose="02040603050506020204" charset="0"/>
                <a:sym typeface="+mn-lt"/>
              </a:rPr>
              <a:t>KHỞI ĐỘNG</a:t>
            </a:r>
            <a:endParaRPr lang="en-US" sz="72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5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5B772C83-6F12-4AB5-B275-A67210A87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25" y="1017815"/>
            <a:ext cx="446949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002060"/>
                </a:solidFill>
                <a:latin typeface="Times New Roman" panose="02020603050405020304" pitchFamily="18" charset="0"/>
              </a:rPr>
              <a:t>Đúng ghi Đ sai ghi S 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D3F935A-2563-4D56-9603-3F9A1181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815935"/>
            <a:ext cx="1807853" cy="35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a)   546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  302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1092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1638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2730</a:t>
            </a:r>
          </a:p>
          <a:p>
            <a:pPr algn="ctr" eaLnBrk="1" hangingPunct="1"/>
            <a:r>
              <a:rPr lang="en-US" altLang="en-US" sz="3733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5312A6-60FC-4C28-B129-7504A3AC3E64}"/>
              </a:ext>
            </a:extLst>
          </p:cNvPr>
          <p:cNvCxnSpPr/>
          <p:nvPr/>
        </p:nvCxnSpPr>
        <p:spPr>
          <a:xfrm>
            <a:off x="1512125" y="2980706"/>
            <a:ext cx="1349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12773C-786C-454E-9F70-913843767650}"/>
              </a:ext>
            </a:extLst>
          </p:cNvPr>
          <p:cNvCxnSpPr/>
          <p:nvPr/>
        </p:nvCxnSpPr>
        <p:spPr>
          <a:xfrm>
            <a:off x="1512125" y="4156364"/>
            <a:ext cx="11716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2">
            <a:extLst>
              <a:ext uri="{FF2B5EF4-FFF2-40B4-BE49-F238E27FC236}">
                <a16:creationId xmlns:a16="http://schemas.microsoft.com/office/drawing/2014/main" id="{2E9A2BFF-138A-4011-AB21-E0073DA4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978" y="1815935"/>
            <a:ext cx="2154547" cy="29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b)   546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  302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1092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1638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17472  </a:t>
            </a:r>
            <a:r>
              <a:rPr lang="en-US" altLang="en-US" sz="3733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8A29E2-5639-40C8-8BE7-A00E2D134049}"/>
              </a:ext>
            </a:extLst>
          </p:cNvPr>
          <p:cNvCxnSpPr/>
          <p:nvPr/>
        </p:nvCxnSpPr>
        <p:spPr>
          <a:xfrm>
            <a:off x="3746871" y="2980706"/>
            <a:ext cx="12288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BD697D-A39A-4396-9174-D82430AC1DDF}"/>
              </a:ext>
            </a:extLst>
          </p:cNvPr>
          <p:cNvCxnSpPr/>
          <p:nvPr/>
        </p:nvCxnSpPr>
        <p:spPr>
          <a:xfrm>
            <a:off x="3538847" y="4156364"/>
            <a:ext cx="1353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3">
            <a:extLst>
              <a:ext uri="{FF2B5EF4-FFF2-40B4-BE49-F238E27FC236}">
                <a16:creationId xmlns:a16="http://schemas.microsoft.com/office/drawing/2014/main" id="{EB88E4B0-D986-4B27-972E-06D73EEA4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394" y="1834573"/>
            <a:ext cx="1733797" cy="29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c)   546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  302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1092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1638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164892</a:t>
            </a:r>
            <a:r>
              <a:rPr lang="en-US" altLang="en-US" sz="3733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279DCA-7968-43A4-AD88-D497DB13A903}"/>
              </a:ext>
            </a:extLst>
          </p:cNvPr>
          <p:cNvCxnSpPr/>
          <p:nvPr/>
        </p:nvCxnSpPr>
        <p:spPr>
          <a:xfrm>
            <a:off x="6317673" y="2980706"/>
            <a:ext cx="11637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3834BD-3109-47E6-A7C8-D1DB42F1A65E}"/>
              </a:ext>
            </a:extLst>
          </p:cNvPr>
          <p:cNvCxnSpPr/>
          <p:nvPr/>
        </p:nvCxnSpPr>
        <p:spPr>
          <a:xfrm>
            <a:off x="5693394" y="4156364"/>
            <a:ext cx="17337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4">
            <a:extLst>
              <a:ext uri="{FF2B5EF4-FFF2-40B4-BE49-F238E27FC236}">
                <a16:creationId xmlns:a16="http://schemas.microsoft.com/office/drawing/2014/main" id="{2A756F19-0B6F-416E-A64A-5ADCE064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164" y="1834573"/>
            <a:ext cx="2096241" cy="353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d)     546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    302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      1092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1638</a:t>
            </a:r>
          </a:p>
          <a:p>
            <a:pPr eaLnBrk="1" hangingPunct="1"/>
            <a:r>
              <a:rPr lang="en-US" altLang="en-US" sz="3733" b="1">
                <a:solidFill>
                  <a:srgbClr val="0000FF"/>
                </a:solidFill>
              </a:rPr>
              <a:t>1639092</a:t>
            </a:r>
          </a:p>
          <a:p>
            <a:pPr algn="ctr" eaLnBrk="1" hangingPunct="1"/>
            <a:r>
              <a:rPr lang="en-US" altLang="en-US" sz="3733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D3FA53-336C-41AF-BF3D-31438CCC9ADE}"/>
              </a:ext>
            </a:extLst>
          </p:cNvPr>
          <p:cNvCxnSpPr/>
          <p:nvPr/>
        </p:nvCxnSpPr>
        <p:spPr>
          <a:xfrm>
            <a:off x="8835242" y="2980706"/>
            <a:ext cx="1282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829826-D169-4E26-886B-595F03FDBF30}"/>
              </a:ext>
            </a:extLst>
          </p:cNvPr>
          <p:cNvCxnSpPr/>
          <p:nvPr/>
        </p:nvCxnSpPr>
        <p:spPr>
          <a:xfrm>
            <a:off x="8152164" y="4156364"/>
            <a:ext cx="18824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F1F7328-B516-4A0B-9F8B-780B0896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073" y="4654803"/>
            <a:ext cx="812800" cy="830997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92E2F1F2-5BCC-40DB-B11D-00D0E3F3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0594" y="4638447"/>
            <a:ext cx="812800" cy="830997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1292910C-3034-4281-95F8-11A6B6C6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405" y="4637932"/>
            <a:ext cx="812800" cy="830997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34" name="Rectangle 31">
            <a:extLst>
              <a:ext uri="{FF2B5EF4-FFF2-40B4-BE49-F238E27FC236}">
                <a16:creationId xmlns:a16="http://schemas.microsoft.com/office/drawing/2014/main" id="{720EC493-41AA-4A1D-9C87-A4DC4FC8F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278" y="4624710"/>
            <a:ext cx="812800" cy="830997"/>
          </a:xfrm>
          <a:prstGeom prst="rect">
            <a:avLst/>
          </a:prstGeom>
          <a:solidFill>
            <a:srgbClr val="CCFFCC"/>
          </a:solidFill>
          <a:ln w="3810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endParaRPr lang="vi-VN" altLang="en-US" sz="4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8A72C-E494-41D0-AD60-626937AC2929}"/>
              </a:ext>
            </a:extLst>
          </p:cNvPr>
          <p:cNvSpPr txBox="1"/>
          <p:nvPr/>
        </p:nvSpPr>
        <p:spPr>
          <a:xfrm>
            <a:off x="1330036" y="945865"/>
            <a:ext cx="6567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vi-V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587B7A-830D-4CA9-8D36-1E9305EE24F9}"/>
              </a:ext>
            </a:extLst>
          </p:cNvPr>
          <p:cNvSpPr txBox="1"/>
          <p:nvPr/>
        </p:nvSpPr>
        <p:spPr>
          <a:xfrm>
            <a:off x="3610495" y="1469085"/>
            <a:ext cx="127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525E4E-E52B-4BED-A86A-9792F3943B5B}"/>
              </a:ext>
            </a:extLst>
          </p:cNvPr>
          <p:cNvSpPr/>
          <p:nvPr/>
        </p:nvSpPr>
        <p:spPr>
          <a:xfrm>
            <a:off x="2321136" y="2053860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Luyện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tập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chung</a:t>
            </a:r>
            <a:endParaRPr lang="en-US" sz="5400" b="1" cap="none" spc="0" dirty="0">
              <a:ln/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28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55531" y="1850861"/>
            <a:ext cx="913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charset="0"/>
                <a:cs typeface="UTM Deutsch Gothic" panose="02040603050506020204" charset="0"/>
              </a:rPr>
              <a:t>Bài 1: Viết số thích hợp vào chỗ chấm: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034413" y="2736681"/>
            <a:ext cx="7153242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a)  10 kg = …  yến                     100 kg = …  tạ    </a:t>
            </a:r>
          </a:p>
          <a:p>
            <a:r>
              <a:rPr lang="en-US" sz="2400"/>
              <a:t>      50 kg = …  yến                     300 kg = …  tạ</a:t>
            </a:r>
          </a:p>
          <a:p>
            <a:r>
              <a:rPr lang="en-US" sz="2400"/>
              <a:t>      80 kg = …  yến                     1 200 kg = …  tạ  </a:t>
            </a:r>
          </a:p>
          <a:p>
            <a:r>
              <a:rPr lang="en-US" sz="2400"/>
              <a:t> b)  1000 kg = …  tấn                 10 tạ = …  tấn</a:t>
            </a:r>
          </a:p>
          <a:p>
            <a:r>
              <a:rPr lang="en-US" sz="2400"/>
              <a:t>       8000 kg = …  tấn                 30 tạ = …  tấn</a:t>
            </a:r>
          </a:p>
          <a:p>
            <a:r>
              <a:rPr lang="en-US" sz="2400"/>
              <a:t>      15000 kg = …  tấn              200 tạ = …  tấn  </a:t>
            </a:r>
          </a:p>
          <a:p>
            <a:r>
              <a:rPr lang="en-US" sz="2400"/>
              <a:t>c)  100 cm</a:t>
            </a:r>
            <a:r>
              <a:rPr lang="en-US" sz="2400" baseline="30000"/>
              <a:t>2</a:t>
            </a:r>
            <a:r>
              <a:rPr lang="en-US" sz="2400"/>
              <a:t> = …  dm</a:t>
            </a:r>
            <a:r>
              <a:rPr lang="en-US" sz="2400" baseline="30000"/>
              <a:t>2</a:t>
            </a:r>
            <a:r>
              <a:rPr lang="en-US" sz="2400"/>
              <a:t>               100 dm</a:t>
            </a:r>
            <a:r>
              <a:rPr lang="en-US" sz="2400" baseline="30000"/>
              <a:t>2</a:t>
            </a:r>
            <a:r>
              <a:rPr lang="en-US" sz="2400"/>
              <a:t> =  …  m</a:t>
            </a:r>
            <a:r>
              <a:rPr lang="en-US" sz="2400" baseline="30000"/>
              <a:t>2</a:t>
            </a:r>
            <a:endParaRPr lang="en-US" sz="2400"/>
          </a:p>
          <a:p>
            <a:r>
              <a:rPr lang="en-US" sz="2400"/>
              <a:t>      800 cm</a:t>
            </a:r>
            <a:r>
              <a:rPr lang="en-US" sz="2400" baseline="30000"/>
              <a:t>2</a:t>
            </a:r>
            <a:r>
              <a:rPr lang="en-US" sz="2400"/>
              <a:t> = …  dm</a:t>
            </a:r>
            <a:r>
              <a:rPr lang="en-US" sz="2400" baseline="30000"/>
              <a:t>2</a:t>
            </a:r>
            <a:r>
              <a:rPr lang="en-US" sz="2400"/>
              <a:t>               900 dm</a:t>
            </a:r>
            <a:r>
              <a:rPr lang="en-US" sz="2400" baseline="30000"/>
              <a:t>2</a:t>
            </a:r>
            <a:r>
              <a:rPr lang="en-US" sz="2400"/>
              <a:t> =  …  m</a:t>
            </a:r>
            <a:r>
              <a:rPr lang="en-US" sz="2400" baseline="30000"/>
              <a:t>2</a:t>
            </a:r>
            <a:r>
              <a:rPr lang="en-US" sz="2400"/>
              <a:t> </a:t>
            </a:r>
          </a:p>
          <a:p>
            <a:r>
              <a:rPr lang="en-US" sz="2400"/>
              <a:t>     1 700 cm</a:t>
            </a:r>
            <a:r>
              <a:rPr lang="en-US" sz="2400" baseline="30000"/>
              <a:t>2</a:t>
            </a:r>
            <a:r>
              <a:rPr lang="en-US" sz="2400"/>
              <a:t>  = …  dm</a:t>
            </a:r>
            <a:r>
              <a:rPr lang="en-US" sz="2400" baseline="30000"/>
              <a:t>2</a:t>
            </a:r>
            <a:r>
              <a:rPr lang="en-US" sz="2400"/>
              <a:t>            1000 dm</a:t>
            </a:r>
            <a:r>
              <a:rPr lang="en-US" sz="2400" baseline="30000"/>
              <a:t>2</a:t>
            </a:r>
            <a:r>
              <a:rPr lang="en-US" sz="2400"/>
              <a:t> =  …  m</a:t>
            </a:r>
            <a:r>
              <a:rPr lang="en-US" sz="2400" baseline="30000"/>
              <a:t>2</a:t>
            </a:r>
            <a:r>
              <a:rPr lang="en-US" sz="2400"/>
              <a:t> </a:t>
            </a:r>
          </a:p>
          <a:p>
            <a:endParaRPr lang="en-US" sz="240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/>
          <p:nvPr/>
        </p:nvSpPr>
        <p:spPr>
          <a:xfrm>
            <a:off x="1643478" y="1615858"/>
            <a:ext cx="10548521" cy="50167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a)  10 kg = …  yến                     100 kg = …  tạ    </a:t>
            </a:r>
          </a:p>
          <a:p>
            <a:r>
              <a:rPr lang="en-US" sz="3200"/>
              <a:t>      50 kg = …  yến                     300 kg = …  tạ</a:t>
            </a:r>
          </a:p>
          <a:p>
            <a:r>
              <a:rPr lang="en-US" sz="3200"/>
              <a:t>      80 kg = …  yến                     1 200 kg = …  tạ  </a:t>
            </a:r>
          </a:p>
          <a:p>
            <a:r>
              <a:rPr lang="en-US" sz="3200"/>
              <a:t> b)  1000 kg = …  tấn                 10 tạ = …  tấn</a:t>
            </a:r>
          </a:p>
          <a:p>
            <a:r>
              <a:rPr lang="en-US" sz="3200"/>
              <a:t>       8000 kg = …  tấn                 30 tạ = …  tấn</a:t>
            </a:r>
          </a:p>
          <a:p>
            <a:r>
              <a:rPr lang="en-US" sz="3200"/>
              <a:t>      15000 kg = …  tấn              200 tạ = …  tấn  </a:t>
            </a:r>
          </a:p>
          <a:p>
            <a:r>
              <a:rPr lang="en-US" sz="3200"/>
              <a:t>c)  100 cm</a:t>
            </a:r>
            <a:r>
              <a:rPr lang="en-US" sz="3200" baseline="30000"/>
              <a:t>2</a:t>
            </a:r>
            <a:r>
              <a:rPr lang="en-US" sz="3200"/>
              <a:t> = …  dm</a:t>
            </a:r>
            <a:r>
              <a:rPr lang="en-US" sz="3200" baseline="30000"/>
              <a:t>2</a:t>
            </a:r>
            <a:r>
              <a:rPr lang="en-US" sz="3200"/>
              <a:t>               100 dm</a:t>
            </a:r>
            <a:r>
              <a:rPr lang="en-US" sz="3200" baseline="30000"/>
              <a:t>2</a:t>
            </a:r>
            <a:r>
              <a:rPr lang="en-US" sz="3200"/>
              <a:t> =  …  m</a:t>
            </a:r>
            <a:r>
              <a:rPr lang="en-US" sz="3200" baseline="30000"/>
              <a:t>2</a:t>
            </a:r>
            <a:endParaRPr lang="en-US" sz="3200"/>
          </a:p>
          <a:p>
            <a:r>
              <a:rPr lang="en-US" sz="3200"/>
              <a:t>      800 cm</a:t>
            </a:r>
            <a:r>
              <a:rPr lang="en-US" sz="3200" baseline="30000"/>
              <a:t>2</a:t>
            </a:r>
            <a:r>
              <a:rPr lang="en-US" sz="3200"/>
              <a:t> = …  dm</a:t>
            </a:r>
            <a:r>
              <a:rPr lang="en-US" sz="3200" baseline="30000"/>
              <a:t>2</a:t>
            </a:r>
            <a:r>
              <a:rPr lang="en-US" sz="3200"/>
              <a:t>               900 dm</a:t>
            </a:r>
            <a:r>
              <a:rPr lang="en-US" sz="3200" baseline="30000"/>
              <a:t>2</a:t>
            </a:r>
            <a:r>
              <a:rPr lang="en-US" sz="3200"/>
              <a:t> =  …  m</a:t>
            </a:r>
            <a:r>
              <a:rPr lang="en-US" sz="3200" baseline="30000"/>
              <a:t>2</a:t>
            </a:r>
            <a:r>
              <a:rPr lang="en-US" sz="3200"/>
              <a:t> </a:t>
            </a:r>
          </a:p>
          <a:p>
            <a:r>
              <a:rPr lang="en-US" sz="3200"/>
              <a:t>     1 700 cm</a:t>
            </a:r>
            <a:r>
              <a:rPr lang="en-US" sz="3200" baseline="30000"/>
              <a:t>2</a:t>
            </a:r>
            <a:r>
              <a:rPr lang="en-US" sz="3200"/>
              <a:t>  = …  dm</a:t>
            </a:r>
            <a:r>
              <a:rPr lang="en-US" sz="3200" baseline="30000"/>
              <a:t>2</a:t>
            </a:r>
            <a:r>
              <a:rPr lang="en-US" sz="3200"/>
              <a:t>            1000 dm</a:t>
            </a:r>
            <a:r>
              <a:rPr lang="en-US" sz="3200" baseline="30000"/>
              <a:t>2</a:t>
            </a:r>
            <a:r>
              <a:rPr lang="en-US" sz="3200"/>
              <a:t> =  …  m</a:t>
            </a:r>
            <a:r>
              <a:rPr lang="en-US" sz="3200" baseline="30000"/>
              <a:t>2</a:t>
            </a:r>
            <a:r>
              <a:rPr lang="en-US" sz="3200"/>
              <a:t> </a:t>
            </a:r>
          </a:p>
          <a:p>
            <a:endParaRPr lang="en-US" sz="3200">
              <a:solidFill>
                <a:schemeClr val="bg1"/>
              </a:solidFill>
              <a:latin typeface="UTM Deutsch Gothic" panose="02040603050506020204" charset="0"/>
              <a:cs typeface="UTM Deutsch Gothic" panose="02040603050506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052" y="1512570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0813" y="2010843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5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9725" y="2534063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8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1952" y="3499059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8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1268" y="3016561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1952" y="4022279"/>
            <a:ext cx="82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15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8742" y="5427138"/>
            <a:ext cx="82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17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7947" y="4462142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199" y="4960691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19945" y="1521707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7536" y="2037342"/>
            <a:ext cx="4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3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4473" y="2493205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12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7605" y="2964057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9901" y="3475260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3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21359" y="3957205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20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9429" y="4462142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48123" y="4917782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9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4618" y="5422719"/>
            <a:ext cx="859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10</a:t>
            </a:r>
            <a:endParaRPr lang="en-GB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"/>
            <a:ext cx="12209780" cy="6880860"/>
          </a:xfrm>
          <a:prstGeom prst="rect">
            <a:avLst/>
          </a:prstGeom>
        </p:spPr>
      </p:pic>
      <p:pic>
        <p:nvPicPr>
          <p:cNvPr id="4" name="图片 3" descr="66"/>
          <p:cNvPicPr>
            <a:picLocks noChangeAspect="1"/>
          </p:cNvPicPr>
          <p:nvPr/>
        </p:nvPicPr>
        <p:blipFill>
          <a:blip r:embed="rId4" cstate="print"/>
          <a:srcRect t="25626" r="64581" b="45628"/>
          <a:stretch>
            <a:fillRect/>
          </a:stretch>
        </p:blipFill>
        <p:spPr>
          <a:xfrm>
            <a:off x="0" y="600710"/>
            <a:ext cx="3562350" cy="162623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84885" y="2226945"/>
            <a:ext cx="19893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u="sng">
                <a:solidFill>
                  <a:srgbClr val="002060"/>
                </a:solidFill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+mn-ea"/>
              </a:rPr>
              <a:t>Bài 2:</a:t>
            </a:r>
            <a:r>
              <a:rPr lang="en-US" altLang="zh-CN" sz="4400" b="1">
                <a:solidFill>
                  <a:srgbClr val="4A7D46"/>
                </a:solidFill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+mn-ea"/>
              </a:rPr>
              <a:t> </a:t>
            </a:r>
            <a:endParaRPr kumimoji="1" lang="zh-CN" altLang="en-US" sz="4400" b="1" spc="300" dirty="0">
              <a:solidFill>
                <a:srgbClr val="4A7D46"/>
              </a:solidFill>
              <a:effectLst/>
              <a:latin typeface="Arial" panose="020B0604020202020204" pitchFamily="34" charset="0"/>
              <a:ea typeface="字魂36号-正文宋楷" panose="02000000000000000000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矩形 16">
            <a:extLst>
              <a:ext uri="{FF2B5EF4-FFF2-40B4-BE49-F238E27FC236}">
                <a16:creationId xmlns:a16="http://schemas.microsoft.com/office/drawing/2014/main" id="{30DA630B-C84D-46EC-9EAE-4A08272EB6A1}"/>
              </a:ext>
            </a:extLst>
          </p:cNvPr>
          <p:cNvSpPr/>
          <p:nvPr/>
        </p:nvSpPr>
        <p:spPr>
          <a:xfrm>
            <a:off x="2974206" y="2226945"/>
            <a:ext cx="19893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400" b="1">
                <a:solidFill>
                  <a:srgbClr val="002060"/>
                </a:solidFill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+mn-ea"/>
              </a:rPr>
              <a:t>Tính</a:t>
            </a:r>
            <a:r>
              <a:rPr lang="en-US" altLang="zh-CN" sz="4400" b="1">
                <a:solidFill>
                  <a:srgbClr val="4A7D46"/>
                </a:solidFill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+mn-ea"/>
              </a:rPr>
              <a:t> </a:t>
            </a:r>
            <a:endParaRPr kumimoji="1" lang="zh-CN" altLang="en-US" sz="4400" b="1" spc="300" dirty="0">
              <a:solidFill>
                <a:srgbClr val="4A7D46"/>
              </a:solidFill>
              <a:effectLst/>
              <a:latin typeface="Arial" panose="020B0604020202020204" pitchFamily="34" charset="0"/>
              <a:ea typeface="字魂36号-正文宋楷" panose="02000000000000000000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62F181-138F-4E6C-8702-772F2B87C827}"/>
              </a:ext>
            </a:extLst>
          </p:cNvPr>
          <p:cNvSpPr txBox="1"/>
          <p:nvPr/>
        </p:nvSpPr>
        <p:spPr>
          <a:xfrm>
            <a:off x="1384464" y="1044430"/>
            <a:ext cx="196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alt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475921-B6C7-47E7-95AB-BF5F841F1FB5}"/>
              </a:ext>
            </a:extLst>
          </p:cNvPr>
          <p:cNvSpPr txBox="1"/>
          <p:nvPr/>
        </p:nvSpPr>
        <p:spPr>
          <a:xfrm>
            <a:off x="1384464" y="1632155"/>
            <a:ext cx="21900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268 x 235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C6A90-3999-4955-9B21-B963A504B510}"/>
              </a:ext>
            </a:extLst>
          </p:cNvPr>
          <p:cNvSpPr txBox="1"/>
          <p:nvPr/>
        </p:nvSpPr>
        <p:spPr>
          <a:xfrm>
            <a:off x="1741713" y="2152987"/>
            <a:ext cx="16902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324 x 250 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122AD-B935-4413-9C3D-49A8DAE1EC64}"/>
              </a:ext>
            </a:extLst>
          </p:cNvPr>
          <p:cNvSpPr txBox="1"/>
          <p:nvPr/>
        </p:nvSpPr>
        <p:spPr>
          <a:xfrm>
            <a:off x="5116781" y="1675099"/>
            <a:ext cx="1751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b) 475 x 205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CA51E-DC29-49C8-ACA4-82BAED92A9AE}"/>
              </a:ext>
            </a:extLst>
          </p:cNvPr>
          <p:cNvSpPr txBox="1"/>
          <p:nvPr/>
        </p:nvSpPr>
        <p:spPr>
          <a:xfrm>
            <a:off x="5486894" y="2179481"/>
            <a:ext cx="6240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309 x 207 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84002-71E6-4339-8E11-01D95ADE0A50}"/>
              </a:ext>
            </a:extLst>
          </p:cNvPr>
          <p:cNvSpPr txBox="1"/>
          <p:nvPr/>
        </p:nvSpPr>
        <p:spPr>
          <a:xfrm>
            <a:off x="2366653" y="3116477"/>
            <a:ext cx="6240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c) 45 x 12 + 8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5EEA-E1B4-40C4-88E3-8C8EF9E7E2F6}"/>
              </a:ext>
            </a:extLst>
          </p:cNvPr>
          <p:cNvSpPr txBox="1"/>
          <p:nvPr/>
        </p:nvSpPr>
        <p:spPr>
          <a:xfrm>
            <a:off x="6096000" y="3106161"/>
            <a:ext cx="6240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/>
              <a:t>45 x (12 + 8)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147B1-FFDE-42EC-9B36-3EADCFB88D67}"/>
              </a:ext>
            </a:extLst>
          </p:cNvPr>
          <p:cNvSpPr txBox="1"/>
          <p:nvPr/>
        </p:nvSpPr>
        <p:spPr>
          <a:xfrm>
            <a:off x="3158838" y="1689153"/>
            <a:ext cx="1368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62 980 </a:t>
            </a:r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3261BE-9912-4699-9DFE-672CC2482A67}"/>
              </a:ext>
            </a:extLst>
          </p:cNvPr>
          <p:cNvSpPr txBox="1"/>
          <p:nvPr/>
        </p:nvSpPr>
        <p:spPr>
          <a:xfrm>
            <a:off x="3158838" y="2182003"/>
            <a:ext cx="1499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81 000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9B0A5E-6C20-4738-A3AD-F6B91712256A}"/>
              </a:ext>
            </a:extLst>
          </p:cNvPr>
          <p:cNvSpPr txBox="1"/>
          <p:nvPr/>
        </p:nvSpPr>
        <p:spPr>
          <a:xfrm>
            <a:off x="6906984" y="1713540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97 375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C1FD6B-6EAF-4B1B-9034-A7FA13716746}"/>
              </a:ext>
            </a:extLst>
          </p:cNvPr>
          <p:cNvSpPr txBox="1"/>
          <p:nvPr/>
        </p:nvSpPr>
        <p:spPr>
          <a:xfrm>
            <a:off x="6906984" y="2231727"/>
            <a:ext cx="2615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63 963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8CCE60-F1B7-4524-99F7-5C42A071AA79}"/>
              </a:ext>
            </a:extLst>
          </p:cNvPr>
          <p:cNvSpPr txBox="1"/>
          <p:nvPr/>
        </p:nvSpPr>
        <p:spPr>
          <a:xfrm>
            <a:off x="2651167" y="3622564"/>
            <a:ext cx="1876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540 + 8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6CE0DC-9D73-4D74-BCDD-11E95349552C}"/>
              </a:ext>
            </a:extLst>
          </p:cNvPr>
          <p:cNvSpPr txBox="1"/>
          <p:nvPr/>
        </p:nvSpPr>
        <p:spPr>
          <a:xfrm>
            <a:off x="2651167" y="4144300"/>
            <a:ext cx="1098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548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0724F8-33E0-42DA-888E-3E0EA4BA9BFD}"/>
              </a:ext>
            </a:extLst>
          </p:cNvPr>
          <p:cNvSpPr txBox="1"/>
          <p:nvPr/>
        </p:nvSpPr>
        <p:spPr>
          <a:xfrm>
            <a:off x="6103938" y="3569713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45 x 20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26AF68-8CC7-4BC9-AB58-9DDECE083E46}"/>
              </a:ext>
            </a:extLst>
          </p:cNvPr>
          <p:cNvSpPr txBox="1"/>
          <p:nvPr/>
        </p:nvSpPr>
        <p:spPr>
          <a:xfrm>
            <a:off x="6082146" y="4050951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= 900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早安世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80" y="-22860"/>
            <a:ext cx="12209780" cy="6880860"/>
          </a:xfrm>
          <a:prstGeom prst="rect">
            <a:avLst/>
          </a:prstGeom>
        </p:spPr>
      </p:pic>
      <p:pic>
        <p:nvPicPr>
          <p:cNvPr id="4" name="图片 3" descr="66"/>
          <p:cNvPicPr>
            <a:picLocks noChangeAspect="1"/>
          </p:cNvPicPr>
          <p:nvPr/>
        </p:nvPicPr>
        <p:blipFill>
          <a:blip r:embed="rId4" cstate="print"/>
          <a:srcRect t="25626" r="64581" b="45628"/>
          <a:stretch>
            <a:fillRect/>
          </a:stretch>
        </p:blipFill>
        <p:spPr>
          <a:xfrm>
            <a:off x="0" y="600710"/>
            <a:ext cx="3562350" cy="162623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86498" y="2007328"/>
            <a:ext cx="7541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/>
                <a:cs typeface="Arial" panose="020B0604020202020204" pitchFamily="34" charset="0"/>
                <a:sym typeface="+mn-ea"/>
              </a:rPr>
              <a:t>Tính bằng cách thuận tiện nhất</a:t>
            </a:r>
            <a:endParaRPr kumimoji="1" lang="zh-CN" altLang="en-US" sz="40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36号-正文宋楷" panose="0200000000000000000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8594" y="1977096"/>
            <a:ext cx="198932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4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36号-正文宋楷" panose="02000000000000000000" charset="-122"/>
                <a:cs typeface="Arial" panose="020B0604020202020204" pitchFamily="34" charset="0"/>
                <a:sym typeface="+mn-ea"/>
              </a:rPr>
              <a:t>Bài 3:</a:t>
            </a:r>
            <a:r>
              <a:rPr lang="en-US" altLang="zh-CN" sz="4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 </a:t>
            </a:r>
            <a:endParaRPr kumimoji="1" lang="zh-CN" altLang="en-US" sz="4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8099996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869</Words>
  <Application>Microsoft Office PowerPoint</Application>
  <PresentationFormat>Widescreen</PresentationFormat>
  <Paragraphs>164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等线 Light</vt:lpstr>
      <vt:lpstr>Arial</vt:lpstr>
      <vt:lpstr>Bodoni MT Black</vt:lpstr>
      <vt:lpstr>Calibri</vt:lpstr>
      <vt:lpstr>Times New Roman</vt:lpstr>
      <vt:lpstr>UTM Deutsch Gothic</vt:lpstr>
      <vt:lpstr>UTM Futura Extra</vt:lpstr>
      <vt:lpstr>UTM Showcard</vt:lpstr>
      <vt:lpstr>VNI-Times</vt:lpstr>
      <vt:lpstr>Wingdings 2</vt:lpstr>
      <vt:lpstr>字魂36号-正文宋楷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ll</dc:creator>
  <cp:lastModifiedBy>Nguyen Linh</cp:lastModifiedBy>
  <cp:revision>27</cp:revision>
  <dcterms:created xsi:type="dcterms:W3CDTF">2019-06-13T13:22:00Z</dcterms:created>
  <dcterms:modified xsi:type="dcterms:W3CDTF">2022-12-02T03:08:46Z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EB39BC04288C41AEB22A4B119BD87A60</vt:lpwstr>
  </property>
</Properties>
</file>