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</p:sldMasterIdLst>
  <p:notesMasterIdLst>
    <p:notesMasterId r:id="rId19"/>
  </p:notesMasterIdLst>
  <p:handoutMasterIdLst>
    <p:handoutMasterId r:id="rId20"/>
  </p:handoutMasterIdLst>
  <p:sldIdLst>
    <p:sldId id="473" r:id="rId3"/>
    <p:sldId id="420" r:id="rId4"/>
    <p:sldId id="415" r:id="rId5"/>
    <p:sldId id="416" r:id="rId6"/>
    <p:sldId id="417" r:id="rId7"/>
    <p:sldId id="418" r:id="rId8"/>
    <p:sldId id="361" r:id="rId9"/>
    <p:sldId id="374" r:id="rId10"/>
    <p:sldId id="375" r:id="rId11"/>
    <p:sldId id="393" r:id="rId12"/>
    <p:sldId id="448" r:id="rId13"/>
    <p:sldId id="449" r:id="rId14"/>
    <p:sldId id="450" r:id="rId15"/>
    <p:sldId id="464" r:id="rId16"/>
    <p:sldId id="465" r:id="rId17"/>
    <p:sldId id="469" r:id="rId18"/>
  </p:sldIdLst>
  <p:sldSz cx="12192000" cy="6858000"/>
  <p:notesSz cx="7102475" cy="89916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CC"/>
    <a:srgbClr val="FF0066"/>
    <a:srgbClr val="33CC33"/>
    <a:srgbClr val="FF0000"/>
    <a:srgbClr val="9900CC"/>
    <a:srgbClr val="002570"/>
    <a:srgbClr val="CC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/>
    <p:restoredTop sz="93760"/>
  </p:normalViewPr>
  <p:slideViewPr>
    <p:cSldViewPr showGuides="1">
      <p:cViewPr varScale="1">
        <p:scale>
          <a:sx n="64" d="100"/>
          <a:sy n="64" d="100"/>
        </p:scale>
        <p:origin x="972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71326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24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554038" y="674688"/>
            <a:ext cx="5994400" cy="33718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270375"/>
            <a:ext cx="5683250" cy="40465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2459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672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3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93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407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000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21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74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501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533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36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88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87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26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34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2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83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3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57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10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6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95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80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27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8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D642EF-2DC0-4AAA-BB87-B9C572942EA3}" type="datetimeFigureOut">
              <a:rPr lang="en-US" smtClean="0"/>
              <a:pPr>
                <a:defRPr/>
              </a:pPr>
              <a:t>30/10/2022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vi-VN" altLang="x-none" smtClean="0">
                <a:latin typeface="Arial" panose="020B0604020202020204" pitchFamily="34" charset="0"/>
              </a:rPr>
              <a:t>‹#›</a:t>
            </a:fld>
            <a:endParaRPr lang="vi-VN" altLang="x-non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03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19651" y="1244025"/>
            <a:ext cx="50337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endParaRPr lang="en-US" sz="3200" b="1" cap="none" spc="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 descr="gtbrd013a">
            <a:extLst>
              <a:ext uri="{FF2B5EF4-FFF2-40B4-BE49-F238E27FC236}">
                <a16:creationId xmlns:a16="http://schemas.microsoft.com/office/drawing/2014/main" id="{5743128A-2220-A4B8-7DA9-0643DE098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12" y="-107949"/>
            <a:ext cx="12395212" cy="696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Vector Cartoon Criativo Mergulhador Bonito Fundo Do Mar Peixe, Clipart Sob  O Mar, Vetor Dos Desenhos Animados, Mergulho Imagem PNG e PSD Para Download  Gratuito | Fundo do mar desenho, Sob o">
            <a:extLst>
              <a:ext uri="{FF2B5EF4-FFF2-40B4-BE49-F238E27FC236}">
                <a16:creationId xmlns:a16="http://schemas.microsoft.com/office/drawing/2014/main" id="{2C9F7AB3-E753-B447-13FF-7BA202F03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>
            <a:fillRect/>
          </a:stretch>
        </p:blipFill>
        <p:spPr bwMode="auto">
          <a:xfrm>
            <a:off x="103896" y="3026350"/>
            <a:ext cx="10409730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id="{F08DE9CF-2114-AAFD-D254-E6A47C752523}"/>
              </a:ext>
            </a:extLst>
          </p:cNvPr>
          <p:cNvSpPr txBox="1"/>
          <p:nvPr/>
        </p:nvSpPr>
        <p:spPr>
          <a:xfrm>
            <a:off x="2325718" y="2963780"/>
            <a:ext cx="7540563" cy="7125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en-US" altLang="zh-CN" sz="4000" b="1" kern="800" dirty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HAI ĐƯỜNG THẲNG VUÔNG GÓC</a:t>
            </a:r>
            <a:endParaRPr lang="zh-CN" altLang="en-US" sz="4000" b="1" kern="80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9" name="5c6abf3318997">
            <a:hlinkClick r:id="" action="ppaction://media"/>
            <a:extLst>
              <a:ext uri="{FF2B5EF4-FFF2-40B4-BE49-F238E27FC236}">
                <a16:creationId xmlns:a16="http://schemas.microsoft.com/office/drawing/2014/main" id="{1D1B05DF-0FCC-680F-558C-05F471FF6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4194" y="1516110"/>
            <a:ext cx="240627" cy="183563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39EB1DAA-111F-554E-0385-C55657768E3E}"/>
              </a:ext>
            </a:extLst>
          </p:cNvPr>
          <p:cNvSpPr txBox="1"/>
          <p:nvPr/>
        </p:nvSpPr>
        <p:spPr>
          <a:xfrm rot="19642286">
            <a:off x="-881272" y="445115"/>
            <a:ext cx="859455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chemeClr val="accent5">
                    <a:lumMod val="40000"/>
                    <a:lumOff val="60000"/>
                  </a:schemeClr>
                </a:solidFill>
                <a:latin typeface="UTM Penumbra" panose="02040603050506020204" pitchFamily="18" charset="0"/>
                <a:cs typeface="Times New Roman" panose="02020603050405020304" pitchFamily="18" charset="0"/>
              </a:rPr>
              <a:t>KTUTS</a:t>
            </a: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EA0F5AF1-4309-76DF-2D37-1689FD764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9" t="57993" r="24513" b="-1076"/>
          <a:stretch>
            <a:fillRect/>
          </a:stretch>
        </p:blipFill>
        <p:spPr bwMode="auto">
          <a:xfrm>
            <a:off x="-288994" y="2541536"/>
            <a:ext cx="1754286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32">
            <a:extLst>
              <a:ext uri="{FF2B5EF4-FFF2-40B4-BE49-F238E27FC236}">
                <a16:creationId xmlns:a16="http://schemas.microsoft.com/office/drawing/2014/main" id="{F8CFE987-B706-FEB3-048B-6B5060D6D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>
            <a:fillRect/>
          </a:stretch>
        </p:blipFill>
        <p:spPr bwMode="auto">
          <a:xfrm>
            <a:off x="2262188" y="-482600"/>
            <a:ext cx="3928932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37">
            <a:extLst>
              <a:ext uri="{FF2B5EF4-FFF2-40B4-BE49-F238E27FC236}">
                <a16:creationId xmlns:a16="http://schemas.microsoft.com/office/drawing/2014/main" id="{82BA2FD5-2B6D-0B97-F44E-23C910691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0" t="1181" r="375" b="83295"/>
          <a:stretch>
            <a:fillRect/>
          </a:stretch>
        </p:blipFill>
        <p:spPr bwMode="auto">
          <a:xfrm>
            <a:off x="9164823" y="393538"/>
            <a:ext cx="1714746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42">
            <a:extLst>
              <a:ext uri="{FF2B5EF4-FFF2-40B4-BE49-F238E27FC236}">
                <a16:creationId xmlns:a16="http://schemas.microsoft.com/office/drawing/2014/main" id="{C5F3910D-AD46-EE5E-AD01-C2BD7406E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>
            <a:fillRect/>
          </a:stretch>
        </p:blipFill>
        <p:spPr bwMode="auto">
          <a:xfrm>
            <a:off x="3795713" y="1403350"/>
            <a:ext cx="1296464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57DBF8AB-4A5E-384E-4696-93D56151E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657" y="-181787"/>
            <a:ext cx="4688499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4">
            <a:extLst>
              <a:ext uri="{FF2B5EF4-FFF2-40B4-BE49-F238E27FC236}">
                <a16:creationId xmlns:a16="http://schemas.microsoft.com/office/drawing/2014/main" id="{5EC28562-8807-D253-A428-7767EE55F0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51545" y="3236863"/>
            <a:ext cx="11331114" cy="3629630"/>
          </a:xfrm>
          <a:prstGeom prst="ellipse">
            <a:avLst/>
          </a:prstGeom>
        </p:spPr>
      </p:pic>
      <p:pic>
        <p:nvPicPr>
          <p:cNvPr id="23" name="图片 29" descr="8b0fccb2e21d61b25266c16d7d822443">
            <a:extLst>
              <a:ext uri="{FF2B5EF4-FFF2-40B4-BE49-F238E27FC236}">
                <a16:creationId xmlns:a16="http://schemas.microsoft.com/office/drawing/2014/main" id="{C96786E6-8D14-980A-A0F3-341CE7BA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6" y="-705924"/>
            <a:ext cx="7025463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WordArt 10">
            <a:extLst>
              <a:ext uri="{FF2B5EF4-FFF2-40B4-BE49-F238E27FC236}">
                <a16:creationId xmlns:a16="http://schemas.microsoft.com/office/drawing/2014/main" id="{4818AA7F-999F-AD8F-E029-261676A296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3371" y="2438401"/>
            <a:ext cx="8432797" cy="14478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175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0000FF"/>
              </a:contourClr>
            </a:sp3d>
          </a:bodyPr>
          <a:lstStyle/>
          <a:p>
            <a:pPr algn="ctr"/>
            <a:endParaRPr lang="en-US" sz="3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WordArt 6">
            <a:extLst>
              <a:ext uri="{FF2B5EF4-FFF2-40B4-BE49-F238E27FC236}">
                <a16:creationId xmlns:a16="http://schemas.microsoft.com/office/drawing/2014/main" id="{6DFC4D35-08F6-737C-16BF-411AE8B17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74360" y="1950475"/>
            <a:ext cx="8696508" cy="739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66FF"/>
                  </a:gs>
                  <a:gs pos="25000">
                    <a:srgbClr val="01A78F"/>
                  </a:gs>
                  <a:gs pos="50000">
                    <a:srgbClr val="FFFF00"/>
                  </a:gs>
                  <a:gs pos="75000">
                    <a:srgbClr val="FF6633"/>
                  </a:gs>
                  <a:gs pos="100000">
                    <a:srgbClr val="FF33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25000">
                      <a:srgbClr val="01A78F"/>
                    </a:gs>
                    <a:gs pos="50000">
                      <a:srgbClr val="FFFF00"/>
                    </a:gs>
                    <a:gs pos="75000">
                      <a:srgbClr val="FF6633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83382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 rot="-5400000" flipV="1">
            <a:off x="3757613" y="2749550"/>
            <a:ext cx="2514600" cy="1676400"/>
            <a:chOff x="576" y="1008"/>
            <a:chExt cx="1584" cy="1104"/>
          </a:xfrm>
        </p:grpSpPr>
        <p:sp>
          <p:nvSpPr>
            <p:cNvPr id="15371" name="AutoShape 6"/>
            <p:cNvSpPr/>
            <p:nvPr/>
          </p:nvSpPr>
          <p:spPr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72" name="AutoShape 7"/>
            <p:cNvSpPr/>
            <p:nvPr/>
          </p:nvSpPr>
          <p:spPr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176" name="Line 8"/>
          <p:cNvSpPr/>
          <p:nvPr/>
        </p:nvSpPr>
        <p:spPr>
          <a:xfrm>
            <a:off x="4191000" y="2362200"/>
            <a:ext cx="0" cy="2514600"/>
          </a:xfrm>
          <a:prstGeom prst="line">
            <a:avLst/>
          </a:prstGeom>
          <a:ln w="5715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77" name="Line 9"/>
          <p:cNvSpPr/>
          <p:nvPr/>
        </p:nvSpPr>
        <p:spPr>
          <a:xfrm>
            <a:off x="4176713" y="4845050"/>
            <a:ext cx="1676400" cy="0"/>
          </a:xfrm>
          <a:prstGeom prst="line">
            <a:avLst/>
          </a:prstGeom>
          <a:ln w="5715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78" name="Text Box 10"/>
          <p:cNvSpPr txBox="1"/>
          <p:nvPr/>
        </p:nvSpPr>
        <p:spPr>
          <a:xfrm>
            <a:off x="3657600" y="4768850"/>
            <a:ext cx="5334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GB" altLang="x-non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9" name="Text Box 11"/>
          <p:cNvSpPr txBox="1"/>
          <p:nvPr/>
        </p:nvSpPr>
        <p:spPr>
          <a:xfrm>
            <a:off x="3657600" y="2101850"/>
            <a:ext cx="5334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x-none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7180" name="Text Box 12"/>
          <p:cNvSpPr txBox="1"/>
          <p:nvPr/>
        </p:nvSpPr>
        <p:spPr>
          <a:xfrm>
            <a:off x="5486400" y="4768850"/>
            <a:ext cx="5334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x-none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7185" name="Line 17"/>
          <p:cNvSpPr/>
          <p:nvPr/>
        </p:nvSpPr>
        <p:spPr>
          <a:xfrm>
            <a:off x="4191000" y="4805363"/>
            <a:ext cx="0" cy="1676400"/>
          </a:xfrm>
          <a:prstGeom prst="line">
            <a:avLst/>
          </a:prstGeom>
          <a:ln w="5715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86" name="Line 18"/>
          <p:cNvSpPr/>
          <p:nvPr/>
        </p:nvSpPr>
        <p:spPr>
          <a:xfrm flipH="1">
            <a:off x="2438400" y="4848225"/>
            <a:ext cx="1752600" cy="0"/>
          </a:xfrm>
          <a:prstGeom prst="line">
            <a:avLst/>
          </a:prstGeom>
          <a:ln w="5715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88" name="Text Box 20"/>
          <p:cNvSpPr txBox="1"/>
          <p:nvPr/>
        </p:nvSpPr>
        <p:spPr>
          <a:xfrm>
            <a:off x="5913754" y="2057400"/>
            <a:ext cx="5668645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sz="2800" b="1" dirty="0" err="1">
                <a:solidFill>
                  <a:srgbClr val="0000CC"/>
                </a:solidFill>
                <a:latin typeface="Times New Roman" pitchFamily="18" charset="0"/>
                <a:cs typeface="Times New Roman" panose="02020603050405020304" pitchFamily="18" charset="0"/>
              </a:rPr>
              <a:t>đường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 </a:t>
            </a:r>
            <a:r>
              <a:rPr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OK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th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4 góc vuông có chung đỉnh O.</a:t>
            </a:r>
          </a:p>
        </p:txBody>
      </p:sp>
      <p:sp>
        <p:nvSpPr>
          <p:cNvPr id="10" name="Text Box 19"/>
          <p:cNvSpPr txBox="1"/>
          <p:nvPr/>
        </p:nvSpPr>
        <p:spPr>
          <a:xfrm>
            <a:off x="1524000" y="-20955"/>
            <a:ext cx="914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vi-VN" sz="2800" b="1" u="sng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Toán</a:t>
            </a:r>
            <a:endParaRPr lang="en-US" altLang="vi-VN" sz="2800" b="1" u="sng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22487" y="838200"/>
            <a:ext cx="44326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7"/>
          <p:cNvSpPr>
            <a:spLocks noTextEdit="1"/>
          </p:cNvSpPr>
          <p:nvPr/>
        </p:nvSpPr>
        <p:spPr>
          <a:xfrm>
            <a:off x="7543800" y="5410200"/>
            <a:ext cx="2667000" cy="5529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altLang="en-US" sz="2800" b="1" u="sng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LUYỆN TẬP</a:t>
            </a:r>
            <a:endParaRPr lang="vi-VN" altLang="en-US" sz="2800" b="1" u="sng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3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 tmFilter="0, 0; .2, .5; .8, .5; 1, 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500" autoRev="1" fill="hold"/>
                                        <p:tgtEl>
                                          <p:spTgt spid="7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3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 tmFilter="0, 0; .2, .5; .8, .5; 1, 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500" autoRev="1" fill="hold"/>
                                        <p:tgtEl>
                                          <p:spTgt spid="7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 tmFilter="0, 0; .2, .5; .8, .5; 1, 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500" autoRev="1" fill="hold"/>
                                        <p:tgtEl>
                                          <p:spTgt spid="7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7178" grpId="1"/>
      <p:bldP spid="7179" grpId="0"/>
      <p:bldP spid="7180" grpId="0"/>
      <p:bldP spid="71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4" name="Text Box 45"/>
          <p:cNvSpPr txBox="1"/>
          <p:nvPr/>
        </p:nvSpPr>
        <p:spPr>
          <a:xfrm>
            <a:off x="425034" y="1170"/>
            <a:ext cx="11049000" cy="95410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Dùng ê ke để kiểm tra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81200"/>
            <a:ext cx="3700281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8700" y="1627257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81" y="1720755"/>
            <a:ext cx="6033154" cy="3657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00800" y="1627257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30"/>
          <p:cNvGrpSpPr/>
          <p:nvPr/>
        </p:nvGrpSpPr>
        <p:grpSpPr>
          <a:xfrm rot="16200000" flipV="1">
            <a:off x="5029200" y="1518669"/>
            <a:ext cx="2743200" cy="1685925"/>
            <a:chOff x="576" y="1008"/>
            <a:chExt cx="1584" cy="1104"/>
          </a:xfrm>
        </p:grpSpPr>
        <p:sp>
          <p:nvSpPr>
            <p:cNvPr id="29" name="AutoShape 31"/>
            <p:cNvSpPr/>
            <p:nvPr/>
          </p:nvSpPr>
          <p:spPr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AutoShape 32"/>
            <p:cNvSpPr/>
            <p:nvPr/>
          </p:nvSpPr>
          <p:spPr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0"/>
          <p:cNvGrpSpPr/>
          <p:nvPr/>
        </p:nvGrpSpPr>
        <p:grpSpPr>
          <a:xfrm rot="16200000" flipV="1">
            <a:off x="10102434" y="1129973"/>
            <a:ext cx="2743200" cy="1685925"/>
            <a:chOff x="576" y="1008"/>
            <a:chExt cx="1584" cy="1104"/>
          </a:xfrm>
        </p:grpSpPr>
        <p:sp>
          <p:nvSpPr>
            <p:cNvPr id="36" name="AutoShape 31"/>
            <p:cNvSpPr/>
            <p:nvPr/>
          </p:nvSpPr>
          <p:spPr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AutoShape 32"/>
            <p:cNvSpPr/>
            <p:nvPr/>
          </p:nvSpPr>
          <p:spPr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38200" y="5422899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IK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21012" y="5328334"/>
            <a:ext cx="5735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MQ</a:t>
            </a:r>
            <a:endParaRPr lang="vi-VN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4.44444E-6 L -0.20729 0.0222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2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1227 L -0.15365 0.06505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4" grpId="0" animBg="1"/>
      <p:bldP spid="8224" grpId="1" animBg="1"/>
      <p:bldP spid="5" grpId="0"/>
      <p:bldP spid="25" grpId="0"/>
      <p:bldP spid="7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4" name="Text Box 45"/>
          <p:cNvSpPr txBox="1"/>
          <p:nvPr/>
        </p:nvSpPr>
        <p:spPr>
          <a:xfrm>
            <a:off x="152400" y="1050774"/>
            <a:ext cx="6477000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Viết tiếp vào chỗ chấm 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6734" y="2204773"/>
            <a:ext cx="4419600" cy="2818500"/>
            <a:chOff x="1676401" y="2057400"/>
            <a:chExt cx="2610485" cy="1980568"/>
          </a:xfrm>
        </p:grpSpPr>
        <p:sp>
          <p:nvSpPr>
            <p:cNvPr id="4" name="Rectangles 3"/>
            <p:cNvSpPr/>
            <p:nvPr/>
          </p:nvSpPr>
          <p:spPr>
            <a:xfrm>
              <a:off x="1905000" y="2438400"/>
              <a:ext cx="2133600" cy="1219200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1676401" y="2057400"/>
              <a:ext cx="324485" cy="367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3962401" y="2057400"/>
              <a:ext cx="324485" cy="367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6"/>
            <p:cNvSpPr txBox="1"/>
            <p:nvPr/>
          </p:nvSpPr>
          <p:spPr>
            <a:xfrm>
              <a:off x="1676401" y="3670300"/>
              <a:ext cx="324485" cy="367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3962401" y="3670300"/>
              <a:ext cx="324485" cy="367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9" name="Text Box 8"/>
          <p:cNvSpPr txBox="1"/>
          <p:nvPr/>
        </p:nvSpPr>
        <p:spPr>
          <a:xfrm>
            <a:off x="5310333" y="1279391"/>
            <a:ext cx="6830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 cặp cạnh vuông góc với nhau có trong hình chữ nhật ABCD là :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125634" y="2722636"/>
            <a:ext cx="730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 AB và AD vuông góc với nhau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5125634" y="3598073"/>
            <a:ext cx="730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 BA và BC vuông góc với nhau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125634" y="4473510"/>
            <a:ext cx="747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 CB và CD vuông góc với nhau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125633" y="5401058"/>
            <a:ext cx="730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 DA và DC vuông góc với nhau</a:t>
            </a:r>
          </a:p>
        </p:txBody>
      </p:sp>
      <p:sp>
        <p:nvSpPr>
          <p:cNvPr id="16" name="WordArt 7"/>
          <p:cNvSpPr>
            <a:spLocks noTextEdit="1"/>
          </p:cNvSpPr>
          <p:nvPr/>
        </p:nvSpPr>
        <p:spPr>
          <a:xfrm>
            <a:off x="3886200" y="111623"/>
            <a:ext cx="3505200" cy="4312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/>
            <a:r>
              <a:rPr lang="en-US" altLang="en-US" sz="28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vi-VN" altLang="en-US" sz="2800" b="1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4" grpId="0" animBg="1"/>
      <p:bldP spid="8224" grpId="1" animBg="1"/>
      <p:bldP spid="4" grpId="1" animBg="1"/>
      <p:bldP spid="5" grpId="1"/>
      <p:bldP spid="6" grpId="1"/>
      <p:bldP spid="7" grpId="1"/>
      <p:bldP spid="8" grpId="1"/>
      <p:bldP spid="9" grpId="0"/>
      <p:bldP spid="9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4" name="Text Box 45"/>
          <p:cNvSpPr txBox="1"/>
          <p:nvPr/>
        </p:nvSpPr>
        <p:spPr>
          <a:xfrm>
            <a:off x="304800" y="93498"/>
            <a:ext cx="11277601" cy="95410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Dùng ê ke để kiểm tra rồi viết tên từng cặp cạnh vuông góc với nhau có trong mỗi hình sau vào chỗ chấm 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152400" y="5061366"/>
            <a:ext cx="612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E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 góc với nhau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371600"/>
            <a:ext cx="4364671" cy="3505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57226" y="1293827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482" y="1380698"/>
            <a:ext cx="6099517" cy="319130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95677" y="1293827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6"/>
          <p:cNvSpPr txBox="1"/>
          <p:nvPr/>
        </p:nvSpPr>
        <p:spPr>
          <a:xfrm>
            <a:off x="6198772" y="5075221"/>
            <a:ext cx="612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 góc với nhau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6"/>
          <p:cNvSpPr txBox="1"/>
          <p:nvPr/>
        </p:nvSpPr>
        <p:spPr>
          <a:xfrm>
            <a:off x="34447" y="5656366"/>
            <a:ext cx="612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D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 góc với nhau.</a:t>
            </a:r>
          </a:p>
        </p:txBody>
      </p:sp>
      <p:sp>
        <p:nvSpPr>
          <p:cNvPr id="10" name="Text Box 26"/>
          <p:cNvSpPr txBox="1"/>
          <p:nvPr/>
        </p:nvSpPr>
        <p:spPr>
          <a:xfrm>
            <a:off x="6179803" y="5646141"/>
            <a:ext cx="612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 góc với nhau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4" grpId="0" animBg="1"/>
      <p:bldP spid="8224" grpId="1" animBg="1"/>
      <p:bldP spid="27" grpId="1"/>
      <p:bldP spid="27" grpId="2"/>
      <p:bldP spid="28" grpId="0"/>
      <p:bldP spid="29" grpId="0"/>
      <p:bldP spid="30" grpId="1"/>
      <p:bldP spid="30" grpId="2"/>
      <p:bldP spid="9" grpId="0"/>
      <p:bldP spid="9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1600200"/>
            <a:ext cx="4495800" cy="3904635"/>
          </a:xfrm>
          <a:prstGeom prst="rect">
            <a:avLst/>
          </a:prstGeom>
        </p:spPr>
      </p:pic>
      <p:sp>
        <p:nvSpPr>
          <p:cNvPr id="5" name="Text Box 45"/>
          <p:cNvSpPr txBox="1"/>
          <p:nvPr/>
        </p:nvSpPr>
        <p:spPr>
          <a:xfrm>
            <a:off x="711200" y="381000"/>
            <a:ext cx="10515600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8"/>
          <p:cNvSpPr txBox="1"/>
          <p:nvPr/>
        </p:nvSpPr>
        <p:spPr>
          <a:xfrm>
            <a:off x="381000" y="2057400"/>
            <a:ext cx="721186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29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1600200"/>
            <a:ext cx="4495800" cy="3904635"/>
          </a:xfrm>
          <a:prstGeom prst="rect">
            <a:avLst/>
          </a:prstGeom>
        </p:spPr>
      </p:pic>
      <p:sp>
        <p:nvSpPr>
          <p:cNvPr id="5" name="Text Box 45"/>
          <p:cNvSpPr txBox="1"/>
          <p:nvPr/>
        </p:nvSpPr>
        <p:spPr>
          <a:xfrm>
            <a:off x="424962" y="216954"/>
            <a:ext cx="11125200" cy="5232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8"/>
          <p:cNvSpPr txBox="1"/>
          <p:nvPr/>
        </p:nvSpPr>
        <p:spPr>
          <a:xfrm>
            <a:off x="152400" y="1398412"/>
            <a:ext cx="72118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endParaRPr lang="en-US" altLang="en-US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endParaRPr lang="en-US" altLang="en-US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2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26"/>
          <p:cNvSpPr txBox="1"/>
          <p:nvPr/>
        </p:nvSpPr>
        <p:spPr>
          <a:xfrm>
            <a:off x="221040" y="3260129"/>
            <a:ext cx="612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 góc </a:t>
            </a:r>
            <a:r>
              <a:rPr lang="vi-VN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nhau.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6"/>
          <p:cNvSpPr txBox="1"/>
          <p:nvPr/>
        </p:nvSpPr>
        <p:spPr>
          <a:xfrm>
            <a:off x="386862" y="5297490"/>
            <a:ext cx="715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vuông góc với nhau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6"/>
          <p:cNvSpPr txBox="1"/>
          <p:nvPr/>
        </p:nvSpPr>
        <p:spPr>
          <a:xfrm>
            <a:off x="221040" y="2667000"/>
            <a:ext cx="6124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 góc với nhau.</a:t>
            </a:r>
          </a:p>
        </p:txBody>
      </p:sp>
      <p:sp>
        <p:nvSpPr>
          <p:cNvPr id="10" name="Text Box 26"/>
          <p:cNvSpPr txBox="1"/>
          <p:nvPr/>
        </p:nvSpPr>
        <p:spPr>
          <a:xfrm>
            <a:off x="324516" y="5882265"/>
            <a:ext cx="752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vuông góc với nhau.</a:t>
            </a:r>
          </a:p>
        </p:txBody>
      </p:sp>
    </p:spTree>
    <p:extLst>
      <p:ext uri="{BB962C8B-B14F-4D97-AF65-F5344CB8AC3E}">
        <p14:creationId xmlns:p14="http://schemas.microsoft.com/office/powerpoint/2010/main" val="27090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1"/>
      <p:bldP spid="7" grpId="2"/>
      <p:bldP spid="8" grpId="1"/>
      <p:bldP spid="8" grpId="2"/>
      <p:bldP spid="9" grpId="0"/>
      <p:bldP spid="9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"/>
            <a:ext cx="12192000" cy="674518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029" y="2085500"/>
            <a:ext cx="1446206" cy="186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16"/>
          <p:cNvGrpSpPr>
            <a:grpSpLocks/>
          </p:cNvGrpSpPr>
          <p:nvPr/>
        </p:nvGrpSpPr>
        <p:grpSpPr bwMode="auto">
          <a:xfrm>
            <a:off x="-238096" y="17783"/>
            <a:ext cx="3405188" cy="1819275"/>
            <a:chOff x="938153" y="829206"/>
            <a:chExt cx="1979588" cy="1696305"/>
          </a:xfrm>
        </p:grpSpPr>
        <p:pic>
          <p:nvPicPr>
            <p:cNvPr id="24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153" y="829206"/>
              <a:ext cx="1686165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235" y="1459787"/>
              <a:ext cx="1136506" cy="106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7"/>
          <p:cNvGrpSpPr>
            <a:grpSpLocks/>
          </p:cNvGrpSpPr>
          <p:nvPr/>
        </p:nvGrpSpPr>
        <p:grpSpPr bwMode="auto">
          <a:xfrm>
            <a:off x="9183815" y="157398"/>
            <a:ext cx="3267161" cy="1827212"/>
            <a:chOff x="6170250" y="182051"/>
            <a:chExt cx="5793150" cy="182803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3040" y="194077"/>
              <a:ext cx="5090360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0250" y="182051"/>
              <a:ext cx="2317079" cy="1065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323" y="1003409"/>
              <a:ext cx="2145568" cy="1006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" y="4511813"/>
            <a:ext cx="12192000" cy="23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5170615" y="4123368"/>
            <a:ext cx="8026400" cy="2700215"/>
          </a:xfrm>
          <a:prstGeom prst="rect">
            <a:avLst/>
          </a:prstGeom>
        </p:spPr>
      </p:pic>
      <p:pic>
        <p:nvPicPr>
          <p:cNvPr id="36" name="Picture 7" descr="blumen-pflanzen05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5047871"/>
            <a:ext cx="1567543" cy="1502155"/>
          </a:xfrm>
          <a:prstGeom prst="rect">
            <a:avLst/>
          </a:prstGeom>
          <a:noFill/>
        </p:spPr>
      </p:pic>
      <p:pic>
        <p:nvPicPr>
          <p:cNvPr id="37" name="Picture 14" descr="butterfly-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9073670">
            <a:off x="223365" y="4337100"/>
            <a:ext cx="656660" cy="34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5" descr="butterfly-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581559">
            <a:off x="8575314" y="5099904"/>
            <a:ext cx="38311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712" y="1832974"/>
            <a:ext cx="1446206" cy="186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585" y="1411598"/>
            <a:ext cx="1446206" cy="186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654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A\Khung nen bieu tuong\Khung nen bieu tuong\[Muare.asia]-FramesChildrenVol34\muare.asia - babyvol34 -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WordArt 7"/>
          <p:cNvSpPr>
            <a:spLocks noTextEdit="1"/>
          </p:cNvSpPr>
          <p:nvPr/>
        </p:nvSpPr>
        <p:spPr>
          <a:xfrm>
            <a:off x="5334000" y="2722881"/>
            <a:ext cx="3657600" cy="10871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altLang="en-US" sz="54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</a:t>
            </a:r>
            <a:endParaRPr lang="vi-VN" altLang="en-US" sz="5400" b="1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2603" y="2667000"/>
            <a:ext cx="1966793" cy="2394239"/>
            <a:chOff x="864" y="288"/>
            <a:chExt cx="624" cy="1056"/>
          </a:xfrm>
        </p:grpSpPr>
        <p:sp>
          <p:nvSpPr>
            <p:cNvPr id="4109" name="AutoShape 3"/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10" name="AutoShape 4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99" name="AutoShape 12"/>
          <p:cNvSpPr/>
          <p:nvPr/>
        </p:nvSpPr>
        <p:spPr>
          <a:xfrm>
            <a:off x="2857500" y="266701"/>
            <a:ext cx="6477000" cy="7620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76200" cap="flat" cmpd="tri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342900" indent="-342900" algn="ctr" eaLnBrk="1" hangingPunct="1"/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1" name="Group 3"/>
          <p:cNvGrpSpPr/>
          <p:nvPr/>
        </p:nvGrpSpPr>
        <p:grpSpPr>
          <a:xfrm>
            <a:off x="4695381" y="1734738"/>
            <a:ext cx="3897077" cy="3880109"/>
            <a:chOff x="3160251" y="1812434"/>
            <a:chExt cx="2670406" cy="2859398"/>
          </a:xfrm>
        </p:grpSpPr>
        <p:sp>
          <p:nvSpPr>
            <p:cNvPr id="4102" name="Line 15"/>
            <p:cNvSpPr/>
            <p:nvPr/>
          </p:nvSpPr>
          <p:spPr>
            <a:xfrm>
              <a:off x="5257800" y="1905000"/>
              <a:ext cx="76200" cy="0"/>
            </a:xfrm>
            <a:prstGeom prst="line">
              <a:avLst/>
            </a:prstGeom>
            <a:ln w="9525">
              <a:noFill/>
            </a:ln>
          </p:spPr>
        </p:sp>
        <p:sp>
          <p:nvSpPr>
            <p:cNvPr id="4103" name="Line 16"/>
            <p:cNvSpPr/>
            <p:nvPr/>
          </p:nvSpPr>
          <p:spPr>
            <a:xfrm>
              <a:off x="3429000" y="2152652"/>
              <a:ext cx="0" cy="213360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04" name="Line 17"/>
            <p:cNvSpPr/>
            <p:nvPr/>
          </p:nvSpPr>
          <p:spPr>
            <a:xfrm>
              <a:off x="3429000" y="4267200"/>
              <a:ext cx="2209800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05" name="Text Box 25"/>
            <p:cNvSpPr txBox="1"/>
            <p:nvPr/>
          </p:nvSpPr>
          <p:spPr>
            <a:xfrm>
              <a:off x="3160251" y="1812434"/>
              <a:ext cx="277025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4107" name="Text Box 34"/>
            <p:cNvSpPr txBox="1"/>
            <p:nvPr/>
          </p:nvSpPr>
          <p:spPr>
            <a:xfrm>
              <a:off x="3160251" y="4273884"/>
              <a:ext cx="485763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4108" name="Text Box 35"/>
            <p:cNvSpPr txBox="1"/>
            <p:nvPr/>
          </p:nvSpPr>
          <p:spPr>
            <a:xfrm>
              <a:off x="5602057" y="4286252"/>
              <a:ext cx="228600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</p:grpSp>
      <p:sp>
        <p:nvSpPr>
          <p:cNvPr id="13" name="WordArt 7"/>
          <p:cNvSpPr>
            <a:spLocks noTextEdit="1"/>
          </p:cNvSpPr>
          <p:nvPr/>
        </p:nvSpPr>
        <p:spPr>
          <a:xfrm>
            <a:off x="5119530" y="5553292"/>
            <a:ext cx="2209800" cy="5048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/>
            <a:r>
              <a:rPr lang="en-US" altLang="en-US" sz="2800" b="1" dirty="0" err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Góc</a:t>
            </a:r>
            <a:r>
              <a:rPr lang="en-US" altLang="en-US" sz="28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vuông</a:t>
            </a:r>
            <a:endParaRPr lang="vi-VN" altLang="en-US" sz="2800" b="1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6"/>
          <p:cNvGrpSpPr/>
          <p:nvPr/>
        </p:nvGrpSpPr>
        <p:grpSpPr>
          <a:xfrm>
            <a:off x="3695105" y="1713102"/>
            <a:ext cx="2188824" cy="2915967"/>
            <a:chOff x="864" y="288"/>
            <a:chExt cx="624" cy="1056"/>
          </a:xfrm>
        </p:grpSpPr>
        <p:sp>
          <p:nvSpPr>
            <p:cNvPr id="5132" name="AutoShape 213"/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33" name="AutoShape 214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42"/>
          <p:cNvGrpSpPr/>
          <p:nvPr/>
        </p:nvGrpSpPr>
        <p:grpSpPr>
          <a:xfrm>
            <a:off x="3248656" y="1731299"/>
            <a:ext cx="5411508" cy="3422485"/>
            <a:chOff x="732" y="488"/>
            <a:chExt cx="1600" cy="1011"/>
          </a:xfrm>
        </p:grpSpPr>
        <p:grpSp>
          <p:nvGrpSpPr>
            <p:cNvPr id="5126" name="Group 217"/>
            <p:cNvGrpSpPr/>
            <p:nvPr/>
          </p:nvGrpSpPr>
          <p:grpSpPr>
            <a:xfrm>
              <a:off x="864" y="624"/>
              <a:ext cx="1260" cy="720"/>
              <a:chOff x="864" y="624"/>
              <a:chExt cx="1260" cy="720"/>
            </a:xfrm>
          </p:grpSpPr>
          <p:sp>
            <p:nvSpPr>
              <p:cNvPr id="5130" name="Line 210"/>
              <p:cNvSpPr/>
              <p:nvPr/>
            </p:nvSpPr>
            <p:spPr>
              <a:xfrm flipV="1">
                <a:off x="876" y="624"/>
                <a:ext cx="1248" cy="72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5131" name="Line 211"/>
              <p:cNvSpPr/>
              <p:nvPr/>
            </p:nvSpPr>
            <p:spPr>
              <a:xfrm>
                <a:off x="864" y="1344"/>
                <a:ext cx="1248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5127" name="Text Box 239"/>
            <p:cNvSpPr txBox="1"/>
            <p:nvPr/>
          </p:nvSpPr>
          <p:spPr>
            <a:xfrm>
              <a:off x="2092" y="1344"/>
              <a:ext cx="192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5128" name="Text Box 240"/>
            <p:cNvSpPr txBox="1"/>
            <p:nvPr/>
          </p:nvSpPr>
          <p:spPr>
            <a:xfrm>
              <a:off x="2044" y="488"/>
              <a:ext cx="288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129" name="Text Box 241"/>
            <p:cNvSpPr txBox="1"/>
            <p:nvPr/>
          </p:nvSpPr>
          <p:spPr>
            <a:xfrm>
              <a:off x="732" y="1344"/>
              <a:ext cx="288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4099" name="AutoShape 12"/>
          <p:cNvSpPr/>
          <p:nvPr/>
        </p:nvSpPr>
        <p:spPr>
          <a:xfrm>
            <a:off x="2857500" y="609600"/>
            <a:ext cx="6477000" cy="7620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76200" cap="flat" cmpd="tri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342900" indent="-342900" algn="ctr" eaLnBrk="1" hangingPunct="1"/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7"/>
          <p:cNvSpPr>
            <a:spLocks noTextEdit="1"/>
          </p:cNvSpPr>
          <p:nvPr/>
        </p:nvSpPr>
        <p:spPr>
          <a:xfrm>
            <a:off x="4991100" y="5181600"/>
            <a:ext cx="2209800" cy="5536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altLang="en-US" sz="2800" b="1" dirty="0" err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Góc</a:t>
            </a:r>
            <a:r>
              <a:rPr lang="en-US" altLang="en-US" sz="2800" b="1" dirty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nhọn</a:t>
            </a:r>
            <a:endParaRPr lang="vi-VN" altLang="en-US" sz="2800" b="1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>
          <a:xfrm>
            <a:off x="6105658" y="2133600"/>
            <a:ext cx="1590541" cy="2717082"/>
            <a:chOff x="3552" y="144"/>
            <a:chExt cx="624" cy="1056"/>
          </a:xfrm>
        </p:grpSpPr>
        <p:sp>
          <p:nvSpPr>
            <p:cNvPr id="6156" name="AutoShape 8"/>
            <p:cNvSpPr/>
            <p:nvPr/>
          </p:nvSpPr>
          <p:spPr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57" name="AutoShape 9"/>
            <p:cNvSpPr/>
            <p:nvPr/>
          </p:nvSpPr>
          <p:spPr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43400" y="2722990"/>
            <a:ext cx="5083209" cy="2701908"/>
            <a:chOff x="4027971" y="2651579"/>
            <a:chExt cx="4267099" cy="2431562"/>
          </a:xfrm>
        </p:grpSpPr>
        <p:sp>
          <p:nvSpPr>
            <p:cNvPr id="6148" name="Text Box 10"/>
            <p:cNvSpPr txBox="1"/>
            <p:nvPr/>
          </p:nvSpPr>
          <p:spPr>
            <a:xfrm>
              <a:off x="5168318" y="4611131"/>
              <a:ext cx="1066800" cy="4708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027971" y="2651579"/>
              <a:ext cx="4267099" cy="2431562"/>
              <a:chOff x="4808538" y="2469966"/>
              <a:chExt cx="3589338" cy="1701987"/>
            </a:xfrm>
          </p:grpSpPr>
          <p:grpSp>
            <p:nvGrpSpPr>
              <p:cNvPr id="6147" name="Group 3"/>
              <p:cNvGrpSpPr/>
              <p:nvPr/>
            </p:nvGrpSpPr>
            <p:grpSpPr>
              <a:xfrm>
                <a:off x="5120917" y="2469966"/>
                <a:ext cx="3048000" cy="1371600"/>
                <a:chOff x="2414301" y="3255777"/>
                <a:chExt cx="3048000" cy="1371600"/>
              </a:xfrm>
            </p:grpSpPr>
            <p:sp>
              <p:nvSpPr>
                <p:cNvPr id="6154" name="Line 5"/>
                <p:cNvSpPr/>
                <p:nvPr/>
              </p:nvSpPr>
              <p:spPr>
                <a:xfrm>
                  <a:off x="3328701" y="4622220"/>
                  <a:ext cx="2133600" cy="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6155" name="Line 6"/>
                <p:cNvSpPr/>
                <p:nvPr/>
              </p:nvSpPr>
              <p:spPr>
                <a:xfrm flipH="1" flipV="1">
                  <a:off x="2414301" y="3255777"/>
                  <a:ext cx="914400" cy="137160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6149" name="Group 11"/>
              <p:cNvGrpSpPr/>
              <p:nvPr/>
            </p:nvGrpSpPr>
            <p:grpSpPr>
              <a:xfrm>
                <a:off x="4808538" y="2470152"/>
                <a:ext cx="3589338" cy="1701801"/>
                <a:chOff x="301" y="1508"/>
                <a:chExt cx="2261" cy="1072"/>
              </a:xfrm>
            </p:grpSpPr>
            <p:sp>
              <p:nvSpPr>
                <p:cNvPr id="6152" name="Text Box 12"/>
                <p:cNvSpPr txBox="1"/>
                <p:nvPr/>
              </p:nvSpPr>
              <p:spPr>
                <a:xfrm>
                  <a:off x="2274" y="2372"/>
                  <a:ext cx="288" cy="2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2800" dirty="0">
                      <a:latin typeface="Times New Roman" pitchFamily="18" charset="0"/>
                      <a:cs typeface="Times New Roman" pitchFamily="18" charset="0"/>
                    </a:rPr>
                    <a:t>N</a:t>
                  </a:r>
                </a:p>
              </p:txBody>
            </p:sp>
            <p:sp>
              <p:nvSpPr>
                <p:cNvPr id="6153" name="Text Box 13"/>
                <p:cNvSpPr txBox="1"/>
                <p:nvPr/>
              </p:nvSpPr>
              <p:spPr>
                <a:xfrm>
                  <a:off x="301" y="1508"/>
                  <a:ext cx="288" cy="2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2800" dirty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</a:p>
              </p:txBody>
            </p:sp>
          </p:grpSp>
        </p:grpSp>
      </p:grpSp>
      <p:sp>
        <p:nvSpPr>
          <p:cNvPr id="4099" name="AutoShape 12"/>
          <p:cNvSpPr/>
          <p:nvPr/>
        </p:nvSpPr>
        <p:spPr>
          <a:xfrm>
            <a:off x="3111857" y="663055"/>
            <a:ext cx="6477000" cy="7620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76200" cap="flat" cmpd="tri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342900" indent="-342900" algn="ctr" eaLnBrk="1" hangingPunct="1"/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WordArt 7"/>
          <p:cNvSpPr>
            <a:spLocks noTextEdit="1"/>
          </p:cNvSpPr>
          <p:nvPr/>
        </p:nvSpPr>
        <p:spPr>
          <a:xfrm>
            <a:off x="5673679" y="5719761"/>
            <a:ext cx="2209800" cy="3228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ctr"/>
            <a:r>
              <a:rPr lang="en-US" altLang="en-US" sz="2800" b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Góc tù</a:t>
            </a:r>
            <a:endParaRPr lang="vi-VN" altLang="en-US" sz="2800" b="1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/>
          <p:cNvGrpSpPr/>
          <p:nvPr/>
        </p:nvGrpSpPr>
        <p:grpSpPr>
          <a:xfrm>
            <a:off x="6096000" y="1111297"/>
            <a:ext cx="1772697" cy="3099800"/>
            <a:chOff x="864" y="288"/>
            <a:chExt cx="624" cy="1056"/>
          </a:xfrm>
        </p:grpSpPr>
        <p:sp>
          <p:nvSpPr>
            <p:cNvPr id="22" name="AutoShape 8"/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utoShape 9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7"/>
          <p:cNvGrpSpPr/>
          <p:nvPr/>
        </p:nvGrpSpPr>
        <p:grpSpPr>
          <a:xfrm rot="-5400000">
            <a:off x="3635354" y="1774848"/>
            <a:ext cx="1772697" cy="3099800"/>
            <a:chOff x="864" y="288"/>
            <a:chExt cx="624" cy="1056"/>
          </a:xfrm>
        </p:grpSpPr>
        <p:sp>
          <p:nvSpPr>
            <p:cNvPr id="7182" name="AutoShape 8"/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83" name="AutoShape 9"/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179" name="Line 53"/>
          <p:cNvSpPr/>
          <p:nvPr/>
        </p:nvSpPr>
        <p:spPr>
          <a:xfrm>
            <a:off x="5029200" y="3733800"/>
            <a:ext cx="0" cy="0"/>
          </a:xfrm>
          <a:prstGeom prst="line">
            <a:avLst/>
          </a:prstGeom>
          <a:ln w="9525">
            <a:noFill/>
          </a:ln>
        </p:spPr>
      </p:sp>
      <p:sp>
        <p:nvSpPr>
          <p:cNvPr id="4099" name="AutoShape 12"/>
          <p:cNvSpPr/>
          <p:nvPr/>
        </p:nvSpPr>
        <p:spPr>
          <a:xfrm>
            <a:off x="2819400" y="228600"/>
            <a:ext cx="6477000" cy="7620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76200" cap="flat" cmpd="tri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342900" indent="-342900" algn="ctr" eaLnBrk="1" hangingPunct="1"/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644" y="4084391"/>
            <a:ext cx="7970712" cy="826295"/>
          </a:xfrm>
          <a:prstGeom prst="rect">
            <a:avLst/>
          </a:prstGeom>
        </p:spPr>
      </p:pic>
      <p:sp>
        <p:nvSpPr>
          <p:cNvPr id="11" name="WordArt 7"/>
          <p:cNvSpPr>
            <a:spLocks noTextEdit="1"/>
          </p:cNvSpPr>
          <p:nvPr/>
        </p:nvSpPr>
        <p:spPr>
          <a:xfrm>
            <a:off x="5113452" y="4934902"/>
            <a:ext cx="2209800" cy="6457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altLang="en-US" sz="2800" b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Góc bẹt</a:t>
            </a:r>
            <a:endParaRPr lang="vi-VN" altLang="en-US" sz="2800" b="1" dirty="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 rot="5400000">
            <a:off x="6905634" y="4426986"/>
            <a:ext cx="2438400" cy="1676400"/>
            <a:chOff x="576" y="1008"/>
            <a:chExt cx="1584" cy="1104"/>
          </a:xfrm>
        </p:grpSpPr>
        <p:sp>
          <p:nvSpPr>
            <p:cNvPr id="11288" name="AutoShape 28"/>
            <p:cNvSpPr/>
            <p:nvPr/>
          </p:nvSpPr>
          <p:spPr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89" name="AutoShape 29"/>
            <p:cNvSpPr/>
            <p:nvPr/>
          </p:nvSpPr>
          <p:spPr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 rot="-5400000" flipV="1">
            <a:off x="6008255" y="1659255"/>
            <a:ext cx="2514600" cy="1676400"/>
            <a:chOff x="576" y="1008"/>
            <a:chExt cx="1584" cy="1104"/>
          </a:xfrm>
        </p:grpSpPr>
        <p:sp>
          <p:nvSpPr>
            <p:cNvPr id="11286" name="AutoShape 13"/>
            <p:cNvSpPr/>
            <p:nvPr/>
          </p:nvSpPr>
          <p:spPr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87" name="AutoShape 14"/>
            <p:cNvSpPr/>
            <p:nvPr/>
          </p:nvSpPr>
          <p:spPr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3"/>
          <p:cNvGrpSpPr/>
          <p:nvPr/>
        </p:nvGrpSpPr>
        <p:grpSpPr>
          <a:xfrm>
            <a:off x="0" y="1135254"/>
            <a:ext cx="5943600" cy="3585353"/>
            <a:chOff x="336" y="864"/>
            <a:chExt cx="2832" cy="1761"/>
          </a:xfrm>
        </p:grpSpPr>
        <p:sp>
          <p:nvSpPr>
            <p:cNvPr id="11281" name="Rectangle 3"/>
            <p:cNvSpPr/>
            <p:nvPr/>
          </p:nvSpPr>
          <p:spPr>
            <a:xfrm>
              <a:off x="624" y="1200"/>
              <a:ext cx="2208" cy="1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82" name="Text Box 4"/>
            <p:cNvSpPr txBox="1"/>
            <p:nvPr/>
          </p:nvSpPr>
          <p:spPr>
            <a:xfrm>
              <a:off x="336" y="864"/>
              <a:ext cx="336" cy="25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sz="2800" b="1" dirty="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11283" name="Text Box 5"/>
            <p:cNvSpPr txBox="1"/>
            <p:nvPr/>
          </p:nvSpPr>
          <p:spPr>
            <a:xfrm>
              <a:off x="336" y="2275"/>
              <a:ext cx="336" cy="25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sz="2800" b="1" dirty="0"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1284" name="Text Box 6"/>
            <p:cNvSpPr txBox="1"/>
            <p:nvPr/>
          </p:nvSpPr>
          <p:spPr>
            <a:xfrm>
              <a:off x="2832" y="2368"/>
              <a:ext cx="336" cy="25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sz="2800" b="1" dirty="0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1285" name="Text Box 7"/>
            <p:cNvSpPr txBox="1"/>
            <p:nvPr/>
          </p:nvSpPr>
          <p:spPr>
            <a:xfrm>
              <a:off x="2784" y="864"/>
              <a:ext cx="336" cy="25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sz="2800" b="1" dirty="0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sp>
        <p:nvSpPr>
          <p:cNvPr id="5128" name="Line 8"/>
          <p:cNvSpPr/>
          <p:nvPr/>
        </p:nvSpPr>
        <p:spPr>
          <a:xfrm flipH="1">
            <a:off x="5238428" y="1792914"/>
            <a:ext cx="18476" cy="3250435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5129" name="Line 9"/>
          <p:cNvSpPr/>
          <p:nvPr/>
        </p:nvSpPr>
        <p:spPr>
          <a:xfrm>
            <a:off x="581515" y="4241244"/>
            <a:ext cx="6655977" cy="48038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5130" name="Text Box 10"/>
          <p:cNvSpPr txBox="1"/>
          <p:nvPr/>
        </p:nvSpPr>
        <p:spPr>
          <a:xfrm>
            <a:off x="6283162" y="1506819"/>
            <a:ext cx="5479403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éo dài hai cạnh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hình chữ nhật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 vuông góc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điểm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131" name="Text Box 11"/>
          <p:cNvSpPr txBox="1"/>
          <p:nvPr/>
        </p:nvSpPr>
        <p:spPr>
          <a:xfrm>
            <a:off x="1009326" y="5164859"/>
            <a:ext cx="10573073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thẳng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 v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góc với nhau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ạo thành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 góc vuông có chung đỉnh</a:t>
            </a:r>
            <a:r>
              <a:rPr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grpSp>
        <p:nvGrpSpPr>
          <p:cNvPr id="5" name="Group 21"/>
          <p:cNvGrpSpPr/>
          <p:nvPr/>
        </p:nvGrpSpPr>
        <p:grpSpPr>
          <a:xfrm rot="10800000">
            <a:off x="2362200" y="5162547"/>
            <a:ext cx="3643312" cy="1825815"/>
            <a:chOff x="576" y="1008"/>
            <a:chExt cx="1584" cy="1104"/>
          </a:xfrm>
        </p:grpSpPr>
        <p:sp>
          <p:nvSpPr>
            <p:cNvPr id="11279" name="AutoShape 22"/>
            <p:cNvSpPr/>
            <p:nvPr/>
          </p:nvSpPr>
          <p:spPr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80" name="AutoShape 23"/>
            <p:cNvSpPr/>
            <p:nvPr/>
          </p:nvSpPr>
          <p:spPr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30"/>
          <p:cNvGrpSpPr/>
          <p:nvPr/>
        </p:nvGrpSpPr>
        <p:grpSpPr>
          <a:xfrm rot="-10800000" flipV="1">
            <a:off x="500023" y="351312"/>
            <a:ext cx="2743200" cy="1685925"/>
            <a:chOff x="576" y="1008"/>
            <a:chExt cx="1584" cy="1104"/>
          </a:xfrm>
        </p:grpSpPr>
        <p:sp>
          <p:nvSpPr>
            <p:cNvPr id="11277" name="AutoShape 31"/>
            <p:cNvSpPr/>
            <p:nvPr/>
          </p:nvSpPr>
          <p:spPr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78" name="AutoShape 32"/>
            <p:cNvSpPr/>
            <p:nvPr/>
          </p:nvSpPr>
          <p:spPr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32" name="Line 40"/>
          <p:cNvSpPr/>
          <p:nvPr/>
        </p:nvSpPr>
        <p:spPr>
          <a:xfrm>
            <a:off x="5238427" y="3969561"/>
            <a:ext cx="3048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233" name="Line 41"/>
          <p:cNvSpPr/>
          <p:nvPr/>
        </p:nvSpPr>
        <p:spPr>
          <a:xfrm>
            <a:off x="5571660" y="3969561"/>
            <a:ext cx="0" cy="304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" name="Rectangle 21"/>
          <p:cNvSpPr/>
          <p:nvPr/>
        </p:nvSpPr>
        <p:spPr>
          <a:xfrm>
            <a:off x="1524000" y="533400"/>
            <a:ext cx="914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đường thẳng vuông góc</a:t>
            </a:r>
          </a:p>
        </p:txBody>
      </p:sp>
      <p:sp>
        <p:nvSpPr>
          <p:cNvPr id="10" name="Text Box 19"/>
          <p:cNvSpPr txBox="1"/>
          <p:nvPr/>
        </p:nvSpPr>
        <p:spPr>
          <a:xfrm>
            <a:off x="1524000" y="-144353"/>
            <a:ext cx="914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vi-VN" sz="2800" b="1" u="sng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Toán</a:t>
            </a:r>
            <a:endParaRPr lang="en-US" altLang="vi-VN" sz="2800" b="1" u="sng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-0.00556 L -0.09596 0.07107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02 -0.01226 L -0.16641 0.03149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92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92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19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19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857 L -0.06185 -0.1289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4.07407E-6 L 0.16171 0.32593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6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75313" y="671844"/>
            <a:ext cx="4098290" cy="3191993"/>
            <a:chOff x="1752600" y="2455339"/>
            <a:chExt cx="3288111" cy="2014495"/>
          </a:xfrm>
        </p:grpSpPr>
        <p:grpSp>
          <p:nvGrpSpPr>
            <p:cNvPr id="12292" name="Group 6"/>
            <p:cNvGrpSpPr/>
            <p:nvPr/>
          </p:nvGrpSpPr>
          <p:grpSpPr>
            <a:xfrm>
              <a:off x="2209800" y="2819400"/>
              <a:ext cx="2438400" cy="1371600"/>
              <a:chOff x="1056" y="2544"/>
              <a:chExt cx="1536" cy="864"/>
            </a:xfrm>
          </p:grpSpPr>
          <p:sp>
            <p:nvSpPr>
              <p:cNvPr id="12312" name="Line 7"/>
              <p:cNvSpPr/>
              <p:nvPr/>
            </p:nvSpPr>
            <p:spPr>
              <a:xfrm>
                <a:off x="1056" y="2544"/>
                <a:ext cx="1536" cy="0"/>
              </a:xfrm>
              <a:prstGeom prst="line">
                <a:avLst/>
              </a:prstGeom>
              <a:ln w="76200">
                <a:solidFill>
                  <a:srgbClr val="9900CC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12313" name="Line 8"/>
              <p:cNvSpPr/>
              <p:nvPr/>
            </p:nvSpPr>
            <p:spPr>
              <a:xfrm>
                <a:off x="1056" y="3408"/>
                <a:ext cx="1536" cy="0"/>
              </a:xfrm>
              <a:prstGeom prst="line">
                <a:avLst/>
              </a:prstGeom>
              <a:ln w="76200">
                <a:solidFill>
                  <a:srgbClr val="9900CC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12314" name="Line 9"/>
              <p:cNvSpPr/>
              <p:nvPr/>
            </p:nvSpPr>
            <p:spPr>
              <a:xfrm>
                <a:off x="1056" y="2544"/>
                <a:ext cx="0" cy="864"/>
              </a:xfrm>
              <a:prstGeom prst="line">
                <a:avLst/>
              </a:prstGeom>
              <a:ln w="76200">
                <a:solidFill>
                  <a:srgbClr val="9900CC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12315" name="Line 10"/>
              <p:cNvSpPr/>
              <p:nvPr/>
            </p:nvSpPr>
            <p:spPr>
              <a:xfrm>
                <a:off x="2592" y="2544"/>
                <a:ext cx="0" cy="864"/>
              </a:xfrm>
              <a:prstGeom prst="line">
                <a:avLst/>
              </a:prstGeom>
              <a:ln w="76200">
                <a:solidFill>
                  <a:srgbClr val="9900CC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</p:sp>
        </p:grpSp>
        <p:sp>
          <p:nvSpPr>
            <p:cNvPr id="2" name="TextBox 1"/>
            <p:cNvSpPr txBox="1"/>
            <p:nvPr/>
          </p:nvSpPr>
          <p:spPr>
            <a:xfrm>
              <a:off x="1828800" y="2455339"/>
              <a:ext cx="381000" cy="330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659711" y="4139625"/>
              <a:ext cx="381000" cy="330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621104" y="2488368"/>
              <a:ext cx="381000" cy="330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52600" y="4063426"/>
              <a:ext cx="381000" cy="330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sp>
        <p:nvSpPr>
          <p:cNvPr id="12294" name="Line 17"/>
          <p:cNvSpPr/>
          <p:nvPr/>
        </p:nvSpPr>
        <p:spPr>
          <a:xfrm>
            <a:off x="4192833" y="1224180"/>
            <a:ext cx="14136" cy="3781208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>
            <a:off x="1876214" y="-24500"/>
            <a:ext cx="88392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sz="2800" b="1" dirty="0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Kiểm tra hai đường thẳng vuông góc bằng ê ke.</a:t>
            </a:r>
            <a:endParaRPr lang="vi-VN" altLang="x-none" sz="2800" b="1" dirty="0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0947" name="Text Box 51"/>
          <p:cNvSpPr txBox="1"/>
          <p:nvPr/>
        </p:nvSpPr>
        <p:spPr>
          <a:xfrm>
            <a:off x="6934200" y="1886364"/>
            <a:ext cx="5257800" cy="224676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Bước 2</a:t>
            </a:r>
            <a:r>
              <a:rPr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Đặt ê ke sao cho góc vuông của ê ke trùng với một </a:t>
            </a:r>
            <a:r>
              <a:rPr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góc vuông thứ nhất của ê ke trùng với một đường thẳng.</a:t>
            </a:r>
          </a:p>
        </p:txBody>
      </p:sp>
      <p:sp>
        <p:nvSpPr>
          <p:cNvPr id="80948" name="Text Box 52"/>
          <p:cNvSpPr txBox="1"/>
          <p:nvPr/>
        </p:nvSpPr>
        <p:spPr>
          <a:xfrm>
            <a:off x="6934200" y="661300"/>
            <a:ext cx="5257800" cy="95410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Bước 1</a:t>
            </a:r>
            <a:r>
              <a:rPr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Xác định góc vuông của ê </a:t>
            </a:r>
            <a:r>
              <a:rPr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949" name="Text Box 53"/>
          <p:cNvSpPr txBox="1"/>
          <p:nvPr/>
        </p:nvSpPr>
        <p:spPr>
          <a:xfrm>
            <a:off x="6934200" y="4319840"/>
            <a:ext cx="5257800" cy="181588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8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Bước 3</a:t>
            </a:r>
            <a:r>
              <a:rPr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Kiểm tra xem đường thẳng thứ hai có trùng với cạnh góc vuông thứ hai của ê ke hay không.</a:t>
            </a:r>
          </a:p>
        </p:txBody>
      </p:sp>
      <p:grpSp>
        <p:nvGrpSpPr>
          <p:cNvPr id="6" name="Group 21"/>
          <p:cNvGrpSpPr/>
          <p:nvPr/>
        </p:nvGrpSpPr>
        <p:grpSpPr>
          <a:xfrm rot="10800000">
            <a:off x="2359809" y="3771039"/>
            <a:ext cx="1219198" cy="2061517"/>
            <a:chOff x="576" y="1008"/>
            <a:chExt cx="1584" cy="1104"/>
          </a:xfrm>
        </p:grpSpPr>
        <p:sp>
          <p:nvSpPr>
            <p:cNvPr id="12306" name="AutoShape 22"/>
            <p:cNvSpPr/>
            <p:nvPr/>
          </p:nvSpPr>
          <p:spPr>
            <a:xfrm>
              <a:off x="576" y="1008"/>
              <a:ext cx="1584" cy="1104"/>
            </a:xfrm>
            <a:prstGeom prst="rtTriangle">
              <a:avLst/>
            </a:prstGeom>
            <a:ln w="28575">
              <a:solidFill>
                <a:srgbClr val="33CC33"/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10800000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07" name="AutoShape 23"/>
            <p:cNvSpPr/>
            <p:nvPr/>
          </p:nvSpPr>
          <p:spPr>
            <a:xfrm>
              <a:off x="768" y="1392"/>
              <a:ext cx="768" cy="528"/>
            </a:xfrm>
            <a:prstGeom prst="rtTriangle">
              <a:avLst/>
            </a:prstGeom>
            <a:ln w="28575">
              <a:solidFill>
                <a:srgbClr val="33CC33"/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10800000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" name="Line 17"/>
          <p:cNvSpPr/>
          <p:nvPr/>
        </p:nvSpPr>
        <p:spPr>
          <a:xfrm flipH="1">
            <a:off x="1145165" y="3422021"/>
            <a:ext cx="4303688" cy="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sp>
      <p:grpSp>
        <p:nvGrpSpPr>
          <p:cNvPr id="36" name="Group 21"/>
          <p:cNvGrpSpPr/>
          <p:nvPr/>
        </p:nvGrpSpPr>
        <p:grpSpPr>
          <a:xfrm rot="5400000">
            <a:off x="5085794" y="3725302"/>
            <a:ext cx="1219198" cy="2061517"/>
            <a:chOff x="576" y="1008"/>
            <a:chExt cx="1584" cy="1104"/>
          </a:xfrm>
        </p:grpSpPr>
        <p:sp>
          <p:nvSpPr>
            <p:cNvPr id="40" name="AutoShape 22"/>
            <p:cNvSpPr/>
            <p:nvPr/>
          </p:nvSpPr>
          <p:spPr>
            <a:xfrm>
              <a:off x="576" y="1008"/>
              <a:ext cx="1584" cy="1104"/>
            </a:xfrm>
            <a:prstGeom prst="rtTriangle">
              <a:avLst/>
            </a:prstGeom>
            <a:ln w="28575">
              <a:solidFill>
                <a:srgbClr val="33CC33"/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10800000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AutoShape 23"/>
            <p:cNvSpPr/>
            <p:nvPr/>
          </p:nvSpPr>
          <p:spPr>
            <a:xfrm>
              <a:off x="768" y="1392"/>
              <a:ext cx="768" cy="528"/>
            </a:xfrm>
            <a:prstGeom prst="rtTriangle">
              <a:avLst/>
            </a:prstGeom>
            <a:ln w="28575">
              <a:solidFill>
                <a:srgbClr val="33CC33"/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10800000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21"/>
          <p:cNvGrpSpPr/>
          <p:nvPr/>
        </p:nvGrpSpPr>
        <p:grpSpPr>
          <a:xfrm>
            <a:off x="5556906" y="1010672"/>
            <a:ext cx="1219198" cy="2061517"/>
            <a:chOff x="576" y="1008"/>
            <a:chExt cx="1584" cy="1104"/>
          </a:xfrm>
        </p:grpSpPr>
        <p:sp>
          <p:nvSpPr>
            <p:cNvPr id="43" name="AutoShape 22"/>
            <p:cNvSpPr/>
            <p:nvPr/>
          </p:nvSpPr>
          <p:spPr>
            <a:xfrm>
              <a:off x="576" y="1008"/>
              <a:ext cx="1584" cy="1104"/>
            </a:xfrm>
            <a:prstGeom prst="rtTriangle">
              <a:avLst/>
            </a:prstGeom>
            <a:ln w="28575">
              <a:solidFill>
                <a:srgbClr val="33CC33"/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10800000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AutoShape 23"/>
            <p:cNvSpPr/>
            <p:nvPr/>
          </p:nvSpPr>
          <p:spPr>
            <a:xfrm>
              <a:off x="768" y="1392"/>
              <a:ext cx="768" cy="528"/>
            </a:xfrm>
            <a:prstGeom prst="rtTriangle">
              <a:avLst/>
            </a:prstGeom>
            <a:ln w="28575">
              <a:solidFill>
                <a:srgbClr val="33CC33"/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10800000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21"/>
          <p:cNvGrpSpPr/>
          <p:nvPr/>
        </p:nvGrpSpPr>
        <p:grpSpPr>
          <a:xfrm rot="16200000">
            <a:off x="2118079" y="820495"/>
            <a:ext cx="1219198" cy="2061517"/>
            <a:chOff x="576" y="1008"/>
            <a:chExt cx="1584" cy="1104"/>
          </a:xfrm>
        </p:grpSpPr>
        <p:sp>
          <p:nvSpPr>
            <p:cNvPr id="46" name="AutoShape 22"/>
            <p:cNvSpPr/>
            <p:nvPr/>
          </p:nvSpPr>
          <p:spPr>
            <a:xfrm>
              <a:off x="576" y="1008"/>
              <a:ext cx="1584" cy="1104"/>
            </a:xfrm>
            <a:prstGeom prst="rtTriangle">
              <a:avLst/>
            </a:prstGeom>
            <a:ln w="28575">
              <a:solidFill>
                <a:srgbClr val="33CC33"/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10800000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AutoShape 23"/>
            <p:cNvSpPr/>
            <p:nvPr/>
          </p:nvSpPr>
          <p:spPr>
            <a:xfrm>
              <a:off x="768" y="1392"/>
              <a:ext cx="768" cy="528"/>
            </a:xfrm>
            <a:prstGeom prst="rtTriangle">
              <a:avLst/>
            </a:prstGeom>
            <a:ln w="28575">
              <a:solidFill>
                <a:srgbClr val="33CC33"/>
              </a:solidFill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10800000"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1111 L 0.05 -0.0495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185 L -0.03594 -0.1046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88 L -0.11029 0.047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88 L 0.03255 0.141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47" grpId="0" animBg="1"/>
      <p:bldP spid="80948" grpId="0" animBg="1"/>
      <p:bldP spid="809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 rot="-5400000" flipV="1">
            <a:off x="2919413" y="2749550"/>
            <a:ext cx="2514600" cy="1676400"/>
            <a:chOff x="576" y="1008"/>
            <a:chExt cx="1584" cy="1104"/>
          </a:xfrm>
        </p:grpSpPr>
        <p:sp>
          <p:nvSpPr>
            <p:cNvPr id="13324" name="AutoShape 6"/>
            <p:cNvSpPr/>
            <p:nvPr/>
          </p:nvSpPr>
          <p:spPr>
            <a:xfrm>
              <a:off x="576" y="1008"/>
              <a:ext cx="1584" cy="1104"/>
            </a:xfrm>
            <a:prstGeom prst="rtTriangle">
              <a:avLst/>
            </a:prstGeom>
            <a:solidFill>
              <a:srgbClr val="00FF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25" name="AutoShape 7"/>
            <p:cNvSpPr/>
            <p:nvPr/>
          </p:nvSpPr>
          <p:spPr>
            <a:xfrm>
              <a:off x="768" y="1392"/>
              <a:ext cx="768" cy="528"/>
            </a:xfrm>
            <a:prstGeom prst="rtTriangle">
              <a:avLst/>
            </a:prstGeom>
            <a:solidFill>
              <a:schemeClr val="bg1"/>
            </a:solidFill>
            <a:ln w="6350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x-none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176" name="Line 8"/>
          <p:cNvSpPr/>
          <p:nvPr/>
        </p:nvSpPr>
        <p:spPr>
          <a:xfrm>
            <a:off x="3352800" y="2362200"/>
            <a:ext cx="0" cy="2514600"/>
          </a:xfrm>
          <a:prstGeom prst="line">
            <a:avLst/>
          </a:prstGeom>
          <a:ln w="5715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77" name="Line 9"/>
          <p:cNvSpPr/>
          <p:nvPr/>
        </p:nvSpPr>
        <p:spPr>
          <a:xfrm>
            <a:off x="3338513" y="4845050"/>
            <a:ext cx="1676400" cy="0"/>
          </a:xfrm>
          <a:prstGeom prst="line">
            <a:avLst/>
          </a:prstGeom>
          <a:ln w="5715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78" name="Text Box 10"/>
          <p:cNvSpPr txBox="1"/>
          <p:nvPr/>
        </p:nvSpPr>
        <p:spPr>
          <a:xfrm>
            <a:off x="2819400" y="4845050"/>
            <a:ext cx="5334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GB" altLang="x-none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9" name="Text Box 11"/>
          <p:cNvSpPr txBox="1"/>
          <p:nvPr/>
        </p:nvSpPr>
        <p:spPr>
          <a:xfrm>
            <a:off x="2819400" y="2101850"/>
            <a:ext cx="5334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x-none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7180" name="Text Box 12"/>
          <p:cNvSpPr txBox="1"/>
          <p:nvPr/>
        </p:nvSpPr>
        <p:spPr>
          <a:xfrm>
            <a:off x="4572000" y="4876800"/>
            <a:ext cx="5334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GB" altLang="x-none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7185" name="Line 17"/>
          <p:cNvSpPr/>
          <p:nvPr/>
        </p:nvSpPr>
        <p:spPr>
          <a:xfrm>
            <a:off x="3352800" y="4805363"/>
            <a:ext cx="0" cy="1676400"/>
          </a:xfrm>
          <a:prstGeom prst="line">
            <a:avLst/>
          </a:prstGeom>
          <a:ln w="5715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86" name="Line 18"/>
          <p:cNvSpPr/>
          <p:nvPr/>
        </p:nvSpPr>
        <p:spPr>
          <a:xfrm flipH="1">
            <a:off x="1600200" y="4848225"/>
            <a:ext cx="1752600" cy="0"/>
          </a:xfrm>
          <a:prstGeom prst="line">
            <a:avLst/>
          </a:prstGeom>
          <a:ln w="57150" cap="flat" cmpd="sng">
            <a:solidFill>
              <a:srgbClr val="FF0066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87" name="Text Box 19"/>
          <p:cNvSpPr txBox="1"/>
          <p:nvPr/>
        </p:nvSpPr>
        <p:spPr>
          <a:xfrm>
            <a:off x="6325736" y="1921743"/>
            <a:ext cx="5257800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Ta th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 dùng ê ke để kiểm tra hoặc vẽ hai đường thẳng vuông góc.</a:t>
            </a:r>
          </a:p>
        </p:txBody>
      </p:sp>
      <p:sp>
        <p:nvSpPr>
          <p:cNvPr id="7188" name="Text Box 20"/>
          <p:cNvSpPr txBox="1"/>
          <p:nvPr/>
        </p:nvSpPr>
        <p:spPr>
          <a:xfrm>
            <a:off x="6302990" y="4123056"/>
            <a:ext cx="5257800" cy="13849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sz="2800" b="1" dirty="0">
                <a:latin typeface="Times New Roman" pitchFamily="18" charset="0"/>
                <a:cs typeface="Times New Roman" panose="02020603050405020304" pitchFamily="18" charset="0"/>
              </a:rPr>
              <a:t>   Hai đường thẳng vuông góc OM v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tạo th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4 góc vuông có chung đỉnh O.</a:t>
            </a:r>
          </a:p>
        </p:txBody>
      </p:sp>
      <p:sp>
        <p:nvSpPr>
          <p:cNvPr id="10" name="Text Box 19"/>
          <p:cNvSpPr txBox="1"/>
          <p:nvPr/>
        </p:nvSpPr>
        <p:spPr>
          <a:xfrm>
            <a:off x="1524000" y="-20955"/>
            <a:ext cx="914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vi-VN" sz="2800" b="1" u="sng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Toán</a:t>
            </a:r>
            <a:endParaRPr lang="en-US" altLang="vi-VN" sz="2800" b="1" u="sng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94969" y="914400"/>
            <a:ext cx="44326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3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 tmFilter="0, 0; .2, .5; .8, .5; 1, 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500" autoRev="1" fill="hold"/>
                                        <p:tgtEl>
                                          <p:spTgt spid="7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3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 tmFilter="0, 0; .2, .5; .8, .5; 1, 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500" autoRev="1" fill="hold"/>
                                        <p:tgtEl>
                                          <p:spTgt spid="7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 tmFilter="0, 0; .2, .5; .8, .5; 1, 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500" autoRev="1" fill="hold"/>
                                        <p:tgtEl>
                                          <p:spTgt spid="7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7178" grpId="1"/>
      <p:bldP spid="7179" grpId="0"/>
      <p:bldP spid="7180" grpId="0"/>
      <p:bldP spid="7187" grpId="0"/>
      <p:bldP spid="718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581</Words>
  <Application>Microsoft Office PowerPoint</Application>
  <PresentationFormat>Widescreen</PresentationFormat>
  <Paragraphs>88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UTM Alberta Heavy</vt:lpstr>
      <vt:lpstr>UTM Penumbra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49</cp:revision>
  <dcterms:created xsi:type="dcterms:W3CDTF">2007-10-09T10:50:00Z</dcterms:created>
  <dcterms:modified xsi:type="dcterms:W3CDTF">2022-10-30T14:35:43Z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8F221CE52CD74689A6DB78C635E448E3</vt:lpwstr>
  </property>
  <property fmtid="{D5CDD505-2E9C-101B-9397-08002B2CF9AE}" pid="3" name="KSOProductBuildVer">
    <vt:lpwstr>1033-11.2.0.10323</vt:lpwstr>
  </property>
</Properties>
</file>