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0" r:id="rId4"/>
    <p:sldId id="261" r:id="rId5"/>
    <p:sldId id="262" r:id="rId6"/>
    <p:sldId id="263" r:id="rId7"/>
    <p:sldId id="264" r:id="rId8"/>
    <p:sldId id="266" r:id="rId9"/>
    <p:sldId id="267" r:id="rId10"/>
    <p:sldId id="268" r:id="rId11"/>
    <p:sldId id="270"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varScale="1">
        <p:scale>
          <a:sx n="88" d="100"/>
          <a:sy n="88" d="100"/>
        </p:scale>
        <p:origin x="35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5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B011-0E9E-4BA4-B04F-C08E3862E94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CB011-0E9E-4BA4-B04F-C08E3862E949}"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CB011-0E9E-4BA4-B04F-C08E3862E949}"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24 </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2357034" y="2006073"/>
            <a:ext cx="7856113" cy="1938992"/>
          </a:xfrm>
          <a:prstGeom prst="rect">
            <a:avLst/>
          </a:prstGeom>
          <a:noFill/>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Luyện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tập</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err="1" smtClean="0">
                <a:solidFill>
                  <a:srgbClr val="0070C0"/>
                </a:solidFill>
                <a:latin typeface="Times New Roman" panose="02020603050405020304" pitchFamily="18" charset="0"/>
                <a:cs typeface="Times New Roman" panose="02020603050405020304" pitchFamily="18" charset="0"/>
              </a:rPr>
              <a:t>Mở</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rộng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vốn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về</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bạn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nhà</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pháp</a:t>
            </a:r>
            <a:r>
              <a:rPr lang="en-US" sz="4000" b="1" dirty="0" smtClean="0">
                <a:solidFill>
                  <a:srgbClr val="0070C0"/>
                </a:solidFill>
                <a:latin typeface="Times New Roman" panose="02020603050405020304" pitchFamily="18" charset="0"/>
                <a:cs typeface="Times New Roman" panose="02020603050405020304" pitchFamily="18" charset="0"/>
              </a:rPr>
              <a:t> so </a:t>
            </a:r>
            <a:r>
              <a:rPr lang="en-US" sz="4000" b="1" dirty="0" err="1" smtClean="0">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 name="Picture 2"/>
          <p:cNvPicPr>
            <a:picLocks noChangeAspect="1"/>
          </p:cNvPicPr>
          <p:nvPr/>
        </p:nvPicPr>
        <p:blipFill>
          <a:blip r:embed="rId13"/>
          <a:stretch>
            <a:fillRect/>
          </a:stretch>
        </p:blipFill>
        <p:spPr>
          <a:xfrm>
            <a:off x="2735500" y="443865"/>
            <a:ext cx="7475497" cy="4972866"/>
          </a:xfrm>
          <a:prstGeom prst="rect">
            <a:avLst/>
          </a:prstGeom>
        </p:spPr>
      </p:pic>
    </p:spTree>
    <p:extLst>
      <p:ext uri="{BB962C8B-B14F-4D97-AF65-F5344CB8AC3E}">
        <p14:creationId xmlns:p14="http://schemas.microsoft.com/office/powerpoint/2010/main" val="324429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1202515" y="850569"/>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241116" y="915516"/>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smtClean="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7329" y="2666210"/>
            <a:ext cx="3533869" cy="3399739"/>
          </a:xfrm>
          <a:prstGeom prst="rect">
            <a:avLst/>
          </a:prstGeom>
        </p:spPr>
      </p:pic>
      <p:sp>
        <p:nvSpPr>
          <p:cNvPr id="2" name="TextBox 1"/>
          <p:cNvSpPr txBox="1"/>
          <p:nvPr/>
        </p:nvSpPr>
        <p:spPr>
          <a:xfrm>
            <a:off x="827314" y="779843"/>
            <a:ext cx="8827401" cy="4832092"/>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 Các hình ảnh so sánh:</a:t>
            </a:r>
            <a:r>
              <a:rPr lang="nl-NL" sz="2800" i="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1: Tàu cau như tay xoè rộng, hứng mưa.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2: Trăng tròn như cái đĩa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3: Sương trắng viền quanh núi như một chiếc khăn bông</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4: Lá cây mềm như mây</a:t>
            </a:r>
            <a:endParaRPr lang="en-US" sz="2800" dirty="0">
              <a:latin typeface="Times New Roman" panose="02020603050405020304" pitchFamily="18" charset="0"/>
              <a:cs typeface="Times New Roman" panose="02020603050405020304" pitchFamily="18" charset="0"/>
            </a:endParaRPr>
          </a:p>
          <a:p>
            <a:r>
              <a:rPr lang="nl-NL" sz="2800" i="1" dirty="0" smtClean="0">
                <a:solidFill>
                  <a:srgbClr val="C00000"/>
                </a:solidFill>
                <a:latin typeface="Times New Roman" panose="02020603050405020304" pitchFamily="18" charset="0"/>
                <a:cs typeface="Times New Roman" panose="02020603050405020304" pitchFamily="18" charset="0"/>
              </a:rPr>
              <a:t>* </a:t>
            </a:r>
            <a:r>
              <a:rPr lang="nl-NL" sz="28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 Làm cho câu văn, câu thơ nêu đặc điểm, mieu tả người, sựu vật... Cụ thể hơn, sinh động hơn, dễ cảm nhận hơn. Hình ảnh so sánh cũng giúp cho câu văn, câu thơ hay hơn, dễ hiểu </a:t>
            </a:r>
            <a:r>
              <a:rPr lang="nl-NL" sz="2800" dirty="0" smtClean="0">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smtClean="0">
                <a:solidFill>
                  <a:srgbClr val="0070C0"/>
                </a:solidFill>
                <a:latin typeface="Coiny" panose="02000903060500060000" pitchFamily="2" charset="0"/>
              </a:rPr>
              <a:t>Trò</a:t>
            </a:r>
            <a:r>
              <a:rPr lang="en-US" sz="8000" dirty="0" smtClean="0">
                <a:solidFill>
                  <a:srgbClr val="0070C0"/>
                </a:solidFill>
                <a:latin typeface="Coiny" panose="02000903060500060000" pitchFamily="2" charset="0"/>
              </a:rPr>
              <a:t> </a:t>
            </a:r>
            <a:r>
              <a:rPr lang="en-US" sz="8000" dirty="0" err="1" smtClean="0">
                <a:solidFill>
                  <a:srgbClr val="0070C0"/>
                </a:solidFill>
                <a:latin typeface="Coiny" panose="02000903060500060000" pitchFamily="2" charset="0"/>
              </a:rPr>
              <a:t>chơi</a:t>
            </a:r>
            <a:endParaRPr lang="en-US" sz="8000" dirty="0" smtClean="0">
              <a:solidFill>
                <a:srgbClr val="0070C0"/>
              </a:solidFill>
              <a:latin typeface="Coiny" panose="02000903060500060000" pitchFamily="2" charset="0"/>
            </a:endParaRPr>
          </a:p>
          <a:p>
            <a:pPr algn="ctr"/>
            <a:r>
              <a:rPr lang="en-US" sz="4000" dirty="0" err="1" smtClean="0">
                <a:solidFill>
                  <a:srgbClr val="0070C0"/>
                </a:solidFill>
                <a:latin typeface="Times New Roman" panose="02020603050405020304" pitchFamily="18" charset="0"/>
                <a:cs typeface="Times New Roman" panose="02020603050405020304" pitchFamily="18" charset="0"/>
              </a:rPr>
              <a:t>Thi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tìm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nhanh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có</a:t>
            </a:r>
            <a:r>
              <a:rPr lang="en-US" sz="4000" dirty="0" smtClean="0">
                <a:solidFill>
                  <a:srgbClr val="0070C0"/>
                </a:solidFill>
                <a:latin typeface="Times New Roman" panose="02020603050405020304" pitchFamily="18" charset="0"/>
                <a:cs typeface="Times New Roman" panose="02020603050405020304" pitchFamily="18" charset="0"/>
              </a:rPr>
              <a:t> hình </a:t>
            </a:r>
            <a:r>
              <a:rPr lang="en-US" sz="4000" dirty="0" err="1" smtClean="0">
                <a:solidFill>
                  <a:srgbClr val="0070C0"/>
                </a:solidFill>
                <a:latin typeface="Times New Roman" panose="02020603050405020304" pitchFamily="18" charset="0"/>
                <a:cs typeface="Times New Roman" panose="02020603050405020304" pitchFamily="18" charset="0"/>
              </a:rPr>
              <a:t>ảnh</a:t>
            </a:r>
            <a:r>
              <a:rPr lang="en-US" sz="4000" dirty="0" smtClean="0">
                <a:solidFill>
                  <a:srgbClr val="0070C0"/>
                </a:solidFill>
                <a:latin typeface="Times New Roman" panose="02020603050405020304" pitchFamily="18" charset="0"/>
                <a:cs typeface="Times New Roman" panose="02020603050405020304" pitchFamily="18" charset="0"/>
              </a:rPr>
              <a:t> so </a:t>
            </a:r>
            <a:r>
              <a:rPr lang="en-US" sz="4000" dirty="0" err="1" smtClean="0">
                <a:solidFill>
                  <a:srgbClr val="0070C0"/>
                </a:solidFill>
                <a:latin typeface="Times New Roman" panose="02020603050405020304" pitchFamily="18" charset="0"/>
                <a:cs typeface="Times New Roman" panose="02020603050405020304" pitchFamily="18" charset="0"/>
              </a:rPr>
              <a:t>sánh</a:t>
            </a:r>
            <a:r>
              <a:rPr lang="en-US" sz="4000"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22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b="1" dirty="0" err="1">
                <a:solidFill>
                  <a:srgbClr val="0070C0"/>
                </a:solidFill>
                <a:latin typeface="Times New Roman" panose="02020603050405020304" pitchFamily="18" charset="0"/>
                <a:cs typeface="Times New Roman" panose="02020603050405020304" pitchFamily="18" charset="0"/>
              </a:rPr>
              <a:t>Khởi</a:t>
            </a:r>
            <a:r>
              <a:rPr lang="en-US" sz="8000" b="1" dirty="0">
                <a:solidFill>
                  <a:srgbClr val="0070C0"/>
                </a:solidFill>
                <a:latin typeface="Times New Roman" panose="02020603050405020304" pitchFamily="18" charset="0"/>
                <a:cs typeface="Times New Roman" panose="02020603050405020304" pitchFamily="18" charset="0"/>
              </a:rPr>
              <a:t> </a:t>
            </a:r>
            <a:r>
              <a:rPr lang="en-US" sz="8000" b="1" dirty="0" err="1">
                <a:solidFill>
                  <a:srgbClr val="0070C0"/>
                </a:solidFill>
                <a:latin typeface="Times New Roman" panose="02020603050405020304" pitchFamily="18" charset="0"/>
                <a:cs typeface="Times New Roman" panose="02020603050405020304" pitchFamily="18" charset="0"/>
              </a:rPr>
              <a:t>động</a:t>
            </a:r>
            <a:endParaRPr lang="en-US"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632777"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584436427"/>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val="2291636980"/>
                    </a:ext>
                  </a:extLst>
                </a:gridCol>
                <a:gridCol w="2777140">
                  <a:extLst>
                    <a:ext uri="{9D8B030D-6E8A-4147-A177-3AD203B41FA5}">
                      <a16:colId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Từ</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ngữ</a:t>
                      </a:r>
                      <a:r>
                        <a:rPr lang="en-US" sz="2400" b="1" baseline="0" dirty="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về</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bạn</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trong</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nhà</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smtClean="0">
                          <a:latin typeface="Arial" panose="020B0604020202020204" pitchFamily="34" charset="0"/>
                          <a:cs typeface="Arial" panose="020B0604020202020204" pitchFamily="34" charset="0"/>
                        </a:rPr>
                        <a:t>Vật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nuôi</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smtClean="0">
                          <a:latin typeface="Arial" panose="020B0604020202020204" pitchFamily="34" charset="0"/>
                          <a:cs typeface="Arial" panose="020B0604020202020204" pitchFamily="34" charset="0"/>
                        </a:rPr>
                        <a:t>Đồ</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đạc</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smtClean="0">
                          <a:latin typeface="Arial" panose="020B0604020202020204" pitchFamily="34" charset="0"/>
                          <a:cs typeface="Arial" panose="020B0604020202020204" pitchFamily="34" charset="0"/>
                        </a:rPr>
                        <a:t>mèo</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smtClean="0">
                          <a:latin typeface="Arial" panose="020B0604020202020204" pitchFamily="34" charset="0"/>
                          <a:cs typeface="Arial" panose="020B0604020202020204" pitchFamily="34" charset="0"/>
                        </a:rPr>
                        <a:t>quạt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điện</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a:latin typeface="Arial" panose="020B0604020202020204" pitchFamily="34" charset="0"/>
                          <a:cs typeface="Arial" panose="020B0604020202020204" pitchFamily="34" charset="0"/>
                        </a:rPr>
                        <a:t>(….)</a:t>
                      </a: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Arial" panose="020B0604020202020204" pitchFamily="34" charset="0"/>
                          <a:cs typeface="Arial" panose="020B0604020202020204" pitchFamily="34" charset="0"/>
                        </a:rPr>
                        <a:t>(….)</a:t>
                      </a: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smtClean="0">
                <a:solidFill>
                  <a:srgbClr val="002060"/>
                </a:solidFill>
                <a:latin typeface="Arial" panose="020B0604020202020204" pitchFamily="34" charset="0"/>
                <a:cs typeface="Arial" panose="020B0604020202020204" pitchFamily="34" charset="0"/>
              </a:rPr>
              <a:t>Thảo</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luận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nhóm</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trong</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gian</a:t>
            </a:r>
            <a:r>
              <a:rPr lang="en-US" sz="3200" b="1" dirty="0" smtClean="0">
                <a:solidFill>
                  <a:srgbClr val="002060"/>
                </a:solidFill>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342495" y="1047876"/>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329176203"/>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val="2291636980"/>
                    </a:ext>
                  </a:extLst>
                </a:gridCol>
                <a:gridCol w="4179195">
                  <a:extLst>
                    <a:ext uri="{9D8B030D-6E8A-4147-A177-3AD203B41FA5}">
                      <a16:colId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bạn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trong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Vật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Đồ</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mèo</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vịt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ngan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ngỗng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quạt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ghế</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tủ</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lạnh</a:t>
                      </a:r>
                      <a:r>
                        <a:rPr lang="en-US" sz="2800" baseline="0" dirty="0" smtClean="0">
                          <a:latin typeface="Times New Roman" panose="02020603050405020304" pitchFamily="18" charset="0"/>
                          <a:cs typeface="Times New Roman" panose="02020603050405020304" pitchFamily="18" charset="0"/>
                        </a:rPr>
                        <a:t>, ti vi, </a:t>
                      </a:r>
                      <a:r>
                        <a:rPr lang="en-US" sz="2800" baseline="0" dirty="0" err="1" smtClean="0">
                          <a:latin typeface="Times New Roman" panose="02020603050405020304" pitchFamily="18" charset="0"/>
                          <a:cs typeface="Times New Roman" panose="02020603050405020304" pitchFamily="18" charset="0"/>
                        </a:rPr>
                        <a:t>điều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hòa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máy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tính</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541429" y="453581"/>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id="{619AF07F-EACB-470C-B480-6AAC7E9B8ED3}"/>
              </a:ext>
            </a:extLst>
          </p:cNvPr>
          <p:cNvSpPr txBox="1"/>
          <p:nvPr/>
        </p:nvSpPr>
        <p:spPr>
          <a:xfrm>
            <a:off x="507859" y="1662889"/>
            <a:ext cx="5056918" cy="1274195"/>
          </a:xfrm>
          <a:prstGeom prst="rect">
            <a:avLst/>
          </a:prstGeom>
          <a:noFill/>
        </p:spPr>
        <p:txBody>
          <a:bodyPr wrap="square" rtlCol="0" anchor="ctr">
            <a:spAutoFit/>
          </a:bodyPr>
          <a:lstStyle/>
          <a:p>
            <a:pPr algn="ctr">
              <a:lnSpc>
                <a:spcPct val="120000"/>
              </a:lnSpc>
            </a:pPr>
            <a:r>
              <a:rPr lang="en-US" sz="3200" dirty="0" smtClean="0">
                <a:solidFill>
                  <a:srgbClr val="0033CC"/>
                </a:solidFill>
                <a:effectLst/>
                <a:latin typeface="Calibri" panose="020F0502020204030204" pitchFamily="34" charset="0"/>
                <a:cs typeface="Calibri" panose="020F0502020204030204" pitchFamily="34" charset="0"/>
              </a:rPr>
              <a:t>1. </a:t>
            </a:r>
            <a:r>
              <a:rPr lang="en-US" sz="3200" dirty="0" err="1" smtClean="0">
                <a:solidFill>
                  <a:srgbClr val="0033CC"/>
                </a:solidFill>
                <a:effectLst/>
                <a:latin typeface="Calibri" panose="020F0502020204030204" pitchFamily="34" charset="0"/>
                <a:cs typeface="Calibri" panose="020F0502020204030204" pitchFamily="34" charset="0"/>
              </a:rPr>
              <a:t>Cánh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buồm</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trên</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sông</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so </a:t>
            </a:r>
            <a:r>
              <a:rPr lang="en-US" sz="3200" dirty="0" err="1" smtClean="0">
                <a:solidFill>
                  <a:srgbClr val="0033CC"/>
                </a:solidFill>
                <a:effectLst/>
                <a:latin typeface="Calibri" panose="020F0502020204030204" pitchFamily="34" charset="0"/>
                <a:cs typeface="Calibri" panose="020F0502020204030204" pitchFamily="34" charset="0"/>
              </a:rPr>
              <a:t>sánh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DB50DF4-90AA-4AEE-A52B-E68E83CDFDE4}"/>
              </a:ext>
            </a:extLst>
          </p:cNvPr>
          <p:cNvSpPr txBox="1"/>
          <p:nvPr/>
        </p:nvSpPr>
        <p:spPr>
          <a:xfrm>
            <a:off x="7001692" y="1643524"/>
            <a:ext cx="477138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Nước</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smtClean="0">
                <a:solidFill>
                  <a:srgbClr val="0033CC"/>
                </a:solidFill>
                <a:effectLst/>
                <a:latin typeface="Calibri" panose="020F0502020204030204" pitchFamily="34" charset="0"/>
                <a:cs typeface="Calibri" panose="020F0502020204030204" pitchFamily="34" charset="0"/>
              </a:rPr>
              <a:t>s</a:t>
            </a:r>
            <a:r>
              <a:rPr lang="vi-VN" sz="3200" dirty="0">
                <a:solidFill>
                  <a:srgbClr val="0033CC"/>
                </a:solidFill>
                <a:latin typeface="Calibri" panose="020F0502020204030204" pitchFamily="34" charset="0"/>
                <a:cs typeface="Calibri" panose="020F0502020204030204" pitchFamily="34" charset="0"/>
              </a:rPr>
              <a:t>ô</a:t>
            </a:r>
            <a:r>
              <a:rPr lang="en-US" sz="3200" dirty="0" smtClean="0">
                <a:solidFill>
                  <a:srgbClr val="0033CC"/>
                </a:solidFill>
                <a:effectLst/>
                <a:latin typeface="Calibri" panose="020F0502020204030204" pitchFamily="34" charset="0"/>
                <a:cs typeface="Calibri" panose="020F0502020204030204" pitchFamily="34" charset="0"/>
              </a:rPr>
              <a:t>ng </a:t>
            </a:r>
            <a:r>
              <a:rPr lang="en-US" sz="3200" dirty="0" err="1" smtClean="0">
                <a:solidFill>
                  <a:srgbClr val="0033CC"/>
                </a:solidFill>
                <a:effectLst/>
                <a:latin typeface="Calibri" panose="020F0502020204030204" pitchFamily="34" charset="0"/>
                <a:cs typeface="Calibri" panose="020F0502020204030204" pitchFamily="34" charset="0"/>
              </a:rPr>
              <a:t>nhấp</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nháy</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ví</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Thảo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luận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nhóm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265145" y="915516"/>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497276" y="1184186"/>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497276" y="2542252"/>
            <a:ext cx="7749844" cy="584775"/>
          </a:xfrm>
          <a:prstGeom prst="rect">
            <a:avLst/>
          </a:prstGeom>
          <a:noFill/>
        </p:spPr>
        <p:txBody>
          <a:bodyPr wrap="square">
            <a:spAutoFit/>
          </a:bodyPr>
          <a:lstStyle/>
          <a:p>
            <a:pPr lvl="0"/>
            <a:r>
              <a:rPr lang="nl-NL" sz="3200" dirty="0">
                <a:solidFill>
                  <a:srgbClr val="7030A0"/>
                </a:solidFill>
              </a:rPr>
              <a:t>Nước sông nhấp nháy được ví với sao </a:t>
            </a:r>
            <a:r>
              <a:rPr lang="nl-NL" sz="3200" dirty="0" smtClean="0">
                <a:solidFill>
                  <a:srgbClr val="7030A0"/>
                </a:solidFill>
              </a:rPr>
              <a:t>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343</Words>
  <Application>Microsoft Office PowerPoint</Application>
  <PresentationFormat>Widescreen</PresentationFormat>
  <Paragraphs>54</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宋体</vt:lpstr>
      <vt:lpstr>Arial</vt:lpstr>
      <vt:lpstr>Calibri</vt:lpstr>
      <vt:lpstr>Calibri Light</vt:lpstr>
      <vt:lpstr>Coiny</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23</cp:revision>
  <dcterms:created xsi:type="dcterms:W3CDTF">2022-08-14T03:29:48Z</dcterms:created>
  <dcterms:modified xsi:type="dcterms:W3CDTF">2022-11-21T15:06:03Z</dcterms:modified>
</cp:coreProperties>
</file>