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1" r:id="rId5"/>
    <p:sldId id="262" r:id="rId6"/>
    <p:sldId id="281" r:id="rId7"/>
    <p:sldId id="263" r:id="rId8"/>
    <p:sldId id="264" r:id="rId9"/>
    <p:sldId id="280" r:id="rId10"/>
    <p:sldId id="282" r:id="rId11"/>
    <p:sldId id="283"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1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F7F4-192F-4673-AF87-FE6CC7BC5D2F}"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3CAF-7C29-43D2-8185-EA5388B560F2}" type="slidenum">
              <a:rPr lang="en-US" smtClean="0"/>
              <a:t>‹#›</a:t>
            </a:fld>
            <a:endParaRPr lang="en-US"/>
          </a:p>
        </p:txBody>
      </p:sp>
    </p:spTree>
    <p:extLst>
      <p:ext uri="{BB962C8B-B14F-4D97-AF65-F5344CB8AC3E}">
        <p14:creationId xmlns:p14="http://schemas.microsoft.com/office/powerpoint/2010/main" val="13890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7</a:t>
            </a:fld>
            <a:endParaRPr lang="zh-CN" altLang="en-US"/>
          </a:p>
        </p:txBody>
      </p:sp>
    </p:spTree>
    <p:extLst>
      <p:ext uri="{BB962C8B-B14F-4D97-AF65-F5344CB8AC3E}">
        <p14:creationId xmlns:p14="http://schemas.microsoft.com/office/powerpoint/2010/main" val="3326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8</a:t>
            </a:fld>
            <a:endParaRPr lang="zh-CN" altLang="en-US"/>
          </a:p>
        </p:txBody>
      </p:sp>
    </p:spTree>
    <p:extLst>
      <p:ext uri="{BB962C8B-B14F-4D97-AF65-F5344CB8AC3E}">
        <p14:creationId xmlns:p14="http://schemas.microsoft.com/office/powerpoint/2010/main" val="345368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9</a:t>
            </a:fld>
            <a:endParaRPr lang="zh-CN" altLang="en-US"/>
          </a:p>
        </p:txBody>
      </p:sp>
    </p:spTree>
    <p:extLst>
      <p:ext uri="{BB962C8B-B14F-4D97-AF65-F5344CB8AC3E}">
        <p14:creationId xmlns:p14="http://schemas.microsoft.com/office/powerpoint/2010/main" val="19184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11</a:t>
            </a:fld>
            <a:endParaRPr lang="zh-CN" altLang="en-US"/>
          </a:p>
        </p:txBody>
      </p:sp>
    </p:spTree>
    <p:extLst>
      <p:ext uri="{BB962C8B-B14F-4D97-AF65-F5344CB8AC3E}">
        <p14:creationId xmlns:p14="http://schemas.microsoft.com/office/powerpoint/2010/main" val="260608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49994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7637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2365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2499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9AAB01-D3F8-4EDB-BEC0-8CBD77732F5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1968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9AAB01-D3F8-4EDB-BEC0-8CBD77732F5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92088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AAB01-D3F8-4EDB-BEC0-8CBD77732F5C}"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5769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AAB01-D3F8-4EDB-BEC0-8CBD77732F5C}"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85300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AAB01-D3F8-4EDB-BEC0-8CBD77732F5C}"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984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218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5800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AAB01-D3F8-4EDB-BEC0-8CBD77732F5C}" type="datetimeFigureOut">
              <a:rPr lang="en-US" smtClean="0"/>
              <a:t>8/10/2022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8288-9C3D-4170-ADC6-C52334AE3A3F}" type="slidenum">
              <a:rPr lang="en-US" smtClean="0"/>
              <a:t>‹#›</a:t>
            </a:fld>
            <a:endParaRPr lang="en-US"/>
          </a:p>
        </p:txBody>
      </p:sp>
    </p:spTree>
    <p:extLst>
      <p:ext uri="{BB962C8B-B14F-4D97-AF65-F5344CB8AC3E}">
        <p14:creationId xmlns:p14="http://schemas.microsoft.com/office/powerpoint/2010/main" val="403459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NUL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pSp>
        <p:nvGrpSpPr>
          <p:cNvPr id="4" name="组合 10"/>
          <p:cNvGrpSpPr/>
          <p:nvPr/>
        </p:nvGrpSpPr>
        <p:grpSpPr>
          <a:xfrm>
            <a:off x="-1948563" y="-1251279"/>
            <a:ext cx="15302452" cy="4031790"/>
            <a:chOff x="-1624573" y="-1185864"/>
            <a:chExt cx="15732064" cy="3115323"/>
          </a:xfrm>
        </p:grpSpPr>
        <p:pic>
          <p:nvPicPr>
            <p:cNvPr id="5"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6"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7"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830" y="635803"/>
            <a:ext cx="8181099" cy="4620932"/>
          </a:xfrm>
          <a:prstGeom prst="rect">
            <a:avLst/>
          </a:prstGeom>
        </p:spPr>
      </p:pic>
      <p:pic>
        <p:nvPicPr>
          <p:cNvPr id="9" name="图片 4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1509" y="609548"/>
            <a:ext cx="16036553" cy="7421295"/>
          </a:xfrm>
          <a:prstGeom prst="rect">
            <a:avLst/>
          </a:prstGeom>
        </p:spPr>
      </p:pic>
      <p:sp>
        <p:nvSpPr>
          <p:cNvPr id="10" name="Rectangle 9"/>
          <p:cNvSpPr/>
          <p:nvPr/>
        </p:nvSpPr>
        <p:spPr>
          <a:xfrm>
            <a:off x="6010163" y="1999847"/>
            <a:ext cx="3831498" cy="1938992"/>
          </a:xfrm>
          <a:prstGeom prst="rect">
            <a:avLst/>
          </a:prstGeom>
          <a:noFill/>
        </p:spPr>
        <p:txBody>
          <a:bodyPr wrap="none" lIns="91440" tIns="45720" rIns="91440" bIns="45720">
            <a:spAutoFit/>
          </a:bodyPr>
          <a:lstStyle/>
          <a:p>
            <a:pPr algn="ct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TỰ NHIÊN </a:t>
            </a:r>
          </a:p>
          <a:p>
            <a:pPr algn="ct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VÀ XÃ HỘI</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grpSp>
        <p:nvGrpSpPr>
          <p:cNvPr id="11" name="Group 10">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12"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7">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13" name="图形 45">
              <a:extLst>
                <a:ext uri="{FF2B5EF4-FFF2-40B4-BE49-F238E27FC236}">
                  <a16:creationId xmlns:a16="http://schemas.microsoft.com/office/drawing/2014/main" id="{D177A99B-95EE-4EF3-BAFC-B0373F68848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780486">
              <a:off x="-931279" y="5253168"/>
              <a:ext cx="3043425" cy="1873961"/>
            </a:xfrm>
            <a:prstGeom prst="rect">
              <a:avLst/>
            </a:prstGeom>
          </p:spPr>
        </p:pic>
      </p:gr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6760" y="876730"/>
            <a:ext cx="2002612" cy="183126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2702" y="1999847"/>
            <a:ext cx="2262333" cy="2288336"/>
          </a:xfrm>
          <a:prstGeom prst="rect">
            <a:avLst/>
          </a:prstGeom>
        </p:spPr>
      </p:pic>
      <p:pic>
        <p:nvPicPr>
          <p:cNvPr id="16" name="Picture 15"/>
          <p:cNvPicPr>
            <a:picLocks noChangeAspect="1"/>
          </p:cNvPicPr>
          <p:nvPr/>
        </p:nvPicPr>
        <p:blipFill rotWithShape="1">
          <a:blip r:embed="rId12">
            <a:extLst>
              <a:ext uri="{BEBA8EAE-BF5A-486C-A8C5-ECC9F3942E4B}">
                <a14:imgProps xmlns:a14="http://schemas.microsoft.com/office/drawing/2010/main">
                  <a14:imgLayer r:embed="rId13">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7434643" y="4252727"/>
            <a:ext cx="3409331" cy="231459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834" y="3024615"/>
            <a:ext cx="1280859" cy="1295581"/>
          </a:xfrm>
          <a:prstGeom prst="rect">
            <a:avLst/>
          </a:prstGeom>
        </p:spPr>
      </p:pic>
    </p:spTree>
    <p:extLst>
      <p:ext uri="{BB962C8B-B14F-4D97-AF65-F5344CB8AC3E}">
        <p14:creationId xmlns:p14="http://schemas.microsoft.com/office/powerpoint/2010/main" val="278276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3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by="(-#ppt_w*2)" calcmode="lin" valueType="num">
                                      <p:cBhvr rctx="PPT">
                                        <p:cTn id="29" dur="250" autoRev="1" fill="hold">
                                          <p:stCondLst>
                                            <p:cond delay="0"/>
                                          </p:stCondLst>
                                        </p:cTn>
                                        <p:tgtEl>
                                          <p:spTgt spid="10"/>
                                        </p:tgtEl>
                                        <p:attrNameLst>
                                          <p:attrName>ppt_w</p:attrName>
                                        </p:attrNameLst>
                                      </p:cBhvr>
                                    </p:anim>
                                    <p:anim by="(#ppt_w*0.50)" calcmode="lin" valueType="num">
                                      <p:cBhvr>
                                        <p:cTn id="30" dur="250" decel="50000" autoRev="1" fill="hold">
                                          <p:stCondLst>
                                            <p:cond delay="0"/>
                                          </p:stCondLst>
                                        </p:cTn>
                                        <p:tgtEl>
                                          <p:spTgt spid="10"/>
                                        </p:tgtEl>
                                        <p:attrNameLst>
                                          <p:attrName>ppt_x</p:attrName>
                                        </p:attrNameLst>
                                      </p:cBhvr>
                                    </p:anim>
                                    <p:anim from="(-#ppt_h/2)" to="(#ppt_y)" calcmode="lin" valueType="num">
                                      <p:cBhvr>
                                        <p:cTn id="31" dur="500" fill="hold">
                                          <p:stCondLst>
                                            <p:cond delay="0"/>
                                          </p:stCondLst>
                                        </p:cTn>
                                        <p:tgtEl>
                                          <p:spTgt spid="10"/>
                                        </p:tgtEl>
                                        <p:attrNameLst>
                                          <p:attrName>ppt_y</p:attrName>
                                        </p:attrNameLst>
                                      </p:cBhvr>
                                    </p:anim>
                                    <p:animRot by="21600000">
                                      <p:cBhvr>
                                        <p:cTn id="32" dur="500" fill="hold">
                                          <p:stCondLst>
                                            <p:cond delay="0"/>
                                          </p:stCondLst>
                                        </p:cTn>
                                        <p:tgtEl>
                                          <p:spTgt spid="10"/>
                                        </p:tgtEl>
                                        <p:attrNameLst>
                                          <p:attrName>r</p:attrName>
                                        </p:attrNameLst>
                                      </p:cBhvr>
                                    </p:animRot>
                                  </p:childTnLst>
                                </p:cTn>
                              </p:par>
                            </p:childTnLst>
                          </p:cTn>
                        </p:par>
                        <p:par>
                          <p:cTn id="33" fill="hold">
                            <p:stCondLst>
                              <p:cond delay="415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150"/>
                            </p:stCondLst>
                            <p:childTnLst>
                              <p:par>
                                <p:cTn id="52" presetID="2" presetClass="entr" presetSubtype="1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2000" fill="hold"/>
                                        <p:tgtEl>
                                          <p:spTgt spid="16"/>
                                        </p:tgtEl>
                                        <p:attrNameLst>
                                          <p:attrName>ppt_x</p:attrName>
                                        </p:attrNameLst>
                                      </p:cBhvr>
                                      <p:tavLst>
                                        <p:tav tm="0">
                                          <p:val>
                                            <p:strVal val="0-#ppt_w/2"/>
                                          </p:val>
                                        </p:tav>
                                        <p:tav tm="100000">
                                          <p:val>
                                            <p:strVal val="#ppt_x"/>
                                          </p:val>
                                        </p:tav>
                                      </p:tavLst>
                                    </p:anim>
                                    <p:anim calcmode="lin" valueType="num">
                                      <p:cBhvr additive="base">
                                        <p:cTn id="5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718271" y="1941141"/>
            <a:ext cx="1842363"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Vận</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434126" y="2978541"/>
            <a:ext cx="2507418" cy="1323439"/>
          </a:xfrm>
          <a:prstGeom prst="rect">
            <a:avLst/>
          </a:prstGeom>
          <a:noFill/>
        </p:spPr>
        <p:txBody>
          <a:bodyPr wrap="none" lIns="91440" tIns="45720" rIns="91440" bIns="45720">
            <a:spAutoFit/>
          </a:bodyPr>
          <a:lstStyle/>
          <a:p>
            <a:pPr algn="ctr"/>
            <a:r>
              <a:rPr lang="en-GB"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Dụng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1402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1321578"/>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3</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Tên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và</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đó</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1932711"/>
              </p:ext>
            </p:extLst>
          </p:nvPr>
        </p:nvGraphicFramePr>
        <p:xfrm>
          <a:off x="945322" y="1978623"/>
          <a:ext cx="10650330" cy="4596455"/>
        </p:xfrm>
        <a:graphic>
          <a:graphicData uri="http://schemas.openxmlformats.org/drawingml/2006/table">
            <a:tbl>
              <a:tblPr firstRow="1" bandRow="1">
                <a:tableStyleId>{93296810-A885-4BE3-A3E7-6D5BEEA58F35}</a:tableStyleId>
              </a:tblPr>
              <a:tblGrid>
                <a:gridCol w="3550110">
                  <a:extLst>
                    <a:ext uri="{9D8B030D-6E8A-4147-A177-3AD203B41FA5}">
                      <a16:colId xmlns:a16="http://schemas.microsoft.com/office/drawing/2014/main" val="3076856189"/>
                    </a:ext>
                  </a:extLst>
                </a:gridCol>
                <a:gridCol w="3550110">
                  <a:extLst>
                    <a:ext uri="{9D8B030D-6E8A-4147-A177-3AD203B41FA5}">
                      <a16:colId xmlns:a16="http://schemas.microsoft.com/office/drawing/2014/main" val="2302245957"/>
                    </a:ext>
                  </a:extLst>
                </a:gridCol>
                <a:gridCol w="3550110">
                  <a:extLst>
                    <a:ext uri="{9D8B030D-6E8A-4147-A177-3AD203B41FA5}">
                      <a16:colId xmlns:a16="http://schemas.microsoft.com/office/drawing/2014/main" val="47696210"/>
                    </a:ext>
                  </a:extLst>
                </a:gridCol>
              </a:tblGrid>
              <a:tr h="754699">
                <a:tc>
                  <a:txBody>
                    <a:bodyPr/>
                    <a:lstStyle/>
                    <a:p>
                      <a:pPr algn="ctr"/>
                      <a:r>
                        <a:rPr lang="en-GB" sz="2400" dirty="0" err="1" smtClean="0">
                          <a:latin typeface="Times New Roman" panose="02020603050405020304" pitchFamily="18" charset="0"/>
                          <a:cs typeface="Times New Roman" panose="02020603050405020304" pitchFamily="18" charset="0"/>
                        </a:rPr>
                        <a:t>Hoạt</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động</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sản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smtClean="0">
                          <a:latin typeface="Times New Roman" panose="02020603050405020304" pitchFamily="18" charset="0"/>
                          <a:cs typeface="Times New Roman" panose="02020603050405020304" pitchFamily="18" charset="0"/>
                        </a:rPr>
                        <a:t>Tên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sản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smtClean="0">
                          <a:latin typeface="Times New Roman" panose="02020603050405020304" pitchFamily="18" charset="0"/>
                          <a:cs typeface="Times New Roman" panose="02020603050405020304" pitchFamily="18" charset="0"/>
                        </a:rPr>
                        <a:t>Ích</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lợi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63509"/>
                  </a:ext>
                </a:extLst>
              </a:tr>
              <a:tr h="754699">
                <a:tc>
                  <a:txBody>
                    <a:bodyPr/>
                    <a:lstStyle/>
                    <a:p>
                      <a:r>
                        <a:rPr lang="en-GB" sz="2400" dirty="0" err="1" smtClean="0">
                          <a:latin typeface="Times New Roman" panose="02020603050405020304" pitchFamily="18" charset="0"/>
                          <a:cs typeface="Times New Roman" panose="02020603050405020304" pitchFamily="18" charset="0"/>
                        </a:rPr>
                        <a:t>Trồng</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cây</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ăn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Cam, </a:t>
                      </a:r>
                      <a:r>
                        <a:rPr lang="en-GB" sz="2400" dirty="0" err="1" smtClean="0">
                          <a:latin typeface="Times New Roman" panose="02020603050405020304" pitchFamily="18" charset="0"/>
                          <a:cs typeface="Times New Roman" panose="02020603050405020304" pitchFamily="18" charset="0"/>
                        </a:rPr>
                        <a:t>bưởi</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chuối</a:t>
                      </a:r>
                      <a:r>
                        <a:rPr lang="en-GB"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a:t>
                      </a:r>
                      <a:r>
                        <a:rPr lang="en-GB" sz="2400" dirty="0" err="1" smtClean="0">
                          <a:latin typeface="Times New Roman" panose="02020603050405020304" pitchFamily="18" charset="0"/>
                          <a:cs typeface="Times New Roman" panose="02020603050405020304" pitchFamily="18" charset="0"/>
                        </a:rPr>
                        <a:t>Làm</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thức</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ăn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đồ</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uống</a:t>
                      </a:r>
                      <a:endParaRPr lang="en-GB" sz="2400" baseline="0" dirty="0" smtClean="0">
                        <a:latin typeface="Times New Roman" panose="02020603050405020304" pitchFamily="18" charset="0"/>
                        <a:cs typeface="Times New Roman" panose="02020603050405020304" pitchFamily="18" charset="0"/>
                      </a:endParaRPr>
                    </a:p>
                    <a:p>
                      <a:r>
                        <a:rPr lang="en-GB" sz="2400" baseline="0" dirty="0" smtClean="0">
                          <a:latin typeface="Times New Roman" panose="02020603050405020304" pitchFamily="18" charset="0"/>
                          <a:cs typeface="Times New Roman" panose="02020603050405020304" pitchFamily="18" charset="0"/>
                        </a:rPr>
                        <a:t>-</a:t>
                      </a:r>
                      <a:r>
                        <a:rPr lang="en-GB" sz="2400" baseline="0" dirty="0" err="1" smtClean="0">
                          <a:latin typeface="Times New Roman" panose="02020603050405020304" pitchFamily="18" charset="0"/>
                          <a:cs typeface="Times New Roman" panose="02020603050405020304" pitchFamily="18" charset="0"/>
                        </a:rPr>
                        <a:t>Làm</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hàn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hóa</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để</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bán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378454"/>
                  </a:ext>
                </a:extLst>
              </a:tr>
              <a:tr h="75469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7257597"/>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3311894"/>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8469677"/>
                  </a:ext>
                </a:extLst>
              </a:tr>
              <a:tr h="75469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367640"/>
                  </a:ext>
                </a:extLst>
              </a:tr>
            </a:tbl>
          </a:graphicData>
        </a:graphic>
      </p:graphicFrame>
    </p:spTree>
    <p:extLst>
      <p:ext uri="{BB962C8B-B14F-4D97-AF65-F5344CB8AC3E}">
        <p14:creationId xmlns:p14="http://schemas.microsoft.com/office/powerpoint/2010/main" val="409130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630" y="1229720"/>
            <a:ext cx="8638370" cy="5610942"/>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4950279" y="3277625"/>
            <a:ext cx="3409331" cy="2314592"/>
          </a:xfrm>
          <a:prstGeom prst="rect">
            <a:avLst/>
          </a:prstGeom>
        </p:spPr>
      </p:pic>
      <p:grpSp>
        <p:nvGrpSpPr>
          <p:cNvPr id="6" name="Group 5">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7"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5">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8" name="图形 45">
              <a:extLst>
                <a:ext uri="{FF2B5EF4-FFF2-40B4-BE49-F238E27FC236}">
                  <a16:creationId xmlns:a16="http://schemas.microsoft.com/office/drawing/2014/main" id="{D177A99B-95EE-4EF3-BAFC-B0373F68848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780486">
              <a:off x="-931279" y="5253168"/>
              <a:ext cx="3043425" cy="1873961"/>
            </a:xfrm>
            <a:prstGeom prst="rect">
              <a:avLst/>
            </a:prstGeom>
          </p:spPr>
        </p:pic>
      </p:gr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4259" y="1258253"/>
            <a:ext cx="7639050" cy="2581275"/>
          </a:xfrm>
          <a:prstGeom prst="rect">
            <a:avLst/>
          </a:prstGeom>
          <a:effectLst>
            <a:glow rad="228600">
              <a:schemeClr val="accent4">
                <a:satMod val="175000"/>
                <a:alpha val="40000"/>
              </a:schemeClr>
            </a:glow>
          </a:effectLst>
        </p:spPr>
      </p:pic>
      <p:pic>
        <p:nvPicPr>
          <p:cNvPr id="5" name="图片 4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828084" y="724273"/>
            <a:ext cx="16036553" cy="7421295"/>
          </a:xfrm>
          <a:prstGeom prst="rect">
            <a:avLst/>
          </a:prstGeom>
        </p:spPr>
      </p:pic>
    </p:spTree>
    <p:extLst>
      <p:ext uri="{BB962C8B-B14F-4D97-AF65-F5344CB8AC3E}">
        <p14:creationId xmlns:p14="http://schemas.microsoft.com/office/powerpoint/2010/main" val="3256240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1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491541" y="1941141"/>
            <a:ext cx="2295821"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Khởi</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6643042" y="2978541"/>
            <a:ext cx="408958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Động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403508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1036843" y="1084730"/>
            <a:ext cx="9631158" cy="447113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2"/>
          <p:cNvSpPr/>
          <p:nvPr/>
        </p:nvSpPr>
        <p:spPr>
          <a:xfrm>
            <a:off x="1036842" y="1482397"/>
            <a:ext cx="9494862" cy="2585323"/>
          </a:xfrm>
          <a:prstGeom prst="rect">
            <a:avLst/>
          </a:prstGeom>
        </p:spPr>
        <p:txBody>
          <a:bodyPr wrap="square">
            <a:spAutoFit/>
          </a:bodyPr>
          <a:lstStyle/>
          <a:p>
            <a:pPr algn="ctr"/>
            <a:r>
              <a:rPr lang="vi-VN" altLang="en-US" sz="5400" b="1" dirty="0" smtClean="0">
                <a:solidFill>
                  <a:srgbClr val="C00000"/>
                </a:solidFill>
                <a:latin typeface="Times New Roman" panose="02020603050405020304" pitchFamily="18" charset="0"/>
                <a:cs typeface="Times New Roman" panose="02020603050405020304" pitchFamily="18" charset="0"/>
              </a:rPr>
              <a:t>Hãy kể tên các loại lương thực, thực phẩm mà gia đình em thường sử dụng?</a:t>
            </a:r>
            <a:endParaRPr lang="vi-VN" alt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cxnSp>
        <p:nvCxnSpPr>
          <p:cNvPr id="3" name="Straight Connector 2"/>
          <p:cNvCxnSpPr/>
          <p:nvPr/>
        </p:nvCxnSpPr>
        <p:spPr>
          <a:xfrm flipV="1">
            <a:off x="2734408" y="3110753"/>
            <a:ext cx="2447192" cy="10516"/>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5386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644307" y="566002"/>
            <a:ext cx="10605247" cy="487346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C00000"/>
                </a:solidFill>
              </a:rPr>
              <a:t>L</a:t>
            </a:r>
            <a:r>
              <a:rPr lang="en-US" sz="4400" dirty="0" err="1" smtClean="0">
                <a:solidFill>
                  <a:srgbClr val="C00000"/>
                </a:solidFill>
              </a:rPr>
              <a:t>úa</a:t>
            </a:r>
            <a:r>
              <a:rPr lang="en-US" sz="4400" dirty="0" smtClean="0">
                <a:solidFill>
                  <a:srgbClr val="C00000"/>
                </a:solidFill>
              </a:rPr>
              <a:t>, </a:t>
            </a:r>
            <a:r>
              <a:rPr lang="en-US" sz="4400" dirty="0" err="1" smtClean="0">
                <a:solidFill>
                  <a:srgbClr val="C00000"/>
                </a:solidFill>
              </a:rPr>
              <a:t>ngô</a:t>
            </a:r>
            <a:r>
              <a:rPr lang="en-US" sz="4400" dirty="0" smtClean="0">
                <a:solidFill>
                  <a:srgbClr val="C00000"/>
                </a:solidFill>
              </a:rPr>
              <a:t>, </a:t>
            </a:r>
            <a:r>
              <a:rPr lang="en-US" sz="4400" dirty="0" err="1" smtClean="0">
                <a:solidFill>
                  <a:srgbClr val="C00000"/>
                </a:solidFill>
              </a:rPr>
              <a:t>khoai</a:t>
            </a:r>
            <a:r>
              <a:rPr lang="en-US" sz="4400" dirty="0" smtClean="0">
                <a:solidFill>
                  <a:srgbClr val="C00000"/>
                </a:solidFill>
              </a:rPr>
              <a:t>, </a:t>
            </a:r>
            <a:r>
              <a:rPr lang="en-US" sz="4400" dirty="0" err="1" smtClean="0">
                <a:solidFill>
                  <a:srgbClr val="C00000"/>
                </a:solidFill>
              </a:rPr>
              <a:t>sắn</a:t>
            </a:r>
            <a:r>
              <a:rPr lang="en-US" sz="4400" dirty="0" smtClean="0">
                <a:solidFill>
                  <a:srgbClr val="C00000"/>
                </a:solidFill>
              </a:rPr>
              <a:t>, ...; </a:t>
            </a:r>
            <a:r>
              <a:rPr lang="en-US" sz="4400" dirty="0" err="1" smtClean="0">
                <a:solidFill>
                  <a:srgbClr val="C00000"/>
                </a:solidFill>
              </a:rPr>
              <a:t>các</a:t>
            </a:r>
            <a:r>
              <a:rPr lang="en-US" sz="4400" dirty="0" smtClean="0">
                <a:solidFill>
                  <a:srgbClr val="C00000"/>
                </a:solidFill>
              </a:rPr>
              <a:t> </a:t>
            </a:r>
            <a:r>
              <a:rPr lang="en-US" sz="4400" dirty="0" err="1" smtClean="0">
                <a:solidFill>
                  <a:srgbClr val="C00000"/>
                </a:solidFill>
              </a:rPr>
              <a:t>loại</a:t>
            </a:r>
            <a:r>
              <a:rPr lang="en-US" sz="4400" dirty="0" smtClean="0">
                <a:solidFill>
                  <a:srgbClr val="C00000"/>
                </a:solidFill>
              </a:rPr>
              <a:t> </a:t>
            </a:r>
            <a:r>
              <a:rPr lang="en-US" sz="4400" dirty="0" err="1" smtClean="0">
                <a:solidFill>
                  <a:srgbClr val="C00000"/>
                </a:solidFill>
              </a:rPr>
              <a:t>thịt</a:t>
            </a:r>
            <a:r>
              <a:rPr lang="en-US" sz="4400" dirty="0" smtClean="0">
                <a:solidFill>
                  <a:srgbClr val="C00000"/>
                </a:solidFill>
              </a:rPr>
              <a:t> </a:t>
            </a:r>
            <a:r>
              <a:rPr lang="en-US" sz="4400" dirty="0" err="1" smtClean="0">
                <a:solidFill>
                  <a:srgbClr val="C00000"/>
                </a:solidFill>
              </a:rPr>
              <a:t>bò</a:t>
            </a:r>
            <a:r>
              <a:rPr lang="en-US" sz="4400" dirty="0" smtClean="0">
                <a:solidFill>
                  <a:srgbClr val="C00000"/>
                </a:solidFill>
              </a:rPr>
              <a:t>, </a:t>
            </a:r>
            <a:r>
              <a:rPr lang="en-US" sz="4400" dirty="0" err="1" smtClean="0">
                <a:solidFill>
                  <a:srgbClr val="C00000"/>
                </a:solidFill>
              </a:rPr>
              <a:t>lợn</a:t>
            </a:r>
            <a:r>
              <a:rPr lang="en-US" sz="4400" dirty="0" smtClean="0">
                <a:solidFill>
                  <a:srgbClr val="C00000"/>
                </a:solidFill>
              </a:rPr>
              <a:t>, </a:t>
            </a:r>
            <a:r>
              <a:rPr lang="en-US" sz="4400" dirty="0" err="1" smtClean="0">
                <a:solidFill>
                  <a:srgbClr val="C00000"/>
                </a:solidFill>
              </a:rPr>
              <a:t>dê</a:t>
            </a:r>
            <a:r>
              <a:rPr lang="en-US" sz="4400" dirty="0" smtClean="0">
                <a:solidFill>
                  <a:srgbClr val="C00000"/>
                </a:solidFill>
              </a:rPr>
              <a:t>, </a:t>
            </a:r>
            <a:r>
              <a:rPr lang="en-US" sz="4400" dirty="0" err="1" smtClean="0">
                <a:solidFill>
                  <a:srgbClr val="C00000"/>
                </a:solidFill>
              </a:rPr>
              <a:t>trâu</a:t>
            </a:r>
            <a:r>
              <a:rPr lang="en-US" sz="4400" dirty="0" smtClean="0">
                <a:solidFill>
                  <a:srgbClr val="C00000"/>
                </a:solidFill>
              </a:rPr>
              <a:t>, ...; </a:t>
            </a:r>
            <a:r>
              <a:rPr lang="en-US" sz="4400" dirty="0" err="1" smtClean="0">
                <a:solidFill>
                  <a:srgbClr val="C00000"/>
                </a:solidFill>
              </a:rPr>
              <a:t>gà</a:t>
            </a:r>
            <a:r>
              <a:rPr lang="en-US" sz="4400" dirty="0" smtClean="0">
                <a:solidFill>
                  <a:srgbClr val="C00000"/>
                </a:solidFill>
              </a:rPr>
              <a:t>, </a:t>
            </a:r>
            <a:r>
              <a:rPr lang="en-US" sz="4400" dirty="0" err="1" smtClean="0">
                <a:solidFill>
                  <a:srgbClr val="C00000"/>
                </a:solidFill>
              </a:rPr>
              <a:t>vịt</a:t>
            </a:r>
            <a:r>
              <a:rPr lang="en-US" sz="4400" dirty="0" smtClean="0">
                <a:solidFill>
                  <a:srgbClr val="C00000"/>
                </a:solidFill>
              </a:rPr>
              <a:t>, </a:t>
            </a:r>
            <a:r>
              <a:rPr lang="en-US" sz="4400" dirty="0" err="1" smtClean="0">
                <a:solidFill>
                  <a:srgbClr val="C00000"/>
                </a:solidFill>
              </a:rPr>
              <a:t>ngan</a:t>
            </a:r>
            <a:r>
              <a:rPr lang="en-US" sz="4400" dirty="0" smtClean="0">
                <a:solidFill>
                  <a:srgbClr val="C00000"/>
                </a:solidFill>
              </a:rPr>
              <a:t> , </a:t>
            </a:r>
            <a:r>
              <a:rPr lang="en-US" sz="4400" dirty="0" err="1" smtClean="0">
                <a:solidFill>
                  <a:srgbClr val="C00000"/>
                </a:solidFill>
              </a:rPr>
              <a:t>ngỗng</a:t>
            </a:r>
            <a:r>
              <a:rPr lang="en-US" sz="4400" dirty="0" smtClean="0">
                <a:solidFill>
                  <a:srgbClr val="C00000"/>
                </a:solidFill>
              </a:rPr>
              <a:t>, </a:t>
            </a:r>
            <a:r>
              <a:rPr lang="en-US" sz="4400" dirty="0" err="1" smtClean="0">
                <a:solidFill>
                  <a:srgbClr val="C00000"/>
                </a:solidFill>
              </a:rPr>
              <a:t>chim</a:t>
            </a:r>
            <a:r>
              <a:rPr lang="en-US" sz="4400" dirty="0" smtClean="0">
                <a:solidFill>
                  <a:srgbClr val="C00000"/>
                </a:solidFill>
              </a:rPr>
              <a:t> </a:t>
            </a:r>
            <a:r>
              <a:rPr lang="en-US" sz="4400" dirty="0" err="1" smtClean="0">
                <a:solidFill>
                  <a:srgbClr val="C00000"/>
                </a:solidFill>
              </a:rPr>
              <a:t>bồ</a:t>
            </a:r>
            <a:r>
              <a:rPr lang="en-US" sz="4400" dirty="0" smtClean="0">
                <a:solidFill>
                  <a:srgbClr val="C00000"/>
                </a:solidFill>
              </a:rPr>
              <a:t> </a:t>
            </a:r>
            <a:r>
              <a:rPr lang="en-US" sz="4400" dirty="0" err="1" smtClean="0">
                <a:solidFill>
                  <a:srgbClr val="C00000"/>
                </a:solidFill>
              </a:rPr>
              <a:t>câu</a:t>
            </a:r>
            <a:r>
              <a:rPr lang="en-US" sz="4400" dirty="0" smtClean="0">
                <a:solidFill>
                  <a:srgbClr val="C00000"/>
                </a:solidFill>
              </a:rPr>
              <a:t>, </a:t>
            </a:r>
            <a:r>
              <a:rPr lang="en-US" sz="4400" dirty="0" err="1" smtClean="0">
                <a:solidFill>
                  <a:srgbClr val="C00000"/>
                </a:solidFill>
              </a:rPr>
              <a:t>chim</a:t>
            </a:r>
            <a:r>
              <a:rPr lang="en-US" sz="4400" dirty="0" smtClean="0">
                <a:solidFill>
                  <a:srgbClr val="C00000"/>
                </a:solidFill>
              </a:rPr>
              <a:t> </a:t>
            </a:r>
            <a:r>
              <a:rPr lang="en-US" sz="4400" dirty="0" err="1" smtClean="0">
                <a:solidFill>
                  <a:srgbClr val="C00000"/>
                </a:solidFill>
              </a:rPr>
              <a:t>cút</a:t>
            </a:r>
            <a:r>
              <a:rPr lang="en-US" sz="4400" dirty="0" smtClean="0">
                <a:solidFill>
                  <a:srgbClr val="C00000"/>
                </a:solidFill>
              </a:rPr>
              <a:t>, ...; </a:t>
            </a:r>
            <a:r>
              <a:rPr lang="en-US" sz="4400" dirty="0" err="1" smtClean="0">
                <a:solidFill>
                  <a:srgbClr val="C00000"/>
                </a:solidFill>
              </a:rPr>
              <a:t>nuôi</a:t>
            </a:r>
            <a:r>
              <a:rPr lang="en-US" sz="4400" dirty="0" smtClean="0">
                <a:solidFill>
                  <a:srgbClr val="C00000"/>
                </a:solidFill>
              </a:rPr>
              <a:t> </a:t>
            </a:r>
            <a:r>
              <a:rPr lang="en-US" sz="4400" dirty="0" err="1" smtClean="0">
                <a:solidFill>
                  <a:srgbClr val="C00000"/>
                </a:solidFill>
              </a:rPr>
              <a:t>thả</a:t>
            </a:r>
            <a:r>
              <a:rPr lang="en-US" sz="4400" dirty="0" smtClean="0">
                <a:solidFill>
                  <a:srgbClr val="C00000"/>
                </a:solidFill>
              </a:rPr>
              <a:t> </a:t>
            </a:r>
            <a:r>
              <a:rPr lang="en-US" sz="4400" dirty="0" err="1" smtClean="0">
                <a:solidFill>
                  <a:srgbClr val="C00000"/>
                </a:solidFill>
              </a:rPr>
              <a:t>cá</a:t>
            </a:r>
            <a:r>
              <a:rPr lang="en-US" sz="4400" dirty="0" smtClean="0">
                <a:solidFill>
                  <a:srgbClr val="C00000"/>
                </a:solidFill>
              </a:rPr>
              <a:t>, </a:t>
            </a:r>
            <a:r>
              <a:rPr lang="en-US" sz="4400" dirty="0" err="1" smtClean="0">
                <a:solidFill>
                  <a:srgbClr val="C00000"/>
                </a:solidFill>
              </a:rPr>
              <a:t>tôm</a:t>
            </a:r>
            <a:r>
              <a:rPr lang="en-US" sz="4400" dirty="0" smtClean="0">
                <a:solidFill>
                  <a:srgbClr val="C00000"/>
                </a:solidFill>
              </a:rPr>
              <a:t>; ...) </a:t>
            </a:r>
            <a:endParaRPr lang="en-US" sz="4400" dirty="0">
              <a:solidFill>
                <a:srgbClr val="C00000"/>
              </a:solidFill>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002274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970ED-9498-4630-A92D-8C9D2E53DF9E}"/>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DA96254-116F-44D6-8F4E-48F1933E0B1E}"/>
              </a:ext>
            </a:extLst>
          </p:cNvPr>
          <p:cNvSpPr/>
          <p:nvPr/>
        </p:nvSpPr>
        <p:spPr>
          <a:xfrm>
            <a:off x="1925597" y="1681922"/>
            <a:ext cx="9217019" cy="1569660"/>
          </a:xfrm>
          <a:prstGeom prst="rect">
            <a:avLst/>
          </a:prstGeom>
          <a:noFill/>
        </p:spPr>
        <p:txBody>
          <a:bodyPr wrap="square" lIns="91440" tIns="45720" rIns="91440" bIns="45720">
            <a:spAutoFit/>
          </a:bodyPr>
          <a:lstStyle/>
          <a:p>
            <a:pPr algn="ct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Hoạt</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động</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sản</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xuất</a:t>
            </a:r>
            <a:endPar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a:p>
            <a:pPr algn="ct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ông</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nghiệp</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tiết</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2)</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p:txBody>
      </p:sp>
      <p:sp>
        <p:nvSpPr>
          <p:cNvPr id="9" name="Rectangle 8">
            <a:extLst>
              <a:ext uri="{FF2B5EF4-FFF2-40B4-BE49-F238E27FC236}">
                <a16:creationId xmlns:a16="http://schemas.microsoft.com/office/drawing/2014/main" id="{EE559E8F-B8F8-48E3-AFFC-E8DD1EFE125A}"/>
              </a:ext>
            </a:extLst>
          </p:cNvPr>
          <p:cNvSpPr/>
          <p:nvPr/>
        </p:nvSpPr>
        <p:spPr>
          <a:xfrm>
            <a:off x="4617670" y="1097147"/>
            <a:ext cx="3949286" cy="584775"/>
          </a:xfrm>
          <a:prstGeom prst="rect">
            <a:avLst/>
          </a:prstGeom>
          <a:noFill/>
        </p:spPr>
        <p:txBody>
          <a:bodyPr wrap="none" lIns="91440" tIns="45720" rIns="91440" bIns="45720">
            <a:spAutoFit/>
          </a:bodyPr>
          <a:lstStyle/>
          <a:p>
            <a:pPr algn="ctr"/>
            <a:r>
              <a:rPr lang="en-GB" sz="3200" dirty="0" smtClean="0">
                <a:ln w="0"/>
                <a:solidFill>
                  <a:srgbClr val="F3C85F"/>
                </a:solidFill>
                <a:effectLst>
                  <a:reflection blurRad="6350" stA="53000" endA="300" endPos="35500" dir="5400000" sy="-90000" algn="bl" rotWithShape="0"/>
                </a:effectLst>
                <a:latin typeface="UTM Nokia" panose="02040603050506020204" pitchFamily="18" charset="0"/>
              </a:rPr>
              <a:t>TỰ NHIÊN VÀ XÃ HỘI</a:t>
            </a:r>
            <a:endParaRPr lang="en-US" sz="3200" b="0" cap="none" spc="0" dirty="0">
              <a:ln w="0"/>
              <a:solidFill>
                <a:srgbClr val="F3C85F"/>
              </a:solidFill>
              <a:effectLst>
                <a:reflection blurRad="6350" stA="53000" endA="300" endPos="35500" dir="5400000" sy="-90000" algn="bl" rotWithShape="0"/>
              </a:effectLst>
              <a:latin typeface="UTM Nokia" panose="02040603050506020204" pitchFamily="18" charset="0"/>
            </a:endParaRPr>
          </a:p>
        </p:txBody>
      </p:sp>
      <p:pic>
        <p:nvPicPr>
          <p:cNvPr id="10" name="Picture 4" descr="SaiGon75 Homepage">
            <a:extLst>
              <a:ext uri="{FF2B5EF4-FFF2-40B4-BE49-F238E27FC236}">
                <a16:creationId xmlns:a16="http://schemas.microsoft.com/office/drawing/2014/main" id="{470BC446-9488-4BA0-810C-6A6CE062C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2023">
            <a:off x="8567014" y="3816560"/>
            <a:ext cx="3638345" cy="36383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250" autoRev="1" fill="hold">
                                          <p:stCondLst>
                                            <p:cond delay="0"/>
                                          </p:stCondLst>
                                        </p:cTn>
                                        <p:tgtEl>
                                          <p:spTgt spid="9"/>
                                        </p:tgtEl>
                                        <p:attrNameLst>
                                          <p:attrName>ppt_w</p:attrName>
                                        </p:attrNameLst>
                                      </p:cBhvr>
                                    </p:anim>
                                    <p:anim by="(#ppt_w*0.50)" calcmode="lin" valueType="num">
                                      <p:cBhvr>
                                        <p:cTn id="14" dur="250" decel="50000" autoRev="1" fill="hold">
                                          <p:stCondLst>
                                            <p:cond delay="0"/>
                                          </p:stCondLst>
                                        </p:cTn>
                                        <p:tgtEl>
                                          <p:spTgt spid="9"/>
                                        </p:tgtEl>
                                        <p:attrNameLst>
                                          <p:attrName>ppt_x</p:attrName>
                                        </p:attrNameLst>
                                      </p:cBhvr>
                                    </p:anim>
                                    <p:anim from="(-#ppt_h/2)" to="(#ppt_y)" calcmode="lin" valueType="num">
                                      <p:cBhvr>
                                        <p:cTn id="15" dur="500" fill="hold">
                                          <p:stCondLst>
                                            <p:cond delay="0"/>
                                          </p:stCondLst>
                                        </p:cTn>
                                        <p:tgtEl>
                                          <p:spTgt spid="9"/>
                                        </p:tgtEl>
                                        <p:attrNameLst>
                                          <p:attrName>ppt_y</p:attrName>
                                        </p:attrNameLst>
                                      </p:cBhvr>
                                    </p:anim>
                                    <p:animRot by="21600000">
                                      <p:cBhvr>
                                        <p:cTn id="16" dur="5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250" autoRev="1" fill="hold">
                                          <p:stCondLst>
                                            <p:cond delay="0"/>
                                          </p:stCondLst>
                                        </p:cTn>
                                        <p:tgtEl>
                                          <p:spTgt spid="6"/>
                                        </p:tgtEl>
                                        <p:attrNameLst>
                                          <p:attrName>ppt_w</p:attrName>
                                        </p:attrNameLst>
                                      </p:cBhvr>
                                    </p:anim>
                                    <p:anim by="(#ppt_w*0.50)" calcmode="lin" valueType="num">
                                      <p:cBhvr>
                                        <p:cTn id="22" dur="250" decel="50000" autoRev="1" fill="hold">
                                          <p:stCondLst>
                                            <p:cond delay="0"/>
                                          </p:stCondLst>
                                        </p:cTn>
                                        <p:tgtEl>
                                          <p:spTgt spid="6"/>
                                        </p:tgtEl>
                                        <p:attrNameLst>
                                          <p:attrName>ppt_x</p:attrName>
                                        </p:attrNameLst>
                                      </p:cBhvr>
                                    </p:anim>
                                    <p:anim from="(-#ppt_h/2)" to="(#ppt_y)" calcmode="lin" valueType="num">
                                      <p:cBhvr>
                                        <p:cTn id="23" dur="500" fill="hold">
                                          <p:stCondLst>
                                            <p:cond delay="0"/>
                                          </p:stCondLst>
                                        </p:cTn>
                                        <p:tgtEl>
                                          <p:spTgt spid="6"/>
                                        </p:tgtEl>
                                        <p:attrNameLst>
                                          <p:attrName>ppt_y</p:attrName>
                                        </p:attrNameLst>
                                      </p:cBhvr>
                                    </p:anim>
                                    <p:animRot by="21600000">
                                      <p:cBhvr>
                                        <p:cTn id="24"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263113" y="1941141"/>
            <a:ext cx="2752678"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Khám</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770754" y="2978541"/>
            <a:ext cx="1834156" cy="1323439"/>
          </a:xfrm>
          <a:prstGeom prst="rect">
            <a:avLst/>
          </a:prstGeom>
          <a:noFill/>
        </p:spPr>
        <p:txBody>
          <a:bodyPr wrap="none" lIns="91440" tIns="45720" rIns="91440" bIns="45720">
            <a:spAutoFit/>
          </a:bodyPr>
          <a:lstStyle/>
          <a:p>
            <a:pPr algn="ctr"/>
            <a:r>
              <a:rPr lang="en-GB"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Phá</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57308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66732" y="109657"/>
            <a:ext cx="10121153"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1.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54765" y="1033803"/>
            <a:ext cx="8124825" cy="2914650"/>
          </a:xfrm>
          <a:prstGeom prst="rect">
            <a:avLst/>
          </a:prstGeom>
        </p:spPr>
      </p:pic>
      <p:pic>
        <p:nvPicPr>
          <p:cNvPr id="4" name="Picture 3"/>
          <p:cNvPicPr>
            <a:picLocks noChangeAspect="1"/>
          </p:cNvPicPr>
          <p:nvPr/>
        </p:nvPicPr>
        <p:blipFill>
          <a:blip r:embed="rId4"/>
          <a:stretch>
            <a:fillRect/>
          </a:stretch>
        </p:blipFill>
        <p:spPr>
          <a:xfrm>
            <a:off x="1654765" y="3771900"/>
            <a:ext cx="8391525" cy="3086100"/>
          </a:xfrm>
          <a:prstGeom prst="rect">
            <a:avLst/>
          </a:prstGeom>
        </p:spPr>
      </p:pic>
    </p:spTree>
    <p:extLst>
      <p:ext uri="{BB962C8B-B14F-4D97-AF65-F5344CB8AC3E}">
        <p14:creationId xmlns:p14="http://schemas.microsoft.com/office/powerpoint/2010/main" val="223065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690" y="2380868"/>
            <a:ext cx="12038154" cy="1978168"/>
            <a:chOff x="1603783" y="1418071"/>
            <a:chExt cx="11675373" cy="2401340"/>
          </a:xfrm>
        </p:grpSpPr>
        <p:sp>
          <p:nvSpPr>
            <p:cNvPr id="6" name="Rounded Rectangle 5"/>
            <p:cNvSpPr/>
            <p:nvPr/>
          </p:nvSpPr>
          <p:spPr>
            <a:xfrm>
              <a:off x="1603783" y="1418071"/>
              <a:ext cx="11093005"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6503" y="2030047"/>
              <a:ext cx="11542653" cy="934040"/>
            </a:xfrm>
            <a:prstGeom prst="rect">
              <a:avLst/>
            </a:prstGeom>
            <a:noFill/>
          </p:spPr>
          <p:txBody>
            <a:bodyPr wrap="square" rtlCol="0">
              <a:spAutoFit/>
            </a:bodyPr>
            <a:lstStyle/>
            <a:p>
              <a:pPr fontAlgn="base">
                <a:spcBef>
                  <a:spcPct val="0"/>
                </a:spcBef>
                <a:spcAft>
                  <a:spcPct val="0"/>
                </a:spcAft>
                <a:defRPr/>
              </a:pPr>
              <a:r>
                <a:rPr lang="en-US" altLang="en-US" sz="4400" b="1" dirty="0" err="1">
                  <a:solidFill>
                    <a:srgbClr val="FF0000"/>
                  </a:solidFill>
                  <a:latin typeface="Times New Roman" panose="02020603050405020304" pitchFamily="18" charset="0"/>
                  <a:cs typeface="Times New Roman" panose="02020603050405020304" pitchFamily="18" charset="0"/>
                </a:rPr>
                <a:t>Nêu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một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lợi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sản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phẩm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nông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nghiệp</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93837AD0-0FA7-435C-BAD6-ED4407C312DB}"/>
              </a:ext>
            </a:extLst>
          </p:cNvPr>
          <p:cNvSpPr txBox="1"/>
          <p:nvPr/>
        </p:nvSpPr>
        <p:spPr>
          <a:xfrm>
            <a:off x="2712299" y="940261"/>
            <a:ext cx="9651043" cy="769441"/>
          </a:xfrm>
          <a:prstGeom prst="rect">
            <a:avLst/>
          </a:prstGeom>
          <a:solidFill>
            <a:schemeClr val="bg1">
              <a:alpha val="71000"/>
            </a:schemeClr>
          </a:solid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Thảo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luận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nhóm</a:t>
            </a:r>
            <a:r>
              <a:rPr lang="en-US" sz="4400" b="1" dirty="0" smtClean="0">
                <a:latin typeface="Times New Roman" panose="02020603050405020304" pitchFamily="18" charset="0"/>
                <a:cs typeface="Times New Roman" panose="02020603050405020304" pitchFamily="18" charset="0"/>
              </a:rPr>
              <a:t> 4</a:t>
            </a:r>
            <a:endParaRPr lang="en-US" sz="4400" b="1" dirty="0">
              <a:latin typeface="Times New Roman" panose="02020603050405020304" pitchFamily="18" charset="0"/>
              <a:cs typeface="Times New Roman" panose="02020603050405020304" pitchFamily="18" charset="0"/>
            </a:endParaRPr>
          </a:p>
        </p:txBody>
      </p:sp>
      <p:pic>
        <p:nvPicPr>
          <p:cNvPr id="1026" name="Picture 2" descr="Kids Discuss Homework Study Together Stock Vector - Illustration of  primary, library: 157873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9" y="0"/>
            <a:ext cx="4244001" cy="24296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64013" y="2665356"/>
            <a:ext cx="12064831" cy="1978168"/>
            <a:chOff x="1603783" y="1418071"/>
            <a:chExt cx="11701246" cy="2401340"/>
          </a:xfrm>
        </p:grpSpPr>
        <p:sp>
          <p:nvSpPr>
            <p:cNvPr id="17" name="Rounded Rectangle 16"/>
            <p:cNvSpPr/>
            <p:nvPr/>
          </p:nvSpPr>
          <p:spPr>
            <a:xfrm>
              <a:off x="1603783" y="1418071"/>
              <a:ext cx="11509194"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2376" y="1418071"/>
              <a:ext cx="11542653" cy="2204338"/>
            </a:xfrm>
            <a:prstGeom prst="rect">
              <a:avLst/>
            </a:prstGeom>
            <a:noFill/>
          </p:spPr>
          <p:txBody>
            <a:bodyPr wrap="square" rtlCol="0">
              <a:spAutoFit/>
            </a:bodyPr>
            <a:lstStyle/>
            <a:p>
              <a:pPr fontAlgn="base">
                <a:spcBef>
                  <a:spcPct val="0"/>
                </a:spcBef>
                <a:spcAft>
                  <a:spcPct val="0"/>
                </a:spcAft>
                <a:defRPr/>
              </a:pPr>
              <a:r>
                <a:rPr lang="vi-VN" altLang="en-US" sz="2800" b="1" i="1" dirty="0">
                  <a:solidFill>
                    <a:srgbClr val="C00000"/>
                  </a:solidFill>
                  <a:latin typeface="Times New Roman" panose="02020603050405020304" pitchFamily="18" charset="0"/>
                  <a:cs typeface="Times New Roman" panose="02020603050405020304" pitchFamily="18" charset="0"/>
                </a:rPr>
                <a:t>Hoạt động sản xuất nông nghiệp làm ra các sản phẩm để phục vụ cuộc sống con người (thức ăn, đồ uống, trang trí nhà cửa, thuốc,...), làm nguyên liệu cho các ngành sản xuất khác (sản xuất thủ công, công nghiệp), đem bán hoặc xuất khẩu thu lại lợi ích kinh tế, ...</a:t>
              </a:r>
              <a:endParaRPr lang="vi-VN" altLang="en-US" sz="2800" b="1" i="1"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515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một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số</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ở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địa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phương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4397383" y="3514685"/>
            <a:ext cx="7169426" cy="2712859"/>
          </a:xfrm>
          <a:prstGeom prst="rect">
            <a:avLst/>
          </a:prstGeom>
          <a:ln>
            <a:solidFill>
              <a:srgbClr val="00B050"/>
            </a:solidFill>
          </a:ln>
        </p:spPr>
        <p:txBody>
          <a:bodyPr wrap="square">
            <a:spAutoFit/>
          </a:bodyPr>
          <a:lstStyle/>
          <a:p>
            <a:pPr algn="just">
              <a:lnSpc>
                <a:spcPct val="120000"/>
              </a:lnSpc>
              <a:spcAft>
                <a:spcPts val="0"/>
              </a:spcAft>
            </a:pPr>
            <a:r>
              <a:rPr lang="nl-NL" sz="2400" i="1" dirty="0">
                <a:latin typeface="Times New Roman" panose="02020603050405020304" pitchFamily="18" charset="0"/>
                <a:ea typeface="Times New Roman" panose="02020603050405020304" pitchFamily="18" charset="0"/>
              </a:rPr>
              <a:t>Vai trò và tầm quan trọng của hoạt động sản xuất nông nghiệp: cung cấp lương thực, thực phẩm, trang trí nhà cửa,...; cung cấp cho các hoạt động sản xuất khác (chế biến); buôn bán và mang lại các lợi ích kinh tế,... Bên cạnh đó trồng rừng, trồng cây giúp bảo vệ môi trường, chống xói mòn đất, ngăn mưa lũ,...</a:t>
            </a:r>
            <a:endParaRPr lang="en-US" sz="2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96750" y="1314841"/>
            <a:ext cx="7312861" cy="1865126"/>
          </a:xfrm>
          <a:prstGeom prst="rect">
            <a:avLst/>
          </a:prstGeom>
          <a:ln>
            <a:solidFill>
              <a:srgbClr val="FF0000"/>
            </a:solidFill>
          </a:ln>
        </p:spPr>
        <p:txBody>
          <a:bodyPr wrap="square">
            <a:spAutoFit/>
          </a:bodyPr>
          <a:lstStyle/>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Hai bạn trong hình đang trao đổi về lợi ích của hoạt động sản xuất nông nghiệp nào?</a:t>
            </a:r>
            <a:endParaRPr lang="en-US" sz="2000" dirty="0" smtClean="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a:t>
            </a:r>
            <a:endParaRPr lang="en-US" sz="2000" dirty="0" smtClean="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Hoạt động sản xuất nông nghiệp đó có ích lợi gì?</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grpSp>
        <p:nvGrpSpPr>
          <p:cNvPr id="7" name="Group 6"/>
          <p:cNvGrpSpPr/>
          <p:nvPr/>
        </p:nvGrpSpPr>
        <p:grpSpPr>
          <a:xfrm>
            <a:off x="174813" y="1647876"/>
            <a:ext cx="4238161" cy="4673411"/>
            <a:chOff x="174813" y="1356972"/>
            <a:chExt cx="4611560" cy="5016933"/>
          </a:xfrm>
        </p:grpSpPr>
        <p:pic>
          <p:nvPicPr>
            <p:cNvPr id="2" name="Picture 1"/>
            <p:cNvPicPr>
              <a:picLocks noChangeAspect="1"/>
            </p:cNvPicPr>
            <p:nvPr/>
          </p:nvPicPr>
          <p:blipFill rotWithShape="1">
            <a:blip r:embed="rId3"/>
            <a:srcRect t="33433" r="51175" b="-1915"/>
            <a:stretch/>
          </p:blipFill>
          <p:spPr>
            <a:xfrm>
              <a:off x="174813" y="3008242"/>
              <a:ext cx="3867100" cy="3365663"/>
            </a:xfrm>
            <a:prstGeom prst="rect">
              <a:avLst/>
            </a:prstGeom>
          </p:spPr>
        </p:pic>
        <p:pic>
          <p:nvPicPr>
            <p:cNvPr id="9" name="Picture 8"/>
            <p:cNvPicPr>
              <a:picLocks noChangeAspect="1"/>
            </p:cNvPicPr>
            <p:nvPr/>
          </p:nvPicPr>
          <p:blipFill rotWithShape="1">
            <a:blip r:embed="rId3"/>
            <a:srcRect t="1" r="41776" b="66400"/>
            <a:stretch/>
          </p:blipFill>
          <p:spPr>
            <a:xfrm>
              <a:off x="174813" y="1356972"/>
              <a:ext cx="4611560" cy="1651270"/>
            </a:xfrm>
            <a:prstGeom prst="rect">
              <a:avLst/>
            </a:prstGeom>
          </p:spPr>
        </p:pic>
      </p:grpSp>
    </p:spTree>
    <p:extLst>
      <p:ext uri="{BB962C8B-B14F-4D97-AF65-F5344CB8AC3E}">
        <p14:creationId xmlns:p14="http://schemas.microsoft.com/office/powerpoint/2010/main" val="227792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361</Words>
  <Application>Microsoft Office PowerPoint</Application>
  <PresentationFormat>Widescreen</PresentationFormat>
  <Paragraphs>34</Paragraphs>
  <Slides>12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Microsoft YaHei</vt:lpstr>
      <vt:lpstr>Arial</vt:lpstr>
      <vt:lpstr>Calibri</vt:lpstr>
      <vt:lpstr>Calibri Light</vt:lpstr>
      <vt:lpstr>等线</vt:lpstr>
      <vt:lpstr>Times New Roman</vt:lpstr>
      <vt:lpstr>UTM Cool Blue</vt:lpstr>
      <vt:lpstr>UTM Cooper Black</vt:lpstr>
      <vt:lpstr>UTM Nokia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cp:revision>
  <dcterms:created xsi:type="dcterms:W3CDTF">2022-08-10T14:26:33Z</dcterms:created>
  <dcterms:modified xsi:type="dcterms:W3CDTF">2022-08-10T15:12:51Z</dcterms:modified>
</cp:coreProperties>
</file>