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3" r:id="rId2"/>
    <p:sldId id="289" r:id="rId3"/>
    <p:sldId id="286" r:id="rId4"/>
    <p:sldId id="446" r:id="rId5"/>
    <p:sldId id="457" r:id="rId6"/>
    <p:sldId id="448" r:id="rId7"/>
    <p:sldId id="467" r:id="rId8"/>
    <p:sldId id="469" r:id="rId9"/>
    <p:sldId id="465" r:id="rId10"/>
    <p:sldId id="476" r:id="rId11"/>
    <p:sldId id="477" r:id="rId12"/>
    <p:sldId id="478" r:id="rId13"/>
    <p:sldId id="479" r:id="rId14"/>
    <p:sldId id="480" r:id="rId15"/>
    <p:sldId id="458" r:id="rId16"/>
    <p:sldId id="481" r:id="rId17"/>
    <p:sldId id="461" r:id="rId18"/>
    <p:sldId id="470" r:id="rId19"/>
    <p:sldId id="471" r:id="rId20"/>
    <p:sldId id="46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ECD59"/>
    <a:srgbClr val="DDAD49"/>
    <a:srgbClr val="FFE666"/>
    <a:srgbClr val="FFFF9E"/>
    <a:srgbClr val="FFFF99"/>
    <a:srgbClr val="FFFF66"/>
    <a:srgbClr val="FFD268"/>
    <a:srgbClr val="F95C63"/>
    <a:srgbClr val="FF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91" d="100"/>
          <a:sy n="91" d="100"/>
        </p:scale>
        <p:origin x="5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5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44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70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817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FD34E-F991-4465-83F7-9F4E4AFC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2239" b="33489"/>
          <a:stretch/>
        </p:blipFill>
        <p:spPr>
          <a:xfrm>
            <a:off x="5040568" y="6220654"/>
            <a:ext cx="2452054" cy="12746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.xml"/><Relationship Id="rId7" Type="http://schemas.openxmlformats.org/officeDocument/2006/relationships/image" Target="../media/image2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8.xml"/><Relationship Id="rId7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373086" y="1938844"/>
            <a:ext cx="7339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 w="25400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n w="25400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李旭科书法" panose="02000603000000000000" pitchFamily="2" charset="-122"/>
                <a:cs typeface="Times New Roman" panose="02020603050405020304" pitchFamily="18" charset="0"/>
              </a:rPr>
              <a:t> 14:</a:t>
            </a:r>
          </a:p>
          <a:p>
            <a:pPr lvl="0" algn="ctr"/>
            <a:r>
              <a:rPr lang="en-US" sz="5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380949" y="332584"/>
            <a:ext cx="968721" cy="9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463523" y="1556477"/>
            <a:ext cx="316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6097" y="2243040"/>
            <a:ext cx="9697453" cy="1259919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dọn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dẹp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54" l="0" r="100000">
                        <a14:foregroundMark x1="12000" y1="6647" x2="30444" y2="57803"/>
                        <a14:foregroundMark x1="10444" y1="26012" x2="16889" y2="58092"/>
                        <a14:foregroundMark x1="8444" y1="35549" x2="19778" y2="43931"/>
                        <a14:foregroundMark x1="26444" y1="28613" x2="31333" y2="28613"/>
                        <a14:foregroundMark x1="68667" y1="7803" x2="92000" y2="75434"/>
                        <a14:foregroundMark x1="72222" y1="23410" x2="74889" y2="60694"/>
                        <a14:foregroundMark x1="70889" y1="34971" x2="72000" y2="89306"/>
                        <a14:foregroundMark x1="77333" y1="46532" x2="90222" y2="80058"/>
                        <a14:foregroundMark x1="92000" y1="72832" x2="92222" y2="90462"/>
                        <a14:foregroundMark x1="47333" y1="69942" x2="61778" y2="89884"/>
                        <a14:foregroundMark x1="48667" y1="65607" x2="56444" y2="70520"/>
                        <a14:foregroundMark x1="45556" y1="69653" x2="48222" y2="76879"/>
                        <a14:foregroundMark x1="75111" y1="4046" x2="85556" y2="18786"/>
                        <a14:foregroundMark x1="98444" y1="24566" x2="96222" y2="30058"/>
                        <a14:foregroundMark x1="18667" y1="3757" x2="32667" y2="17919"/>
                        <a14:foregroundMark x1="8444" y1="81214" x2="35556" y2="81214"/>
                        <a14:foregroundMark x1="3111" y1="91040" x2="37778" y2="91908"/>
                        <a14:backgroundMark x1="11111" y1="89306" x2="26889" y2="88439"/>
                        <a14:backgroundMark x1="10444" y1="94509" x2="33556" y2="94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5852" y="3370612"/>
            <a:ext cx="4535620" cy="3487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465816" y="44263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1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638" y="2540047"/>
            <a:ext cx="8889075" cy="4393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63023" y="783811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70816" y="1439988"/>
            <a:ext cx="8882001" cy="1055608"/>
            <a:chOff x="1450846" y="1847516"/>
            <a:chExt cx="8882001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1450846" y="1891967"/>
              <a:ext cx="8823502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4"/>
            <p:cNvSpPr/>
            <p:nvPr/>
          </p:nvSpPr>
          <p:spPr>
            <a:xfrm>
              <a:off x="1488435" y="1847516"/>
              <a:ext cx="8844412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27361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29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70664" y="599912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120298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52" y="987067"/>
            <a:ext cx="1009173" cy="935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1592" y="959667"/>
            <a:ext cx="1124993" cy="14936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69366" y="1067169"/>
            <a:ext cx="7229466" cy="1055608"/>
            <a:chOff x="1450846" y="1847516"/>
            <a:chExt cx="6986077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1450846" y="1891967"/>
              <a:ext cx="6893871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4"/>
            <p:cNvSpPr/>
            <p:nvPr/>
          </p:nvSpPr>
          <p:spPr>
            <a:xfrm>
              <a:off x="1488435" y="1847516"/>
              <a:ext cx="6948488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Chia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lvl="0" algn="just"/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364" y="2713382"/>
            <a:ext cx="4954636" cy="3727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997" y="2167228"/>
            <a:ext cx="3397775" cy="4462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25" y="2790334"/>
            <a:ext cx="3689046" cy="380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908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00868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93" y="3844147"/>
            <a:ext cx="3387365" cy="3013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55" y="278328"/>
            <a:ext cx="10034373" cy="35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13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754862" cy="4273880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315200" y="2529217"/>
            <a:ext cx="33447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GÓC NHÀ THÂN THƯƠNG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51921" y="854845"/>
            <a:ext cx="3639138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sz="4000" b="1">
                <a:solidFill>
                  <a:srgbClr val="05A8E8"/>
                </a:solidFill>
                <a:latin typeface="UTM Avo" panose="02040603050506020204" pitchFamily="18" charset="0"/>
              </a:rPr>
              <a:t>Sinh hoạt lớp</a:t>
            </a:r>
            <a:endParaRPr lang="en-US" sz="40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2" r="74121"/>
          <a:stretch/>
        </p:blipFill>
        <p:spPr>
          <a:xfrm>
            <a:off x="120274" y="-10611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NHÀ THÂN THƯƠNG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132764" y="795441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HOẠT ĐỘNG TỔNG KẾT TUẦN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00" y="1427030"/>
            <a:ext cx="5105972" cy="46072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75027" y="18418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endParaRPr lang="en-US" sz="4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9726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-393331" y="4993194"/>
            <a:ext cx="2699111" cy="2134988"/>
          </a:xfrm>
          <a:prstGeom prst="rect">
            <a:avLst/>
          </a:prstGeom>
        </p:spPr>
      </p:pic>
      <p:sp>
        <p:nvSpPr>
          <p:cNvPr id="28" name="椭圆 30">
            <a:extLst>
              <a:ext uri="{FF2B5EF4-FFF2-40B4-BE49-F238E27FC236}">
                <a16:creationId xmlns:a16="http://schemas.microsoft.com/office/drawing/2014/main" id="{1E57D713-08E7-4DF2-BB8E-42B1E974EE93}"/>
              </a:ext>
            </a:extLst>
          </p:cNvPr>
          <p:cNvSpPr/>
          <p:nvPr/>
        </p:nvSpPr>
        <p:spPr>
          <a:xfrm>
            <a:off x="377960" y="-699151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椭圆 32">
            <a:extLst>
              <a:ext uri="{FF2B5EF4-FFF2-40B4-BE49-F238E27FC236}">
                <a16:creationId xmlns:a16="http://schemas.microsoft.com/office/drawing/2014/main" id="{4A2F7CD4-46D5-471A-9AFD-4362A26F8396}"/>
              </a:ext>
            </a:extLst>
          </p:cNvPr>
          <p:cNvSpPr/>
          <p:nvPr/>
        </p:nvSpPr>
        <p:spPr>
          <a:xfrm>
            <a:off x="2793500" y="-699152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grpSp>
        <p:nvGrpSpPr>
          <p:cNvPr id="31" name="PA_组合 25">
            <a:extLst>
              <a:ext uri="{FF2B5EF4-FFF2-40B4-BE49-F238E27FC236}">
                <a16:creationId xmlns:a16="http://schemas.microsoft.com/office/drawing/2014/main" id="{8B8110AF-667E-4352-B794-096B45FEB34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030628" y="4732772"/>
            <a:ext cx="947188" cy="947188"/>
            <a:chOff x="2658322" y="3623805"/>
            <a:chExt cx="585386" cy="585386"/>
          </a:xfrm>
        </p:grpSpPr>
        <p:sp>
          <p:nvSpPr>
            <p:cNvPr id="32" name="椭圆 23">
              <a:extLst>
                <a:ext uri="{FF2B5EF4-FFF2-40B4-BE49-F238E27FC236}">
                  <a16:creationId xmlns:a16="http://schemas.microsoft.com/office/drawing/2014/main" id="{5F5BCE2A-97C2-4C86-9673-DC73E58BA33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椭圆 24">
              <a:extLst>
                <a:ext uri="{FF2B5EF4-FFF2-40B4-BE49-F238E27FC236}">
                  <a16:creationId xmlns:a16="http://schemas.microsoft.com/office/drawing/2014/main" id="{2FB8A1CE-DE41-4BE2-915E-2729B9D922EB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PA_组合 25">
            <a:extLst>
              <a:ext uri="{FF2B5EF4-FFF2-40B4-BE49-F238E27FC236}">
                <a16:creationId xmlns:a16="http://schemas.microsoft.com/office/drawing/2014/main" id="{3BDA66C9-548A-4BF3-8889-AC6EC66042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161856" y="924"/>
            <a:ext cx="693260" cy="689346"/>
            <a:chOff x="2658322" y="3623805"/>
            <a:chExt cx="585386" cy="585386"/>
          </a:xfrm>
        </p:grpSpPr>
        <p:sp>
          <p:nvSpPr>
            <p:cNvPr id="35" name="椭圆 23">
              <a:extLst>
                <a:ext uri="{FF2B5EF4-FFF2-40B4-BE49-F238E27FC236}">
                  <a16:creationId xmlns:a16="http://schemas.microsoft.com/office/drawing/2014/main" id="{85BAFCED-A82A-46FE-A850-8DD833F5EAAE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24">
              <a:extLst>
                <a:ext uri="{FF2B5EF4-FFF2-40B4-BE49-F238E27FC236}">
                  <a16:creationId xmlns:a16="http://schemas.microsoft.com/office/drawing/2014/main" id="{D822B3C7-C963-4B61-8619-8F329A38D387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PA_组合 25">
            <a:extLst>
              <a:ext uri="{FF2B5EF4-FFF2-40B4-BE49-F238E27FC236}">
                <a16:creationId xmlns:a16="http://schemas.microsoft.com/office/drawing/2014/main" id="{4CACEAB4-5E76-496D-9A74-AC325DC1185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393078" y="-1058428"/>
            <a:ext cx="444015" cy="444015"/>
            <a:chOff x="2658322" y="3623805"/>
            <a:chExt cx="585386" cy="585386"/>
          </a:xfrm>
        </p:grpSpPr>
        <p:sp>
          <p:nvSpPr>
            <p:cNvPr id="38" name="椭圆 23">
              <a:extLst>
                <a:ext uri="{FF2B5EF4-FFF2-40B4-BE49-F238E27FC236}">
                  <a16:creationId xmlns:a16="http://schemas.microsoft.com/office/drawing/2014/main" id="{ED65059B-A864-47A8-9872-ECB275C5F25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椭圆 24">
              <a:extLst>
                <a:ext uri="{FF2B5EF4-FFF2-40B4-BE49-F238E27FC236}">
                  <a16:creationId xmlns:a16="http://schemas.microsoft.com/office/drawing/2014/main" id="{AD295F6D-8591-49AC-A795-89A64535BDA6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PA_组合 25">
            <a:extLst>
              <a:ext uri="{FF2B5EF4-FFF2-40B4-BE49-F238E27FC236}">
                <a16:creationId xmlns:a16="http://schemas.microsoft.com/office/drawing/2014/main" id="{7A40173C-C501-49CA-A1C8-D29D6627139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-141072" y="1246622"/>
            <a:ext cx="444015" cy="444015"/>
            <a:chOff x="2658322" y="3623805"/>
            <a:chExt cx="585386" cy="585386"/>
          </a:xfrm>
        </p:grpSpPr>
        <p:sp>
          <p:nvSpPr>
            <p:cNvPr id="41" name="椭圆 23">
              <a:extLst>
                <a:ext uri="{FF2B5EF4-FFF2-40B4-BE49-F238E27FC236}">
                  <a16:creationId xmlns:a16="http://schemas.microsoft.com/office/drawing/2014/main" id="{A6045879-A5F8-48E9-8250-8D4211569208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椭圆 24">
              <a:extLst>
                <a:ext uri="{FF2B5EF4-FFF2-40B4-BE49-F238E27FC236}">
                  <a16:creationId xmlns:a16="http://schemas.microsoft.com/office/drawing/2014/main" id="{1E8E0913-61BA-460C-BDAA-8EF23498909D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2" r="74121"/>
          <a:stretch/>
        </p:blipFill>
        <p:spPr>
          <a:xfrm>
            <a:off x="109165" y="100319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956225" y="927781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 bày tranh ảnh và giới thiệu về góc yêu thích của em ở nhà</a:t>
            </a:r>
            <a:endParaRPr lang="en-US" sz="28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9968" y="3869482"/>
            <a:ext cx="622169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3456" y="2276414"/>
            <a:ext cx="5179623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Treo,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241929" y="40456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NHÀ THÂN THƯƠNG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9737" y="1966482"/>
            <a:ext cx="5125379" cy="31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-417343" y="5041691"/>
            <a:ext cx="2699111" cy="2134988"/>
          </a:xfrm>
          <a:prstGeom prst="rect">
            <a:avLst/>
          </a:prstGeom>
        </p:spPr>
      </p:pic>
      <p:sp>
        <p:nvSpPr>
          <p:cNvPr id="28" name="椭圆 30">
            <a:extLst>
              <a:ext uri="{FF2B5EF4-FFF2-40B4-BE49-F238E27FC236}">
                <a16:creationId xmlns:a16="http://schemas.microsoft.com/office/drawing/2014/main" id="{1E57D713-08E7-4DF2-BB8E-42B1E974EE93}"/>
              </a:ext>
            </a:extLst>
          </p:cNvPr>
          <p:cNvSpPr/>
          <p:nvPr/>
        </p:nvSpPr>
        <p:spPr>
          <a:xfrm>
            <a:off x="714844" y="677262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椭圆 32">
            <a:extLst>
              <a:ext uri="{FF2B5EF4-FFF2-40B4-BE49-F238E27FC236}">
                <a16:creationId xmlns:a16="http://schemas.microsoft.com/office/drawing/2014/main" id="{4A2F7CD4-46D5-471A-9AFD-4362A26F8396}"/>
              </a:ext>
            </a:extLst>
          </p:cNvPr>
          <p:cNvSpPr/>
          <p:nvPr/>
        </p:nvSpPr>
        <p:spPr>
          <a:xfrm>
            <a:off x="3130384" y="677261"/>
            <a:ext cx="365665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grpSp>
        <p:nvGrpSpPr>
          <p:cNvPr id="31" name="PA_组合 25">
            <a:extLst>
              <a:ext uri="{FF2B5EF4-FFF2-40B4-BE49-F238E27FC236}">
                <a16:creationId xmlns:a16="http://schemas.microsoft.com/office/drawing/2014/main" id="{8B8110AF-667E-4352-B794-096B45FEB34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7512" y="6109185"/>
            <a:ext cx="947188" cy="947188"/>
            <a:chOff x="2658322" y="3623805"/>
            <a:chExt cx="585386" cy="585386"/>
          </a:xfrm>
        </p:grpSpPr>
        <p:sp>
          <p:nvSpPr>
            <p:cNvPr id="32" name="椭圆 23">
              <a:extLst>
                <a:ext uri="{FF2B5EF4-FFF2-40B4-BE49-F238E27FC236}">
                  <a16:creationId xmlns:a16="http://schemas.microsoft.com/office/drawing/2014/main" id="{5F5BCE2A-97C2-4C86-9673-DC73E58BA33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椭圆 24">
              <a:extLst>
                <a:ext uri="{FF2B5EF4-FFF2-40B4-BE49-F238E27FC236}">
                  <a16:creationId xmlns:a16="http://schemas.microsoft.com/office/drawing/2014/main" id="{2FB8A1CE-DE41-4BE2-915E-2729B9D922EB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PA_组合 25">
            <a:extLst>
              <a:ext uri="{FF2B5EF4-FFF2-40B4-BE49-F238E27FC236}">
                <a16:creationId xmlns:a16="http://schemas.microsoft.com/office/drawing/2014/main" id="{3BDA66C9-548A-4BF3-8889-AC6EC66042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498740" y="1377337"/>
            <a:ext cx="693260" cy="689346"/>
            <a:chOff x="2658322" y="3623805"/>
            <a:chExt cx="585386" cy="585386"/>
          </a:xfrm>
        </p:grpSpPr>
        <p:sp>
          <p:nvSpPr>
            <p:cNvPr id="35" name="椭圆 23">
              <a:extLst>
                <a:ext uri="{FF2B5EF4-FFF2-40B4-BE49-F238E27FC236}">
                  <a16:creationId xmlns:a16="http://schemas.microsoft.com/office/drawing/2014/main" id="{85BAFCED-A82A-46FE-A850-8DD833F5EAAE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24">
              <a:extLst>
                <a:ext uri="{FF2B5EF4-FFF2-40B4-BE49-F238E27FC236}">
                  <a16:creationId xmlns:a16="http://schemas.microsoft.com/office/drawing/2014/main" id="{D822B3C7-C963-4B61-8619-8F329A38D387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PA_组合 25">
            <a:extLst>
              <a:ext uri="{FF2B5EF4-FFF2-40B4-BE49-F238E27FC236}">
                <a16:creationId xmlns:a16="http://schemas.microsoft.com/office/drawing/2014/main" id="{4CACEAB4-5E76-496D-9A74-AC325DC1185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729962" y="317985"/>
            <a:ext cx="444015" cy="444015"/>
            <a:chOff x="2658322" y="3623805"/>
            <a:chExt cx="585386" cy="585386"/>
          </a:xfrm>
        </p:grpSpPr>
        <p:sp>
          <p:nvSpPr>
            <p:cNvPr id="38" name="椭圆 23">
              <a:extLst>
                <a:ext uri="{FF2B5EF4-FFF2-40B4-BE49-F238E27FC236}">
                  <a16:creationId xmlns:a16="http://schemas.microsoft.com/office/drawing/2014/main" id="{ED65059B-A864-47A8-9872-ECB275C5F254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椭圆 24">
              <a:extLst>
                <a:ext uri="{FF2B5EF4-FFF2-40B4-BE49-F238E27FC236}">
                  <a16:creationId xmlns:a16="http://schemas.microsoft.com/office/drawing/2014/main" id="{AD295F6D-8591-49AC-A795-89A64535BDA6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PA_组合 25">
            <a:extLst>
              <a:ext uri="{FF2B5EF4-FFF2-40B4-BE49-F238E27FC236}">
                <a16:creationId xmlns:a16="http://schemas.microsoft.com/office/drawing/2014/main" id="{7A40173C-C501-49CA-A1C8-D29D6627139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95812" y="2623035"/>
            <a:ext cx="444015" cy="444015"/>
            <a:chOff x="2658322" y="3623805"/>
            <a:chExt cx="585386" cy="585386"/>
          </a:xfrm>
        </p:grpSpPr>
        <p:sp>
          <p:nvSpPr>
            <p:cNvPr id="41" name="椭圆 23">
              <a:extLst>
                <a:ext uri="{FF2B5EF4-FFF2-40B4-BE49-F238E27FC236}">
                  <a16:creationId xmlns:a16="http://schemas.microsoft.com/office/drawing/2014/main" id="{A6045879-A5F8-48E9-8250-8D4211569208}"/>
                </a:ext>
              </a:extLst>
            </p:cNvPr>
            <p:cNvSpPr/>
            <p:nvPr/>
          </p:nvSpPr>
          <p:spPr>
            <a:xfrm>
              <a:off x="2658322" y="3623805"/>
              <a:ext cx="585386" cy="585386"/>
            </a:xfrm>
            <a:prstGeom prst="ellipse">
              <a:avLst/>
            </a:prstGeom>
            <a:solidFill>
              <a:srgbClr val="FCD1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椭圆 24">
              <a:extLst>
                <a:ext uri="{FF2B5EF4-FFF2-40B4-BE49-F238E27FC236}">
                  <a16:creationId xmlns:a16="http://schemas.microsoft.com/office/drawing/2014/main" id="{1E8E0913-61BA-460C-BDAA-8EF23498909D}"/>
                </a:ext>
              </a:extLst>
            </p:cNvPr>
            <p:cNvSpPr/>
            <p:nvPr/>
          </p:nvSpPr>
          <p:spPr>
            <a:xfrm>
              <a:off x="2764305" y="3729788"/>
              <a:ext cx="373419" cy="373419"/>
            </a:xfrm>
            <a:prstGeom prst="ellipse">
              <a:avLst/>
            </a:prstGeom>
            <a:solidFill>
              <a:srgbClr val="FBB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702865" y="442406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060" y="1148546"/>
            <a:ext cx="11382480" cy="13746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8296" y="2523191"/>
            <a:ext cx="7035343" cy="38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ập huấn - Google Chrom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39" b="78226" l="32631" r="3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35" t="68222" r="62022" b="20556"/>
          <a:stretch/>
        </p:blipFill>
        <p:spPr>
          <a:xfrm>
            <a:off x="-332717" y="0"/>
            <a:ext cx="2108643" cy="21897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967" y="279393"/>
            <a:ext cx="8343801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A651"/>
                </a:solidFill>
                <a:latin typeface="UTM Avo" panose="02040603050506020204" pitchFamily="18" charset="0"/>
              </a:rPr>
              <a:t>         </a:t>
            </a:r>
            <a:r>
              <a:rPr lang="en-US" sz="3600" b="1" dirty="0" err="1" smtClean="0">
                <a:solidFill>
                  <a:srgbClr val="00A651"/>
                </a:solidFill>
                <a:latin typeface="UTM Avo" panose="02040603050506020204" pitchFamily="18" charset="0"/>
              </a:rPr>
              <a:t>Hoạt</a:t>
            </a:r>
            <a:r>
              <a:rPr lang="en-US" sz="3600" b="1" dirty="0" smtClean="0">
                <a:solidFill>
                  <a:srgbClr val="00A65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A651"/>
                </a:solidFill>
                <a:latin typeface="UTM Avo" panose="02040603050506020204" pitchFamily="18" charset="0"/>
              </a:rPr>
              <a:t>động</a:t>
            </a:r>
            <a:r>
              <a:rPr lang="en-US" sz="3600" b="1" dirty="0" smtClean="0">
                <a:solidFill>
                  <a:srgbClr val="00A65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A651"/>
                </a:solidFill>
                <a:latin typeface="UTM Avo" panose="02040603050506020204" pitchFamily="18" charset="0"/>
              </a:rPr>
              <a:t>sau</a:t>
            </a:r>
            <a:r>
              <a:rPr lang="en-US" sz="3600" b="1" dirty="0" smtClean="0">
                <a:solidFill>
                  <a:srgbClr val="00A651"/>
                </a:solidFill>
                <a:latin typeface="UTM Avo" panose="02040603050506020204" pitchFamily="18" charset="0"/>
              </a:rPr>
              <a:t> </a:t>
            </a:r>
            <a:r>
              <a:rPr lang="en-US" sz="3600" b="1" err="1" smtClean="0">
                <a:solidFill>
                  <a:srgbClr val="00A651"/>
                </a:solidFill>
                <a:latin typeface="UTM Avo" panose="02040603050506020204" pitchFamily="18" charset="0"/>
              </a:rPr>
              <a:t>giờ</a:t>
            </a:r>
            <a:r>
              <a:rPr lang="en-US" sz="3600" b="1" smtClean="0">
                <a:solidFill>
                  <a:srgbClr val="00A651"/>
                </a:solidFill>
                <a:latin typeface="UTM Avo" panose="02040603050506020204" pitchFamily="18" charset="0"/>
              </a:rPr>
              <a:t> học</a:t>
            </a:r>
            <a:endParaRPr lang="en-US" sz="3600" b="1" dirty="0" smtClean="0">
              <a:solidFill>
                <a:srgbClr val="00A65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967" y="1374266"/>
            <a:ext cx="719849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</a:rPr>
              <a:t>Cùng người thân lên kế hoạch thực hiện một trong những việc sau: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</a:rPr>
              <a:t>- Thăm hỏi thầy cô giáo cũ của em.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</a:rPr>
              <a:t>- Thăm hỏi thầy cô giáo ngày xưa của người thân.</a:t>
            </a:r>
            <a:endParaRPr lang="en-US" sz="3000" b="1" dirty="0" smtClean="0">
              <a:solidFill>
                <a:schemeClr val="tx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057" y="1094873"/>
            <a:ext cx="3599567" cy="51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62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  <a:solidFill>
            <a:srgbClr val="F5F1E5">
              <a:alpha val="60000"/>
            </a:srgbClr>
          </a:solidFill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 rot="234299">
            <a:off x="-5440845" y="-435419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>
            <a:off x="-2209892" y="5243528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191619" y="5453963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400620" y="6005612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5087262" y="6106440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88550" y="83734"/>
            <a:ext cx="5422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Nội</a:t>
            </a:r>
            <a:r>
              <a:rPr 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 </a:t>
            </a:r>
            <a:r>
              <a:rPr lang="en-US" sz="6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dung </a:t>
            </a:r>
            <a:endParaRPr lang="en-US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+mj-ea"/>
              <a:cs typeface="UTM Windsor BT" panose="02040603050506020204" charset="0"/>
            </a:endParaRP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A4A5D77-F5C9-4D04-ABB6-A33FC036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" y="917229"/>
            <a:ext cx="2829042" cy="5058103"/>
          </a:xfrm>
          <a:prstGeom prst="rect">
            <a:avLst/>
          </a:prstGeom>
        </p:spPr>
      </p:pic>
      <p:sp>
        <p:nvSpPr>
          <p:cNvPr id="90" name="等腰三角形 73"/>
          <p:cNvSpPr/>
          <p:nvPr/>
        </p:nvSpPr>
        <p:spPr>
          <a:xfrm rot="5400000">
            <a:off x="4115073" y="2624820"/>
            <a:ext cx="187034" cy="22692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latin typeface="UTM Avo" panose="02040603050506020204" pitchFamily="18" charset="0"/>
              <a:ea typeface="+mj-ea"/>
              <a:cs typeface="+mn-ea"/>
              <a:sym typeface="+mn-lt"/>
            </a:endParaRPr>
          </a:p>
        </p:txBody>
      </p:sp>
      <p:sp>
        <p:nvSpPr>
          <p:cNvPr id="94" name="文本框 74"/>
          <p:cNvSpPr txBox="1"/>
          <p:nvPr/>
        </p:nvSpPr>
        <p:spPr>
          <a:xfrm>
            <a:off x="3276706" y="2404858"/>
            <a:ext cx="760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9" name="文本框 75"/>
          <p:cNvSpPr txBox="1"/>
          <p:nvPr/>
        </p:nvSpPr>
        <p:spPr>
          <a:xfrm flipH="1">
            <a:off x="4334271" y="2512436"/>
            <a:ext cx="588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Sinh hoạt dưới cờ</a:t>
            </a:r>
            <a:endParaRPr lang="en-US" altLang="zh-CN" sz="3600" dirty="0">
              <a:highlight>
                <a:srgbClr val="E2F3E0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00" name="等腰三角形 83"/>
          <p:cNvSpPr/>
          <p:nvPr/>
        </p:nvSpPr>
        <p:spPr>
          <a:xfrm rot="5400000">
            <a:off x="4095877" y="3468344"/>
            <a:ext cx="213774" cy="22131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UTM Avo" panose="02040603050506020204" pitchFamily="18" charset="0"/>
              <a:ea typeface="+mj-ea"/>
              <a:cs typeface="+mn-ea"/>
              <a:sym typeface="+mn-lt"/>
            </a:endParaRPr>
          </a:p>
        </p:txBody>
      </p:sp>
      <p:sp>
        <p:nvSpPr>
          <p:cNvPr id="101" name="文本框 84"/>
          <p:cNvSpPr txBox="1"/>
          <p:nvPr/>
        </p:nvSpPr>
        <p:spPr>
          <a:xfrm>
            <a:off x="3204174" y="3297749"/>
            <a:ext cx="83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2" name="文本框 86"/>
          <p:cNvSpPr txBox="1"/>
          <p:nvPr/>
        </p:nvSpPr>
        <p:spPr>
          <a:xfrm flipH="1">
            <a:off x="4316761" y="3350909"/>
            <a:ext cx="807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EAE7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</a:rPr>
              <a:t>Hoạt động giáo dục theo chủ đề</a:t>
            </a:r>
            <a:endParaRPr lang="en-US" sz="3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EAE7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03" name="等腰三角形 87"/>
          <p:cNvSpPr/>
          <p:nvPr/>
        </p:nvSpPr>
        <p:spPr>
          <a:xfrm rot="5400000">
            <a:off x="4130571" y="4338015"/>
            <a:ext cx="214837" cy="226973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  <a:latin typeface="UTM Avo" panose="02040603050506020204" pitchFamily="18" charset="0"/>
              <a:ea typeface="+mj-ea"/>
              <a:cs typeface="+mn-ea"/>
              <a:sym typeface="+mn-lt"/>
            </a:endParaRPr>
          </a:p>
        </p:txBody>
      </p:sp>
      <p:sp>
        <p:nvSpPr>
          <p:cNvPr id="104" name="文本框 88"/>
          <p:cNvSpPr txBox="1"/>
          <p:nvPr/>
        </p:nvSpPr>
        <p:spPr>
          <a:xfrm>
            <a:off x="3324617" y="4176443"/>
            <a:ext cx="89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+mn-lt"/>
              </a:rPr>
              <a:t>03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5" name="文本框 75">
            <a:extLst>
              <a:ext uri="{FF2B5EF4-FFF2-40B4-BE49-F238E27FC236}">
                <a16:creationId xmlns:a16="http://schemas.microsoft.com/office/drawing/2014/main" id="{6D9A87DF-9E36-4894-8163-A9848A1C155E}"/>
              </a:ext>
            </a:extLst>
          </p:cNvPr>
          <p:cNvSpPr txBox="1"/>
          <p:nvPr/>
        </p:nvSpPr>
        <p:spPr>
          <a:xfrm flipH="1">
            <a:off x="4348690" y="4179755"/>
            <a:ext cx="588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Avo" panose="02040603050506020204" pitchFamily="18" charset="0"/>
                <a:ea typeface="+mj-ea"/>
                <a:cs typeface="Arial" panose="020B0604020202020204" pitchFamily="34" charset="0"/>
                <a:sym typeface="+mn-lt"/>
              </a:rPr>
              <a:t>Sinh hoạt lớp</a:t>
            </a:r>
            <a:endParaRPr lang="en-US" altLang="zh-CN" sz="3600" dirty="0">
              <a:highlight>
                <a:srgbClr val="E2F3E0"/>
              </a:highlight>
              <a:latin typeface="UTM Avo" panose="02040603050506020204" pitchFamily="18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4" grpId="0"/>
      <p:bldP spid="99" grpId="0"/>
      <p:bldP spid="100" grpId="0" animBg="1"/>
      <p:bldP spid="101" grpId="0"/>
      <p:bldP spid="102" grpId="0"/>
      <p:bldP spid="103" grpId="0" animBg="1"/>
      <p:bldP spid="104" grpId="0"/>
      <p:bldP spid="1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" y="-1962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pic>
        <p:nvPicPr>
          <p:cNvPr id="2" name="5cd521b77f4f6">
            <a:hlinkClick r:id="" action="ppaction://media"/>
            <a:extLst>
              <a:ext uri="{FF2B5EF4-FFF2-40B4-BE49-F238E27FC236}">
                <a16:creationId xmlns:a16="http://schemas.microsoft.com/office/drawing/2014/main" id="{64F64852-0DF8-4E81-8601-640AADEE8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4957" y="2042199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935721" y="2042199"/>
            <a:ext cx="6465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Chúc các con chăm ngoan.</a:t>
            </a:r>
            <a:endParaRPr lang="en-US" sz="6600" b="1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  <a:ea typeface="李旭科书法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9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869030" y="2077481"/>
            <a:ext cx="2006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Sinh hoạt dưới cờ</a:t>
            </a:r>
            <a:endParaRPr lang="zh-CN" alt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486"/>
            <a:ext cx="1058912" cy="105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300518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VIỆN EM YÊU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23557" y="809793"/>
            <a:ext cx="1134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thầy cô phụ trách thư viện giới thiệu về thư viện của trường.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43F8F-E82D-C6FD-AC0C-C81CFBE8397B}"/>
              </a:ext>
            </a:extLst>
          </p:cNvPr>
          <p:cNvSpPr txBox="1"/>
          <p:nvPr/>
        </p:nvSpPr>
        <p:spPr>
          <a:xfrm>
            <a:off x="323557" y="1338948"/>
            <a:ext cx="1134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295" y="1860246"/>
            <a:ext cx="8017335" cy="4928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5"/>
          <p:cNvSpPr/>
          <p:nvPr/>
        </p:nvSpPr>
        <p:spPr>
          <a:xfrm>
            <a:off x="323557" y="2298200"/>
            <a:ext cx="35714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thầy cô tuyên dương những bạn đọc tích cực, có ý thức tốt khi đến đọc sách tại thư viện.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17" y="4540309"/>
            <a:ext cx="1336700" cy="21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2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0" y="1684158"/>
            <a:ext cx="3552731" cy="463963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589182" y="2159531"/>
            <a:ext cx="28061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GÓC HỌC TẬP ĐÁNG YÊU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286802" y="449252"/>
            <a:ext cx="4522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仓耳玄三M W05" panose="02020400000000000000" pitchFamily="18" charset="-122"/>
                <a:cs typeface="Arial" panose="020B0604020202020204" pitchFamily="34" charset="0"/>
              </a:rPr>
              <a:t>Hoạt động giáo dục theo chủ đề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73" y="1240146"/>
            <a:ext cx="3046644" cy="47221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4144" y="4151594"/>
            <a:ext cx="2690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GÓC CỦA MÌNH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210611" y="0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64755" y="317309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02186" y="1240146"/>
            <a:ext cx="7804176" cy="2281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638" y="4397815"/>
            <a:ext cx="2690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00788" y="3795686"/>
            <a:ext cx="7760970" cy="22814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GV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HS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7019" y="4397985"/>
            <a:ext cx="26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BẮT ĐẦU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 animBg="1"/>
      <p:bldP spid="11" grpId="0"/>
      <p:bldP spid="11" grpId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53315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4059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Nữ sinh nhận mưa lời khen vì biến góc học tập cũ nát thành sang chảnh bất  ngờ chỉ với 500 nghìn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55" y="1376535"/>
            <a:ext cx="7530139" cy="4687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Rounded Rectangle 17"/>
          <p:cNvSpPr/>
          <p:nvPr/>
        </p:nvSpPr>
        <p:spPr>
          <a:xfrm>
            <a:off x="2013268" y="5919737"/>
            <a:ext cx="8655358" cy="6469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hay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2?</a:t>
            </a:r>
            <a:endParaRPr lang="en-US" sz="32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97379" y="5919737"/>
            <a:ext cx="10006889" cy="6469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51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8" grpId="1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989" y="2211626"/>
            <a:ext cx="3423322" cy="4053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ounded Rectangle 15"/>
          <p:cNvSpPr/>
          <p:nvPr/>
        </p:nvSpPr>
        <p:spPr>
          <a:xfrm>
            <a:off x="665109" y="2414047"/>
            <a:ext cx="3256950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bàn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3846" y="3710499"/>
            <a:ext cx="4219476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hộp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đựng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dùng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48273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2505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2821" y="1437449"/>
            <a:ext cx="11442031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  <a:ea typeface="Cambria" panose="02040503050406030204" pitchFamily="18" charset="0"/>
              </a:rPr>
              <a:t>Thảo luận thêm về các ý tưởng sắp xếp và trang trí góc học tập.</a:t>
            </a:r>
            <a:endParaRPr lang="en-US" sz="3200" b="1" i="0" dirty="0">
              <a:solidFill>
                <a:srgbClr val="C0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75769" y="5075824"/>
            <a:ext cx="4035630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Ba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lô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đâu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07352" y="2575599"/>
            <a:ext cx="3133261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tường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2659" y="4122372"/>
            <a:ext cx="3927345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Thời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khóa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Dán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đâu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dễ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thấy</a:t>
            </a:r>
            <a:r>
              <a:rPr lang="en-US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98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48273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2505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ĐÁNG YÊU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2821" y="1437449"/>
            <a:ext cx="11442031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thêm về các ý tưởng sắp xếp và trang trí góc học tập.</a:t>
            </a:r>
            <a:endParaRPr lang="en-US" sz="32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6" y="2150391"/>
            <a:ext cx="5715000" cy="42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6695572" y="2607655"/>
            <a:ext cx="4704348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2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631</Words>
  <Application>Microsoft Office PowerPoint</Application>
  <PresentationFormat>Widescreen</PresentationFormat>
  <Paragraphs>76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Coiny</vt:lpstr>
      <vt:lpstr>等线</vt:lpstr>
      <vt:lpstr>等线 Light</vt:lpstr>
      <vt:lpstr>Impact</vt:lpstr>
      <vt:lpstr>Sigmar One</vt:lpstr>
      <vt:lpstr>Tahoma</vt:lpstr>
      <vt:lpstr>Times New Roman</vt:lpstr>
      <vt:lpstr>UTM Avo</vt:lpstr>
      <vt:lpstr>UTM Windsor BT</vt:lpstr>
      <vt:lpstr>UVN Mang Cau Nang</vt:lpstr>
      <vt:lpstr>仓耳玄三M W05</vt:lpstr>
      <vt:lpstr>李旭科书法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Techsi.vn</cp:lastModifiedBy>
  <cp:revision>116</cp:revision>
  <dcterms:created xsi:type="dcterms:W3CDTF">2019-03-29T12:25:33Z</dcterms:created>
  <dcterms:modified xsi:type="dcterms:W3CDTF">2022-12-08T03:55:18Z</dcterms:modified>
</cp:coreProperties>
</file>