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17" r:id="rId3"/>
    <p:sldMasterId id="2147483730" r:id="rId4"/>
    <p:sldMasterId id="2147483760" r:id="rId5"/>
  </p:sldMasterIdLst>
  <p:notesMasterIdLst>
    <p:notesMasterId r:id="rId27"/>
  </p:notesMasterIdLst>
  <p:sldIdLst>
    <p:sldId id="11681" r:id="rId6"/>
    <p:sldId id="280" r:id="rId7"/>
    <p:sldId id="297" r:id="rId8"/>
    <p:sldId id="298" r:id="rId9"/>
    <p:sldId id="299" r:id="rId10"/>
    <p:sldId id="11694" r:id="rId11"/>
    <p:sldId id="11649" r:id="rId12"/>
    <p:sldId id="11697" r:id="rId13"/>
    <p:sldId id="11659" r:id="rId14"/>
    <p:sldId id="11657" r:id="rId15"/>
    <p:sldId id="11660" r:id="rId16"/>
    <p:sldId id="260" r:id="rId17"/>
    <p:sldId id="11677" r:id="rId18"/>
    <p:sldId id="11656" r:id="rId19"/>
    <p:sldId id="11687" r:id="rId20"/>
    <p:sldId id="11695" r:id="rId21"/>
    <p:sldId id="259" r:id="rId22"/>
    <p:sldId id="11675" r:id="rId23"/>
    <p:sldId id="11696" r:id="rId24"/>
    <p:sldId id="11682" r:id="rId25"/>
    <p:sldId id="116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7DA8D-3865-44A7-BDCC-A9923206F37E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FB85-4EDD-460C-9483-D16C5C7CF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Click</a:t>
            </a:r>
            <a:r>
              <a:rPr lang="en-US" baseline="0"/>
              <a:t> vào kem để tới câu hỏi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Tại slide câu hỏi, click vào  kem để quay về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/>
              <a:t>Khi chơi xong, click vào mây và mặt trời để đến bài mới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68D389-97FE-411E-8883-EB9073DF472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3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0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5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9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67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7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8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85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9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7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1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0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298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66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24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9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2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6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4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4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1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0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9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1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46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25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8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6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7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7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7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0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6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5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8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6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97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3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92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9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6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6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4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19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8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5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3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8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0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5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8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8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8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6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4304FA-A726-4D3F-A712-AA184F9EAFC8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65125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0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3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1" y="238125"/>
            <a:ext cx="1257003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4304FA-A726-4D3F-A712-AA184F9EAFC8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65125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6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4304FA-A726-4D3F-A712-AA184F9EAFC8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365125"/>
            <a:ext cx="1171277" cy="11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8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39.jpeg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3.emf"/><Relationship Id="rId11" Type="http://schemas.openxmlformats.org/officeDocument/2006/relationships/image" Target="../media/image38.png"/><Relationship Id="rId5" Type="http://schemas.openxmlformats.org/officeDocument/2006/relationships/image" Target="../media/image32.emf"/><Relationship Id="rId10" Type="http://schemas.openxmlformats.org/officeDocument/2006/relationships/image" Target="../media/image37.png"/><Relationship Id="rId4" Type="http://schemas.openxmlformats.org/officeDocument/2006/relationships/image" Target="../media/image31.emf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514350" y="-469252"/>
            <a:ext cx="3867150" cy="7327252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298" y="184352"/>
            <a:ext cx="7036490" cy="6489296"/>
          </a:xfrm>
          <a:prstGeom prst="rect">
            <a:avLst/>
          </a:prstGeom>
        </p:spPr>
      </p:pic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:a16="http://schemas.microsoft.com/office/drawing/2014/main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39" y="1051560"/>
            <a:ext cx="311795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5D8A0514-788B-4C7F-85A1-B713BDC30B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91D4BDF4-A23C-4706-B9F9-D63AEBD09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CF9C3A-BA2C-4CA4-A074-FEAC5D551C2B}"/>
              </a:ext>
            </a:extLst>
          </p:cNvPr>
          <p:cNvSpPr txBox="1"/>
          <p:nvPr/>
        </p:nvSpPr>
        <p:spPr>
          <a:xfrm>
            <a:off x="6623923" y="2875002"/>
            <a:ext cx="247104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Khởi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3535"/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83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01DDC39-9764-4498-89A0-050D8BDEE034}"/>
              </a:ext>
            </a:extLst>
          </p:cNvPr>
          <p:cNvGrpSpPr/>
          <p:nvPr/>
        </p:nvGrpSpPr>
        <p:grpSpPr>
          <a:xfrm>
            <a:off x="625269" y="127636"/>
            <a:ext cx="11966780" cy="1200329"/>
            <a:chOff x="-398834" y="64982"/>
            <a:chExt cx="11656025" cy="12003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C17C61E-8971-4E6C-ACEB-653D0BB32051}"/>
                </a:ext>
              </a:extLst>
            </p:cNvPr>
            <p:cNvSpPr/>
            <p:nvPr/>
          </p:nvSpPr>
          <p:spPr>
            <a:xfrm>
              <a:off x="-398834" y="103239"/>
              <a:ext cx="11182866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8BA3EE-7779-4D6C-AC65-92426F97AC5F}"/>
                </a:ext>
              </a:extLst>
            </p:cNvPr>
            <p:cNvSpPr txBox="1"/>
            <p:nvPr/>
          </p:nvSpPr>
          <p:spPr>
            <a:xfrm>
              <a:off x="-266287" y="64982"/>
              <a:ext cx="1152347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vi-VN" sz="3600" b="1" smtClean="0">
                  <a:solidFill>
                    <a:srgbClr val="2888E1"/>
                  </a:solidFill>
                  <a:latin typeface="OpenSans"/>
                </a:rPr>
                <a:t>* Bài</a:t>
              </a:r>
              <a:r>
                <a:rPr lang="vi-VN" sz="3600" b="1" i="0" smtClean="0">
                  <a:solidFill>
                    <a:srgbClr val="2888E1"/>
                  </a:solidFill>
                  <a:effectLst/>
                  <a:latin typeface="OpenSans"/>
                </a:rPr>
                <a:t> </a:t>
              </a:r>
              <a:r>
                <a:rPr lang="vi-VN" sz="3600" b="1" i="0" dirty="0">
                  <a:solidFill>
                    <a:srgbClr val="2888E1"/>
                  </a:solidFill>
                  <a:effectLst/>
                  <a:latin typeface="OpenSans"/>
                </a:rPr>
                <a:t>1</a:t>
              </a:r>
              <a:r>
                <a:rPr lang="en-US" sz="3600" dirty="0">
                  <a:solidFill>
                    <a:srgbClr val="000000"/>
                  </a:solidFill>
                  <a:latin typeface="OpenSans"/>
                </a:rPr>
                <a:t>: </a:t>
              </a:r>
              <a:r>
                <a:rPr lang="vi-VN" sz="3600" b="1" i="0">
                  <a:solidFill>
                    <a:srgbClr val="000000"/>
                  </a:solidFill>
                  <a:effectLst/>
                  <a:latin typeface="OpenSans"/>
                </a:rPr>
                <a:t>Tìm </a:t>
              </a:r>
              <a:r>
                <a:rPr lang="vi-VN" sz="3600" b="1" i="0" smtClean="0">
                  <a:solidFill>
                    <a:srgbClr val="000000"/>
                  </a:solidFill>
                  <a:effectLst/>
                  <a:latin typeface="OpenSans"/>
                </a:rPr>
                <a:t>trong những từ dưới đây các cặp từ có nghĩa trái ngược nhau</a:t>
              </a:r>
              <a:endParaRPr lang="vi-VN" sz="3600" b="0" i="0" dirty="0">
                <a:solidFill>
                  <a:srgbClr val="000000"/>
                </a:solidFill>
                <a:effectLst/>
                <a:latin typeface="OpenSan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F79578B-727C-4A3F-9CCD-BE9A4AD392FD}"/>
              </a:ext>
            </a:extLst>
          </p:cNvPr>
          <p:cNvSpPr txBox="1"/>
          <p:nvPr/>
        </p:nvSpPr>
        <p:spPr>
          <a:xfrm>
            <a:off x="569755" y="1483548"/>
            <a:ext cx="11122445" cy="5089983"/>
          </a:xfrm>
          <a:custGeom>
            <a:avLst/>
            <a:gdLst>
              <a:gd name="connsiteX0" fmla="*/ 0 w 11122445"/>
              <a:gd name="connsiteY0" fmla="*/ 0 h 5089983"/>
              <a:gd name="connsiteX1" fmla="*/ 11122445 w 11122445"/>
              <a:gd name="connsiteY1" fmla="*/ 0 h 5089983"/>
              <a:gd name="connsiteX2" fmla="*/ 11122445 w 11122445"/>
              <a:gd name="connsiteY2" fmla="*/ 5089983 h 5089983"/>
              <a:gd name="connsiteX3" fmla="*/ 0 w 11122445"/>
              <a:gd name="connsiteY3" fmla="*/ 5089983 h 5089983"/>
              <a:gd name="connsiteX4" fmla="*/ 0 w 11122445"/>
              <a:gd name="connsiteY4" fmla="*/ 0 h 508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22445" h="5089983" fill="none" extrusionOk="0">
                <a:moveTo>
                  <a:pt x="0" y="0"/>
                </a:moveTo>
                <a:cubicBezTo>
                  <a:pt x="2426482" y="41470"/>
                  <a:pt x="8165499" y="156431"/>
                  <a:pt x="11122445" y="0"/>
                </a:cubicBezTo>
                <a:cubicBezTo>
                  <a:pt x="11137095" y="1086621"/>
                  <a:pt x="11085651" y="4127031"/>
                  <a:pt x="11122445" y="5089983"/>
                </a:cubicBezTo>
                <a:cubicBezTo>
                  <a:pt x="7880873" y="5072336"/>
                  <a:pt x="3355261" y="5125287"/>
                  <a:pt x="0" y="5089983"/>
                </a:cubicBezTo>
                <a:cubicBezTo>
                  <a:pt x="65784" y="4360895"/>
                  <a:pt x="-169487" y="1576772"/>
                  <a:pt x="0" y="0"/>
                </a:cubicBezTo>
                <a:close/>
              </a:path>
              <a:path w="11122445" h="5089983" stroke="0" extrusionOk="0">
                <a:moveTo>
                  <a:pt x="0" y="0"/>
                </a:moveTo>
                <a:cubicBezTo>
                  <a:pt x="2567945" y="53968"/>
                  <a:pt x="7059010" y="-1137"/>
                  <a:pt x="11122445" y="0"/>
                </a:cubicBezTo>
                <a:cubicBezTo>
                  <a:pt x="10965752" y="2432435"/>
                  <a:pt x="11266512" y="3087244"/>
                  <a:pt x="11122445" y="5089983"/>
                </a:cubicBezTo>
                <a:cubicBezTo>
                  <a:pt x="6141828" y="5144525"/>
                  <a:pt x="2078227" y="4990204"/>
                  <a:pt x="0" y="5089983"/>
                </a:cubicBezTo>
                <a:cubicBezTo>
                  <a:pt x="90861" y="3313827"/>
                  <a:pt x="-96644" y="859415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C68AC75-EDC6-4C79-82ED-B01C38FFA7CA}"/>
              </a:ext>
            </a:extLst>
          </p:cNvPr>
          <p:cNvCxnSpPr>
            <a:cxnSpLocks/>
          </p:cNvCxnSpPr>
          <p:nvPr/>
        </p:nvCxnSpPr>
        <p:spPr>
          <a:xfrm>
            <a:off x="3705225" y="666750"/>
            <a:ext cx="792560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A1208C-D163-4E13-801C-17CD61504618}"/>
              </a:ext>
            </a:extLst>
          </p:cNvPr>
          <p:cNvCxnSpPr>
            <a:cxnSpLocks/>
          </p:cNvCxnSpPr>
          <p:nvPr/>
        </p:nvCxnSpPr>
        <p:spPr>
          <a:xfrm>
            <a:off x="1288368" y="1294914"/>
            <a:ext cx="4035662" cy="3305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n 8"/>
          <p:cNvSpPr/>
          <p:nvPr/>
        </p:nvSpPr>
        <p:spPr>
          <a:xfrm>
            <a:off x="1059679" y="1768979"/>
            <a:ext cx="1598063" cy="977070"/>
          </a:xfrm>
          <a:prstGeom prst="sun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Sun 17"/>
          <p:cNvSpPr/>
          <p:nvPr/>
        </p:nvSpPr>
        <p:spPr>
          <a:xfrm>
            <a:off x="9169638" y="2070226"/>
            <a:ext cx="1361230" cy="1128750"/>
          </a:xfrm>
          <a:prstGeom prst="sun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Sun 18"/>
          <p:cNvSpPr/>
          <p:nvPr/>
        </p:nvSpPr>
        <p:spPr>
          <a:xfrm>
            <a:off x="5324030" y="1894282"/>
            <a:ext cx="1387779" cy="1148021"/>
          </a:xfrm>
          <a:prstGeom prst="sun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Sun 19"/>
          <p:cNvSpPr/>
          <p:nvPr/>
        </p:nvSpPr>
        <p:spPr>
          <a:xfrm>
            <a:off x="1034039" y="4212971"/>
            <a:ext cx="1615155" cy="1338183"/>
          </a:xfrm>
          <a:prstGeom prst="sun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Sun 20"/>
          <p:cNvSpPr/>
          <p:nvPr/>
        </p:nvSpPr>
        <p:spPr>
          <a:xfrm>
            <a:off x="7144285" y="3156246"/>
            <a:ext cx="1519394" cy="1270474"/>
          </a:xfrm>
          <a:prstGeom prst="sun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Sun 21"/>
          <p:cNvSpPr/>
          <p:nvPr/>
        </p:nvSpPr>
        <p:spPr>
          <a:xfrm>
            <a:off x="3021550" y="2942596"/>
            <a:ext cx="1504064" cy="1310093"/>
          </a:xfrm>
          <a:prstGeom prst="sun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21" y="4933749"/>
            <a:ext cx="1594787" cy="119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931" y="4847594"/>
            <a:ext cx="1520883" cy="113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2234" y="2012029"/>
            <a:ext cx="745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/>
              <a:t>vui</a:t>
            </a:r>
            <a:endParaRPr lang="vi-VN" sz="2800" b="1"/>
          </a:p>
        </p:txBody>
      </p:sp>
      <p:sp>
        <p:nvSpPr>
          <p:cNvPr id="16" name="TextBox 15"/>
          <p:cNvSpPr txBox="1"/>
          <p:nvPr/>
        </p:nvSpPr>
        <p:spPr>
          <a:xfrm>
            <a:off x="1376413" y="4585984"/>
            <a:ext cx="1037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l</a:t>
            </a:r>
            <a:r>
              <a:rPr lang="vi-VN" sz="2800" b="1" smtClean="0"/>
              <a:t>ạnh</a:t>
            </a:r>
            <a:endParaRPr lang="vi-VN" sz="2800" b="1"/>
          </a:p>
        </p:txBody>
      </p:sp>
      <p:sp>
        <p:nvSpPr>
          <p:cNvPr id="23" name="TextBox 22"/>
          <p:cNvSpPr txBox="1"/>
          <p:nvPr/>
        </p:nvSpPr>
        <p:spPr>
          <a:xfrm>
            <a:off x="3448845" y="3336032"/>
            <a:ext cx="111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/>
              <a:t>bé</a:t>
            </a:r>
            <a:endParaRPr lang="vi-VN" sz="2800" b="1"/>
          </a:p>
        </p:txBody>
      </p:sp>
      <p:sp>
        <p:nvSpPr>
          <p:cNvPr id="24" name="TextBox 23"/>
          <p:cNvSpPr txBox="1"/>
          <p:nvPr/>
        </p:nvSpPr>
        <p:spPr>
          <a:xfrm>
            <a:off x="5618859" y="2085599"/>
            <a:ext cx="120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đ</a:t>
            </a:r>
            <a:r>
              <a:rPr lang="vi-VN" sz="2800" b="1" smtClean="0"/>
              <a:t>ẹp</a:t>
            </a:r>
            <a:endParaRPr lang="vi-VN" sz="2800" b="1"/>
          </a:p>
        </p:txBody>
      </p:sp>
      <p:sp>
        <p:nvSpPr>
          <p:cNvPr id="25" name="TextBox 24"/>
          <p:cNvSpPr txBox="1"/>
          <p:nvPr/>
        </p:nvSpPr>
        <p:spPr>
          <a:xfrm>
            <a:off x="5498306" y="5220034"/>
            <a:ext cx="1111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x</a:t>
            </a:r>
            <a:r>
              <a:rPr lang="vi-VN" sz="2800" b="1" smtClean="0"/>
              <a:t>ấu</a:t>
            </a:r>
            <a:endParaRPr lang="vi-VN" sz="2800" b="1"/>
          </a:p>
        </p:txBody>
      </p:sp>
      <p:sp>
        <p:nvSpPr>
          <p:cNvPr id="26" name="TextBox 25"/>
          <p:cNvSpPr txBox="1"/>
          <p:nvPr/>
        </p:nvSpPr>
        <p:spPr>
          <a:xfrm>
            <a:off x="9966192" y="5139033"/>
            <a:ext cx="114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/>
              <a:t>nóng</a:t>
            </a:r>
            <a:endParaRPr lang="vi-VN" sz="2800" b="1"/>
          </a:p>
        </p:txBody>
      </p:sp>
      <p:sp>
        <p:nvSpPr>
          <p:cNvPr id="27" name="TextBox 26"/>
          <p:cNvSpPr txBox="1"/>
          <p:nvPr/>
        </p:nvSpPr>
        <p:spPr>
          <a:xfrm>
            <a:off x="9420488" y="2283652"/>
            <a:ext cx="1381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/>
              <a:t>b</a:t>
            </a:r>
            <a:r>
              <a:rPr lang="vi-VN" sz="2800" b="1" smtClean="0"/>
              <a:t>uồn</a:t>
            </a:r>
            <a:endParaRPr lang="vi-VN" sz="2800" b="1"/>
          </a:p>
        </p:txBody>
      </p:sp>
      <p:sp>
        <p:nvSpPr>
          <p:cNvPr id="28" name="TextBox 27"/>
          <p:cNvSpPr txBox="1"/>
          <p:nvPr/>
        </p:nvSpPr>
        <p:spPr>
          <a:xfrm>
            <a:off x="7585150" y="3499913"/>
            <a:ext cx="105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/>
              <a:t>lớn</a:t>
            </a:r>
            <a:endParaRPr lang="vi-VN" sz="2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2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C58F6B5-DE77-4FC9-AF43-A30534198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45DBF7-6E28-4795-ACCB-871870BCFF18}"/>
              </a:ext>
            </a:extLst>
          </p:cNvPr>
          <p:cNvSpPr txBox="1"/>
          <p:nvPr/>
        </p:nvSpPr>
        <p:spPr>
          <a:xfrm>
            <a:off x="2409887" y="723809"/>
            <a:ext cx="8007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SVN-Hole Hearted" panose="020B0A06020104020203" pitchFamily="34" charset="0"/>
                <a:ea typeface="+mn-ea"/>
                <a:cs typeface="+mn-cs"/>
              </a:rPr>
              <a:t>THẢO LUẬN NHÓM ĐÔI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810DF5-CF88-40A6-99DC-63492A38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7" y="2004903"/>
            <a:ext cx="2649743" cy="284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F52ED65-1FDB-4604-9AEF-67AB0AA0F9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34" y="1989877"/>
            <a:ext cx="3472406" cy="36576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D2A2F73-45E6-4C94-AAF2-1D7013033E76}"/>
              </a:ext>
            </a:extLst>
          </p:cNvPr>
          <p:cNvGrpSpPr/>
          <p:nvPr/>
        </p:nvGrpSpPr>
        <p:grpSpPr>
          <a:xfrm>
            <a:off x="3009900" y="5057775"/>
            <a:ext cx="7339056" cy="1894911"/>
            <a:chOff x="8133073" y="822960"/>
            <a:chExt cx="3414824" cy="2560320"/>
          </a:xfrm>
        </p:grpSpPr>
        <p:pic>
          <p:nvPicPr>
            <p:cNvPr id="8" name="Picture 7" descr="Background pattern&#10;&#10;Description automatically generated">
              <a:extLst>
                <a:ext uri="{FF2B5EF4-FFF2-40B4-BE49-F238E27FC236}">
                  <a16:creationId xmlns:a16="http://schemas.microsoft.com/office/drawing/2014/main" id="{E00D67DD-DD49-42B7-8CEE-A37D09A48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414824" cy="256032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EAE882-297A-4B9C-9A29-C93857791253}"/>
                </a:ext>
              </a:extLst>
            </p:cNvPr>
            <p:cNvSpPr txBox="1"/>
            <p:nvPr/>
          </p:nvSpPr>
          <p:spPr>
            <a:xfrm>
              <a:off x="8370822" y="1494186"/>
              <a:ext cx="3057785" cy="1455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các</a:t>
              </a:r>
              <a:r>
                <a:rPr kumimoji="0" lang="en-US" sz="3200" b="1" i="0" u="none" strike="noStrike" kern="1200" cap="none" spc="0" normalizeH="0" noProof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cặp từ có nghĩa trái ngược nhau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43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pic>
        <p:nvPicPr>
          <p:cNvPr id="47" name="Picture 2" descr="air/are words for articulation | Baamboozle">
            <a:extLst>
              <a:ext uri="{FF2B5EF4-FFF2-40B4-BE49-F238E27FC236}">
                <a16:creationId xmlns:a16="http://schemas.microsoft.com/office/drawing/2014/main" id="{FC05B3D6-1617-4B4B-8C31-9FB1A3072B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3668" y="1696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C7CB6E6-14DA-4A21-8679-B2896CF167B0}"/>
              </a:ext>
            </a:extLst>
          </p:cNvPr>
          <p:cNvSpPr txBox="1"/>
          <p:nvPr/>
        </p:nvSpPr>
        <p:spPr>
          <a:xfrm>
            <a:off x="4162777" y="689731"/>
            <a:ext cx="3970296" cy="1015663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-150" normalizeH="0" baseline="0" noProof="0" dirty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6000" b="0" i="0" u="none" strike="noStrike" kern="1200" cap="none" spc="-150" normalizeH="0" baseline="0" noProof="0" dirty="0" err="1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6000" b="0" i="0" u="none" strike="noStrike" kern="1200" cap="none" spc="-150" normalizeH="0" baseline="0" noProof="0" dirty="0">
              <a:ln>
                <a:noFill/>
              </a:ln>
              <a:solidFill>
                <a:srgbClr val="1B518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E78E1E5E-35FE-4161-96DF-4C49288B9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090218" y="2423160"/>
            <a:ext cx="2852310" cy="3657600"/>
          </a:xfrm>
          <a:prstGeom prst="rect">
            <a:avLst/>
          </a:prstGeom>
        </p:spPr>
      </p:pic>
      <p:pic>
        <p:nvPicPr>
          <p:cNvPr id="56" name="Picture 55" descr="Icon&#10;&#10;Description automatically generated with low confidence">
            <a:extLst>
              <a:ext uri="{FF2B5EF4-FFF2-40B4-BE49-F238E27FC236}">
                <a16:creationId xmlns:a16="http://schemas.microsoft.com/office/drawing/2014/main" id="{17DE5990-FBB0-4771-99C5-EF1044561F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3166600" y="2319921"/>
            <a:ext cx="2923618" cy="374904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828F9C0-4847-415E-AA71-7E0A72B6A042}"/>
              </a:ext>
            </a:extLst>
          </p:cNvPr>
          <p:cNvGrpSpPr/>
          <p:nvPr/>
        </p:nvGrpSpPr>
        <p:grpSpPr>
          <a:xfrm>
            <a:off x="449659" y="1064794"/>
            <a:ext cx="3609269" cy="2050858"/>
            <a:chOff x="449659" y="1064794"/>
            <a:chExt cx="3609269" cy="2050858"/>
          </a:xfrm>
        </p:grpSpPr>
        <p:pic>
          <p:nvPicPr>
            <p:cNvPr id="59" name="Picture 58" descr="Background pattern&#10;&#10;Description automatically generated">
              <a:extLst>
                <a:ext uri="{FF2B5EF4-FFF2-40B4-BE49-F238E27FC236}">
                  <a16:creationId xmlns:a16="http://schemas.microsoft.com/office/drawing/2014/main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59" y="1064794"/>
              <a:ext cx="3609269" cy="2050858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8B2443-E6D5-4E39-878E-48DA151261FE}"/>
                </a:ext>
              </a:extLst>
            </p:cNvPr>
            <p:cNvSpPr txBox="1"/>
            <p:nvPr/>
          </p:nvSpPr>
          <p:spPr>
            <a:xfrm>
              <a:off x="954793" y="1965978"/>
              <a:ext cx="23566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04AA47-68E2-47C4-AF28-01E49D2C29DB}"/>
              </a:ext>
            </a:extLst>
          </p:cNvPr>
          <p:cNvGrpSpPr/>
          <p:nvPr/>
        </p:nvGrpSpPr>
        <p:grpSpPr>
          <a:xfrm>
            <a:off x="8133073" y="822960"/>
            <a:ext cx="3190991" cy="2560320"/>
            <a:chOff x="8133073" y="822960"/>
            <a:chExt cx="3190991" cy="2560320"/>
          </a:xfrm>
        </p:grpSpPr>
        <p:pic>
          <p:nvPicPr>
            <p:cNvPr id="58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08AC53-B9FF-44B3-9EF0-B85B476003B2}"/>
                </a:ext>
              </a:extLst>
            </p:cNvPr>
            <p:cNvSpPr txBox="1"/>
            <p:nvPr/>
          </p:nvSpPr>
          <p:spPr>
            <a:xfrm>
              <a:off x="8722319" y="1718399"/>
              <a:ext cx="24983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id="{81F46DB2-5BEF-415D-A3EA-83622101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39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F79578B-727C-4A3F-9CCD-BE9A4AD392FD}"/>
              </a:ext>
            </a:extLst>
          </p:cNvPr>
          <p:cNvSpPr txBox="1"/>
          <p:nvPr/>
        </p:nvSpPr>
        <p:spPr>
          <a:xfrm>
            <a:off x="625269" y="1286990"/>
            <a:ext cx="11319081" cy="5089983"/>
          </a:xfrm>
          <a:custGeom>
            <a:avLst/>
            <a:gdLst>
              <a:gd name="connsiteX0" fmla="*/ 0 w 11319081"/>
              <a:gd name="connsiteY0" fmla="*/ 0 h 5089983"/>
              <a:gd name="connsiteX1" fmla="*/ 11319081 w 11319081"/>
              <a:gd name="connsiteY1" fmla="*/ 0 h 5089983"/>
              <a:gd name="connsiteX2" fmla="*/ 11319081 w 11319081"/>
              <a:gd name="connsiteY2" fmla="*/ 5089983 h 5089983"/>
              <a:gd name="connsiteX3" fmla="*/ 0 w 11319081"/>
              <a:gd name="connsiteY3" fmla="*/ 5089983 h 5089983"/>
              <a:gd name="connsiteX4" fmla="*/ 0 w 11319081"/>
              <a:gd name="connsiteY4" fmla="*/ 0 h 508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081" h="5089983" fill="none" extrusionOk="0">
                <a:moveTo>
                  <a:pt x="0" y="0"/>
                </a:moveTo>
                <a:cubicBezTo>
                  <a:pt x="5495077" y="41470"/>
                  <a:pt x="9031771" y="156431"/>
                  <a:pt x="11319081" y="0"/>
                </a:cubicBezTo>
                <a:cubicBezTo>
                  <a:pt x="11333731" y="1086621"/>
                  <a:pt x="11282287" y="4127031"/>
                  <a:pt x="11319081" y="5089983"/>
                </a:cubicBezTo>
                <a:cubicBezTo>
                  <a:pt x="6164418" y="5072336"/>
                  <a:pt x="5123911" y="5125287"/>
                  <a:pt x="0" y="5089983"/>
                </a:cubicBezTo>
                <a:cubicBezTo>
                  <a:pt x="65784" y="4360895"/>
                  <a:pt x="-169487" y="1576772"/>
                  <a:pt x="0" y="0"/>
                </a:cubicBezTo>
                <a:close/>
              </a:path>
              <a:path w="11319081" h="5089983" stroke="0" extrusionOk="0">
                <a:moveTo>
                  <a:pt x="0" y="0"/>
                </a:moveTo>
                <a:cubicBezTo>
                  <a:pt x="3654448" y="53968"/>
                  <a:pt x="6081909" y="-1137"/>
                  <a:pt x="11319081" y="0"/>
                </a:cubicBezTo>
                <a:cubicBezTo>
                  <a:pt x="11162388" y="2432435"/>
                  <a:pt x="11463148" y="3087244"/>
                  <a:pt x="11319081" y="5089983"/>
                </a:cubicBezTo>
                <a:cubicBezTo>
                  <a:pt x="8348082" y="5144525"/>
                  <a:pt x="2805780" y="4990204"/>
                  <a:pt x="0" y="5089983"/>
                </a:cubicBezTo>
                <a:cubicBezTo>
                  <a:pt x="90861" y="3313827"/>
                  <a:pt x="-96644" y="859415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625270" y="1435700"/>
            <a:ext cx="2981056" cy="19826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227" y="3530318"/>
            <a:ext cx="3394103" cy="215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55" y="1435700"/>
            <a:ext cx="2959472" cy="209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07" y="3234130"/>
            <a:ext cx="2752948" cy="194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8872" y="2145001"/>
            <a:ext cx="197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v</a:t>
            </a:r>
            <a:r>
              <a:rPr lang="vi-VN" sz="2400" b="1" smtClean="0"/>
              <a:t>ui- buồn</a:t>
            </a:r>
            <a:endParaRPr lang="vi-VN" sz="2400" b="1"/>
          </a:p>
        </p:txBody>
      </p:sp>
      <p:sp>
        <p:nvSpPr>
          <p:cNvPr id="5" name="TextBox 4"/>
          <p:cNvSpPr txBox="1"/>
          <p:nvPr/>
        </p:nvSpPr>
        <p:spPr>
          <a:xfrm>
            <a:off x="3187578" y="3975915"/>
            <a:ext cx="182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smtClean="0"/>
              <a:t>đẹp- xấu</a:t>
            </a:r>
            <a:endParaRPr lang="vi-VN" sz="2400" b="1"/>
          </a:p>
        </p:txBody>
      </p:sp>
      <p:sp>
        <p:nvSpPr>
          <p:cNvPr id="6" name="TextBox 5"/>
          <p:cNvSpPr txBox="1"/>
          <p:nvPr/>
        </p:nvSpPr>
        <p:spPr>
          <a:xfrm>
            <a:off x="6178605" y="2196179"/>
            <a:ext cx="135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b</a:t>
            </a:r>
            <a:r>
              <a:rPr lang="vi-VN" sz="2400" b="1" smtClean="0"/>
              <a:t>é- lớn</a:t>
            </a:r>
            <a:endParaRPr lang="vi-VN" sz="2400" b="1"/>
          </a:p>
        </p:txBody>
      </p:sp>
      <p:sp>
        <p:nvSpPr>
          <p:cNvPr id="7" name="TextBox 6"/>
          <p:cNvSpPr txBox="1"/>
          <p:nvPr/>
        </p:nvSpPr>
        <p:spPr>
          <a:xfrm>
            <a:off x="9092721" y="4316936"/>
            <a:ext cx="176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n</a:t>
            </a:r>
            <a:r>
              <a:rPr lang="vi-VN" sz="2400" b="1" smtClean="0"/>
              <a:t>óng- lạnh</a:t>
            </a:r>
            <a:endParaRPr lang="vi-VN" sz="2400" b="1"/>
          </a:p>
        </p:txBody>
      </p:sp>
      <p:sp>
        <p:nvSpPr>
          <p:cNvPr id="8" name="TextBox 7"/>
          <p:cNvSpPr txBox="1"/>
          <p:nvPr/>
        </p:nvSpPr>
        <p:spPr>
          <a:xfrm>
            <a:off x="760576" y="220739"/>
            <a:ext cx="10301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OpenSans"/>
              </a:rPr>
              <a:t>* Bài 1</a:t>
            </a:r>
            <a:r>
              <a:rPr lang="en-US" sz="2800">
                <a:solidFill>
                  <a:srgbClr val="000000"/>
                </a:solidFill>
                <a:latin typeface="OpenSans"/>
              </a:rPr>
              <a:t>: </a:t>
            </a:r>
            <a:r>
              <a:rPr lang="vi-VN" sz="2800" b="1">
                <a:solidFill>
                  <a:srgbClr val="000000"/>
                </a:solidFill>
                <a:latin typeface="OpenSans"/>
              </a:rPr>
              <a:t>Tìm trong những từ dưới đây các cặp từ có nghĩa trái ngược </a:t>
            </a:r>
            <a:r>
              <a:rPr lang="vi-VN" sz="2800" b="1" smtClean="0">
                <a:solidFill>
                  <a:srgbClr val="000000"/>
                </a:solidFill>
                <a:latin typeface="OpenSans"/>
              </a:rPr>
              <a:t>nhau</a:t>
            </a:r>
            <a:endParaRPr lang="vi-VN" sz="280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4970" y="5681730"/>
            <a:ext cx="1055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Các từ có nghĩa trái ngược nhau gọi là từ trái nghĩa</a:t>
            </a:r>
            <a:endParaRPr lang="vi-VN" sz="32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5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514350" y="-469252"/>
            <a:ext cx="3867150" cy="7327252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92" y="184352"/>
            <a:ext cx="6489296" cy="648929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FC29396-D82F-46B1-95EF-86CBEFAF1926}"/>
              </a:ext>
            </a:extLst>
          </p:cNvPr>
          <p:cNvSpPr txBox="1"/>
          <p:nvPr/>
        </p:nvSpPr>
        <p:spPr>
          <a:xfrm>
            <a:off x="6892066" y="2878124"/>
            <a:ext cx="247784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90500" prstMaterial="plastic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rPr>
              <a:t>LUYỆN CÂU</a:t>
            </a:r>
          </a:p>
        </p:txBody>
      </p:sp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:a16="http://schemas.microsoft.com/office/drawing/2014/main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39" y="1051560"/>
            <a:ext cx="311795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5D8A0514-788B-4C7F-85A1-B713BDC30B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6111078-CA22-4013-80A5-A102B82112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77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75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28330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503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8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" y="5493957"/>
            <a:ext cx="12196868" cy="1356902"/>
          </a:xfrm>
          <a:prstGeom prst="rect">
            <a:avLst/>
          </a:prstGeom>
        </p:spPr>
      </p:pic>
      <p:pic>
        <p:nvPicPr>
          <p:cNvPr id="67" name="图片 5">
            <a:extLst>
              <a:ext uri="{FF2B5EF4-FFF2-40B4-BE49-F238E27FC236}">
                <a16:creationId xmlns:a16="http://schemas.microsoft.com/office/drawing/2014/main" id="{B63ADFB0-6C66-4DD2-8E2B-A1C68002BF8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904" y="208470"/>
            <a:ext cx="2000096" cy="93453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1422402" y="914400"/>
            <a:ext cx="4519476" cy="1046502"/>
            <a:chOff x="8021253" y="3198267"/>
            <a:chExt cx="2830916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3"/>
              <a:ext cx="2628545" cy="86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Calibri" panose="020F0502020204030204"/>
                </a:rPr>
                <a:t>M: </a:t>
              </a:r>
              <a:r>
                <a:rPr lang="en-US" sz="3200" b="1" smtClean="0">
                  <a:solidFill>
                    <a:prstClr val="black"/>
                  </a:solidFill>
                  <a:latin typeface="Calibri" panose="020F0502020204030204"/>
                </a:rPr>
                <a:t>nhanh- chậm</a:t>
              </a:r>
              <a:endParaRPr lang="en-US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026" name="Picture 2" descr="C:\Users\Administrator\Downloads\d35fb5bb6efeaba0f2ef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1940"/>
            <a:ext cx="10871200" cy="366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91597"/>
            <a:ext cx="10072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b="1" smtClean="0">
                <a:solidFill>
                  <a:srgbClr val="002060"/>
                </a:solidFill>
              </a:rPr>
              <a:t>* Bài 2. Tìm thêm 3 - 5 cặp từ chỉ đặc điểm có nghĩa </a:t>
            </a:r>
          </a:p>
          <a:p>
            <a:r>
              <a:rPr lang="en-US" sz="2800" b="1">
                <a:solidFill>
                  <a:srgbClr val="002060"/>
                </a:solidFill>
              </a:rPr>
              <a:t> </a:t>
            </a:r>
            <a:r>
              <a:rPr lang="en-US" sz="2800" b="1" smtClean="0">
                <a:solidFill>
                  <a:srgbClr val="002060"/>
                </a:solidFill>
              </a:rPr>
              <a:t>                 trái ngược nhau.</a:t>
            </a:r>
            <a:endParaRPr lang="vi-VN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983115" y="717170"/>
            <a:ext cx="5131614" cy="1046502"/>
            <a:chOff x="8021253" y="3198267"/>
            <a:chExt cx="2886842" cy="155272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79550" y="3632091"/>
              <a:ext cx="2628545" cy="86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Calibri" panose="020F0502020204030204"/>
                </a:rPr>
                <a:t>chăm</a:t>
              </a:r>
              <a:r>
                <a:rPr lang="en-US" sz="3200" b="1" dirty="0" smtClean="0">
                  <a:latin typeface="Calibri" panose="020F0502020204030204"/>
                </a:rPr>
                <a:t> </a:t>
              </a:r>
              <a:r>
                <a:rPr lang="en-US" sz="3200" b="1" dirty="0" err="1" smtClean="0">
                  <a:latin typeface="Calibri" panose="020F0502020204030204"/>
                </a:rPr>
                <a:t>chỉ</a:t>
              </a:r>
              <a:r>
                <a:rPr lang="en-US" sz="3200" b="1" dirty="0" smtClean="0">
                  <a:latin typeface="Calibri" panose="020F0502020204030204"/>
                </a:rPr>
                <a:t> - </a:t>
              </a:r>
              <a:r>
                <a:rPr lang="en-US" sz="3200" b="1" dirty="0" err="1" smtClean="0">
                  <a:latin typeface="Calibri" panose="020F0502020204030204"/>
                </a:rPr>
                <a:t>lười</a:t>
              </a:r>
              <a:r>
                <a:rPr lang="en-US" sz="3200" b="1" dirty="0" smtClean="0">
                  <a:latin typeface="Calibri" panose="020F0502020204030204"/>
                </a:rPr>
                <a:t> </a:t>
              </a:r>
              <a:r>
                <a:rPr lang="en-US" sz="3200" b="1" dirty="0" err="1" smtClean="0">
                  <a:latin typeface="Calibri" panose="020F0502020204030204"/>
                </a:rPr>
                <a:t>biếng</a:t>
              </a:r>
              <a:r>
                <a:rPr lang="en-US" sz="3200" b="1" dirty="0" smtClean="0">
                  <a:latin typeface="Calibri" panose="020F0502020204030204"/>
                </a:rPr>
                <a:t> </a:t>
              </a:r>
              <a:endParaRPr lang="en-US" sz="3200" b="1" dirty="0">
                <a:latin typeface="Calibri" panose="020F0502020204030204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6944152" y="2537013"/>
            <a:ext cx="4438442" cy="1046502"/>
            <a:chOff x="11536447" y="4914125"/>
            <a:chExt cx="2780158" cy="155272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11536447" y="4914125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11688060" y="5476713"/>
              <a:ext cx="2628545" cy="86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prstClr val="black"/>
                  </a:solidFill>
                  <a:latin typeface="Calibri" panose="020F0502020204030204"/>
                </a:rPr>
                <a:t>chiến thắng – thua cuộc</a:t>
              </a:r>
              <a:endParaRPr lang="en-US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7034308" y="391149"/>
            <a:ext cx="4656110" cy="1046502"/>
            <a:chOff x="8021253" y="3198267"/>
            <a:chExt cx="2916501" cy="1552728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309209" y="3681995"/>
              <a:ext cx="2628545" cy="86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Calibri" panose="020F0502020204030204"/>
                </a:rPr>
                <a:t>chủ</a:t>
              </a:r>
              <a:r>
                <a:rPr lang="en-US" sz="3200" b="1" dirty="0" smtClean="0">
                  <a:latin typeface="Calibri" panose="020F0502020204030204"/>
                </a:rPr>
                <a:t> </a:t>
              </a:r>
              <a:r>
                <a:rPr lang="en-US" sz="3200" b="1" dirty="0" err="1" smtClean="0">
                  <a:latin typeface="Calibri" panose="020F0502020204030204"/>
                </a:rPr>
                <a:t>quan</a:t>
              </a:r>
              <a:r>
                <a:rPr lang="en-US" sz="3200" b="1" dirty="0" smtClean="0">
                  <a:latin typeface="Calibri" panose="020F0502020204030204"/>
                </a:rPr>
                <a:t> </a:t>
              </a:r>
              <a:r>
                <a:rPr lang="en-US" sz="3200" b="1" dirty="0" smtClean="0">
                  <a:solidFill>
                    <a:prstClr val="black"/>
                  </a:solidFill>
                  <a:latin typeface="Calibri" panose="020F0502020204030204"/>
                </a:rPr>
                <a:t>– </a:t>
              </a:r>
              <a:r>
                <a:rPr lang="en-US" sz="3200" b="1" dirty="0" err="1" smtClean="0">
                  <a:solidFill>
                    <a:prstClr val="black"/>
                  </a:solidFill>
                  <a:latin typeface="Calibri" panose="020F0502020204030204"/>
                </a:rPr>
                <a:t>tự</a:t>
              </a:r>
              <a:r>
                <a:rPr lang="en-US" sz="3200" b="1" dirty="0" smtClean="0">
                  <a:solidFill>
                    <a:prstClr val="black"/>
                  </a:solidFill>
                  <a:latin typeface="Calibri" panose="020F0502020204030204"/>
                </a:rPr>
                <a:t> tin</a:t>
              </a:r>
              <a:endParaRPr lang="en-US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2667231" y="3902301"/>
            <a:ext cx="4519476" cy="1046502"/>
            <a:chOff x="8021253" y="3198267"/>
            <a:chExt cx="2830916" cy="1552728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3"/>
              <a:ext cx="2628545" cy="867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mtClean="0">
                  <a:solidFill>
                    <a:srgbClr val="FF0000"/>
                  </a:solidFill>
                  <a:latin typeface="Calibri" panose="020F0502020204030204"/>
                </a:rPr>
                <a:t>M:</a:t>
              </a:r>
              <a:endParaRPr lang="en-US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67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621224" y="17930"/>
            <a:ext cx="11049000" cy="1102657"/>
            <a:chOff x="0" y="99414"/>
            <a:chExt cx="7182465" cy="6155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0" y="103239"/>
              <a:ext cx="71824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vi-VN" sz="32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914400" y="1361756"/>
            <a:ext cx="10755824" cy="5509200"/>
          </a:xfrm>
          <a:custGeom>
            <a:avLst/>
            <a:gdLst>
              <a:gd name="connsiteX0" fmla="*/ 0 w 10755824"/>
              <a:gd name="connsiteY0" fmla="*/ 0 h 5509200"/>
              <a:gd name="connsiteX1" fmla="*/ 10755824 w 10755824"/>
              <a:gd name="connsiteY1" fmla="*/ 0 h 5509200"/>
              <a:gd name="connsiteX2" fmla="*/ 10755824 w 10755824"/>
              <a:gd name="connsiteY2" fmla="*/ 5509200 h 5509200"/>
              <a:gd name="connsiteX3" fmla="*/ 0 w 10755824"/>
              <a:gd name="connsiteY3" fmla="*/ 5509200 h 5509200"/>
              <a:gd name="connsiteX4" fmla="*/ 0 w 10755824"/>
              <a:gd name="connsiteY4" fmla="*/ 0 h 550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5509200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909095"/>
                  <a:pt x="10719030" y="3538254"/>
                  <a:pt x="10755824" y="5509200"/>
                </a:cubicBezTo>
                <a:cubicBezTo>
                  <a:pt x="8246224" y="5491553"/>
                  <a:pt x="2014224" y="5544504"/>
                  <a:pt x="0" y="5509200"/>
                </a:cubicBezTo>
                <a:cubicBezTo>
                  <a:pt x="65784" y="4098652"/>
                  <a:pt x="-169487" y="2556394"/>
                  <a:pt x="0" y="0"/>
                </a:cubicBezTo>
                <a:close/>
              </a:path>
              <a:path w="10755824" h="5509200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668795"/>
                  <a:pt x="10899891" y="4372812"/>
                  <a:pt x="10755824" y="5509200"/>
                </a:cubicBezTo>
                <a:cubicBezTo>
                  <a:pt x="8124177" y="5563742"/>
                  <a:pt x="5024059" y="5409421"/>
                  <a:pt x="0" y="5509200"/>
                </a:cubicBezTo>
                <a:cubicBezTo>
                  <a:pt x="90861" y="3321011"/>
                  <a:pt x="-96644" y="2557653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12FE06F-063A-4E98-B910-8F1400E19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38" y="4072830"/>
            <a:ext cx="5760720" cy="3017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1644" y="21768"/>
            <a:ext cx="11035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* Bài 3. </a:t>
            </a:r>
            <a:r>
              <a:rPr lang="en-US" sz="3600" smtClean="0"/>
              <a:t>Đọc lại câu chuyện </a:t>
            </a:r>
            <a:r>
              <a:rPr lang="en-US" sz="3600" b="1" i="1" smtClean="0">
                <a:solidFill>
                  <a:srgbClr val="FF0000"/>
                </a:solidFill>
              </a:rPr>
              <a:t>Đi tìm mặt trời</a:t>
            </a:r>
            <a:r>
              <a:rPr lang="en-US" sz="3600" smtClean="0"/>
              <a:t>, đặt câu khiến trong tình huống sau:</a:t>
            </a:r>
            <a:endParaRPr lang="vi-VN" sz="3600"/>
          </a:p>
        </p:txBody>
      </p:sp>
      <p:sp>
        <p:nvSpPr>
          <p:cNvPr id="4" name="TextBox 3"/>
          <p:cNvSpPr txBox="1"/>
          <p:nvPr/>
        </p:nvSpPr>
        <p:spPr>
          <a:xfrm>
            <a:off x="1264326" y="1558015"/>
            <a:ext cx="9981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a. Đóng vai gõ kiến đến nhờ công, liếu điếu hoặc chích chòe đi tìm mặt trời.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4326" y="3026445"/>
            <a:ext cx="10055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b. Đóng vai gà trống, nói lời đề nghị mặt trời chiếu ánh sáng cho khu rừng tối tăm , ẩm ướt.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514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5AF7F15-5D62-4F43-862D-BC43905334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pic>
        <p:nvPicPr>
          <p:cNvPr id="47" name="Picture 2" descr="air/are words for articulation | Baamboozle">
            <a:extLst>
              <a:ext uri="{FF2B5EF4-FFF2-40B4-BE49-F238E27FC236}">
                <a16:creationId xmlns:a16="http://schemas.microsoft.com/office/drawing/2014/main" id="{FC05B3D6-1617-4B4B-8C31-9FB1A3072B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3668" y="16961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C7CB6E6-14DA-4A21-8679-B2896CF167B0}"/>
              </a:ext>
            </a:extLst>
          </p:cNvPr>
          <p:cNvSpPr txBox="1"/>
          <p:nvPr/>
        </p:nvSpPr>
        <p:spPr>
          <a:xfrm>
            <a:off x="4670891" y="1068616"/>
            <a:ext cx="3462182" cy="1200329"/>
          </a:xfrm>
          <a:prstGeom prst="rect">
            <a:avLst/>
          </a:prstGeom>
          <a:noFill/>
          <a:scene3d>
            <a:camera prst="obliqueTopRight"/>
            <a:lightRig rig="brightRoom" dir="t"/>
          </a:scene3d>
          <a:sp3d extrusionH="381000"/>
        </p:spPr>
        <p:txBody>
          <a:bodyPr wrap="square" rtlCol="0">
            <a:spAutoFit/>
            <a:scene3d>
              <a:camera prst="obliqueTopRight"/>
              <a:lightRig rig="brightRoom" dir="t"/>
            </a:scene3d>
            <a:sp3d extrusionH="1524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150" normalizeH="0" baseline="0" noProof="0" dirty="0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kumimoji="0" lang="en-US" sz="7200" b="0" i="0" u="none" strike="noStrike" kern="1200" cap="none" spc="-150" normalizeH="0" baseline="0" noProof="0" dirty="0" err="1">
                <a:ln>
                  <a:noFill/>
                </a:ln>
                <a:solidFill>
                  <a:srgbClr val="1B518B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sz="7200" b="0" i="0" u="none" strike="noStrike" kern="1200" cap="none" spc="-150" normalizeH="0" baseline="0" noProof="0" dirty="0">
              <a:ln>
                <a:noFill/>
              </a:ln>
              <a:solidFill>
                <a:srgbClr val="1B518B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E78E1E5E-35FE-4161-96DF-4C49288B9C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r="472" b="2650"/>
          <a:stretch/>
        </p:blipFill>
        <p:spPr>
          <a:xfrm>
            <a:off x="6090218" y="2423160"/>
            <a:ext cx="2852310" cy="3657600"/>
          </a:xfrm>
          <a:prstGeom prst="rect">
            <a:avLst/>
          </a:prstGeom>
        </p:spPr>
      </p:pic>
      <p:pic>
        <p:nvPicPr>
          <p:cNvPr id="56" name="Picture 55" descr="Icon&#10;&#10;Description automatically generated with low confidence">
            <a:extLst>
              <a:ext uri="{FF2B5EF4-FFF2-40B4-BE49-F238E27FC236}">
                <a16:creationId xmlns:a16="http://schemas.microsoft.com/office/drawing/2014/main" id="{17DE5990-FBB0-4771-99C5-EF1044561F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1" t="3356" r="20505" b="2562"/>
          <a:stretch/>
        </p:blipFill>
        <p:spPr>
          <a:xfrm>
            <a:off x="3166600" y="2319921"/>
            <a:ext cx="2923618" cy="3749040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828F9C0-4847-415E-AA71-7E0A72B6A042}"/>
              </a:ext>
            </a:extLst>
          </p:cNvPr>
          <p:cNvGrpSpPr/>
          <p:nvPr/>
        </p:nvGrpSpPr>
        <p:grpSpPr>
          <a:xfrm>
            <a:off x="449660" y="1005840"/>
            <a:ext cx="3609269" cy="2194560"/>
            <a:chOff x="449660" y="1005840"/>
            <a:chExt cx="3609269" cy="2194560"/>
          </a:xfrm>
        </p:grpSpPr>
        <p:pic>
          <p:nvPicPr>
            <p:cNvPr id="59" name="Picture 58" descr="Background pattern&#10;&#10;Description automatically generated">
              <a:extLst>
                <a:ext uri="{FF2B5EF4-FFF2-40B4-BE49-F238E27FC236}">
                  <a16:creationId xmlns:a16="http://schemas.microsoft.com/office/drawing/2014/main" id="{35A48A58-A7FD-4C38-A18D-4E78D2782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5" t="12867" r="51697" b="69373"/>
            <a:stretch/>
          </p:blipFill>
          <p:spPr>
            <a:xfrm>
              <a:off x="449660" y="1005840"/>
              <a:ext cx="3609269" cy="219456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98B2443-E6D5-4E39-878E-48DA151261FE}"/>
                </a:ext>
              </a:extLst>
            </p:cNvPr>
            <p:cNvSpPr txBox="1"/>
            <p:nvPr/>
          </p:nvSpPr>
          <p:spPr>
            <a:xfrm>
              <a:off x="1007416" y="1749176"/>
              <a:ext cx="23566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52D6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52D6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04AA47-68E2-47C4-AF28-01E49D2C29DB}"/>
              </a:ext>
            </a:extLst>
          </p:cNvPr>
          <p:cNvGrpSpPr/>
          <p:nvPr/>
        </p:nvGrpSpPr>
        <p:grpSpPr>
          <a:xfrm>
            <a:off x="8133073" y="822960"/>
            <a:ext cx="3190991" cy="2560320"/>
            <a:chOff x="8133073" y="822960"/>
            <a:chExt cx="3190991" cy="2560320"/>
          </a:xfrm>
        </p:grpSpPr>
        <p:pic>
          <p:nvPicPr>
            <p:cNvPr id="58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A4309C6A-6720-4690-BDAF-795B055AC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92" t="10467" r="10758" b="68857"/>
            <a:stretch/>
          </p:blipFill>
          <p:spPr>
            <a:xfrm>
              <a:off x="8133073" y="822960"/>
              <a:ext cx="3190991" cy="256032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C08AC53-B9FF-44B3-9EF0-B85B476003B2}"/>
                </a:ext>
              </a:extLst>
            </p:cNvPr>
            <p:cNvSpPr txBox="1"/>
            <p:nvPr/>
          </p:nvSpPr>
          <p:spPr>
            <a:xfrm>
              <a:off x="8722319" y="1718399"/>
              <a:ext cx="22092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9">
            <a:extLst>
              <a:ext uri="{FF2B5EF4-FFF2-40B4-BE49-F238E27FC236}">
                <a16:creationId xmlns:a16="http://schemas.microsoft.com/office/drawing/2014/main" id="{81F46DB2-5BEF-415D-A3EA-8362210128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0" y="0"/>
            <a:ext cx="1507970" cy="21295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0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621224" y="17930"/>
            <a:ext cx="11049000" cy="1102657"/>
            <a:chOff x="0" y="99414"/>
            <a:chExt cx="7182465" cy="61555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615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0" y="103239"/>
              <a:ext cx="718246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914400" y="1361756"/>
            <a:ext cx="10755824" cy="5509200"/>
          </a:xfrm>
          <a:custGeom>
            <a:avLst/>
            <a:gdLst>
              <a:gd name="connsiteX0" fmla="*/ 0 w 10755824"/>
              <a:gd name="connsiteY0" fmla="*/ 0 h 5509200"/>
              <a:gd name="connsiteX1" fmla="*/ 10755824 w 10755824"/>
              <a:gd name="connsiteY1" fmla="*/ 0 h 5509200"/>
              <a:gd name="connsiteX2" fmla="*/ 10755824 w 10755824"/>
              <a:gd name="connsiteY2" fmla="*/ 5509200 h 5509200"/>
              <a:gd name="connsiteX3" fmla="*/ 0 w 10755824"/>
              <a:gd name="connsiteY3" fmla="*/ 5509200 h 5509200"/>
              <a:gd name="connsiteX4" fmla="*/ 0 w 10755824"/>
              <a:gd name="connsiteY4" fmla="*/ 0 h 550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5509200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909095"/>
                  <a:pt x="10719030" y="3538254"/>
                  <a:pt x="10755824" y="5509200"/>
                </a:cubicBezTo>
                <a:cubicBezTo>
                  <a:pt x="8246224" y="5491553"/>
                  <a:pt x="2014224" y="5544504"/>
                  <a:pt x="0" y="5509200"/>
                </a:cubicBezTo>
                <a:cubicBezTo>
                  <a:pt x="65784" y="4098652"/>
                  <a:pt x="-169487" y="2556394"/>
                  <a:pt x="0" y="0"/>
                </a:cubicBezTo>
                <a:close/>
              </a:path>
              <a:path w="10755824" h="5509200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668795"/>
                  <a:pt x="10899891" y="4372812"/>
                  <a:pt x="10755824" y="5509200"/>
                </a:cubicBezTo>
                <a:cubicBezTo>
                  <a:pt x="8124177" y="5563742"/>
                  <a:pt x="5024059" y="5409421"/>
                  <a:pt x="0" y="5509200"/>
                </a:cubicBezTo>
                <a:cubicBezTo>
                  <a:pt x="90861" y="3321011"/>
                  <a:pt x="-96644" y="2557653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endParaRPr lang="en-US" sz="32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12FE06F-063A-4E98-B910-8F1400E19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99" y="4677382"/>
            <a:ext cx="4162998" cy="21806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7623" y="-2386"/>
            <a:ext cx="11035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* </a:t>
            </a:r>
            <a:r>
              <a:rPr lang="en-US" sz="3600" b="1" dirty="0" err="1" smtClean="0">
                <a:solidFill>
                  <a:prstClr val="black"/>
                </a:solidFill>
              </a:rPr>
              <a:t>Bài</a:t>
            </a:r>
            <a:r>
              <a:rPr lang="en-US" sz="3600" b="1" dirty="0" smtClean="0">
                <a:solidFill>
                  <a:prstClr val="black"/>
                </a:solidFill>
              </a:rPr>
              <a:t> 3. </a:t>
            </a:r>
            <a:r>
              <a:rPr lang="en-US" sz="3600" dirty="0" err="1" smtClean="0">
                <a:solidFill>
                  <a:prstClr val="black"/>
                </a:solidFill>
              </a:rPr>
              <a:t>Đọc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lại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chuyện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Đi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tìm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mặt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trời</a:t>
            </a:r>
            <a:r>
              <a:rPr lang="en-US" sz="3600" dirty="0" smtClean="0">
                <a:solidFill>
                  <a:prstClr val="black"/>
                </a:solidFill>
              </a:rPr>
              <a:t>, </a:t>
            </a:r>
            <a:r>
              <a:rPr lang="en-US" sz="3600" dirty="0" err="1" smtClean="0">
                <a:solidFill>
                  <a:prstClr val="black"/>
                </a:solidFill>
              </a:rPr>
              <a:t>đặt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câu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khiến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trong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tình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huống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</a:rPr>
              <a:t>sau</a:t>
            </a:r>
            <a:r>
              <a:rPr lang="en-US" sz="3600" dirty="0" smtClean="0">
                <a:solidFill>
                  <a:prstClr val="black"/>
                </a:solidFill>
              </a:rPr>
              <a:t>: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414" y="1429828"/>
            <a:ext cx="9589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Đóng vai gõ kiến đến nhờ công, liếu điều hoặc chích chòe đi tìm mặt trời.</a:t>
            </a:r>
            <a:endParaRPr lang="vi-VN" sz="40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414" y="2889712"/>
            <a:ext cx="10055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>
                <a:solidFill>
                  <a:srgbClr val="0000FF"/>
                </a:solidFill>
                <a:latin typeface="Times New Roman"/>
              </a:rPr>
              <a:t>*</a:t>
            </a:r>
            <a:r>
              <a:rPr lang="vi-VN" sz="3200" smtClean="0">
                <a:solidFill>
                  <a:srgbClr val="0000FF"/>
                </a:solidFill>
                <a:latin typeface="Times New Roman"/>
              </a:rPr>
              <a:t> </a:t>
            </a:r>
            <a:r>
              <a:rPr lang="vi-VN" sz="3200">
                <a:solidFill>
                  <a:srgbClr val="0000FF"/>
                </a:solidFill>
                <a:latin typeface="Times New Roman"/>
              </a:rPr>
              <a:t>Bác công ơi, bác hãy đi tìm mặt trời giúp cư dân trong cánh rừng của chúng ta nhé!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414" y="4124902"/>
            <a:ext cx="8930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0000FF"/>
                </a:solidFill>
                <a:latin typeface="+mj-lt"/>
              </a:rPr>
              <a:t>*</a:t>
            </a:r>
            <a:r>
              <a:rPr lang="vi-VN" sz="320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>
                <a:solidFill>
                  <a:srgbClr val="0000FF"/>
                </a:solidFill>
                <a:latin typeface="+mj-lt"/>
              </a:rPr>
              <a:t>Công ơi, công hãy đi tìm mặt trời giúp muông thú trong rừng </a:t>
            </a:r>
            <a:r>
              <a:rPr lang="vi-VN" sz="3200" smtClean="0">
                <a:solidFill>
                  <a:srgbClr val="0000FF"/>
                </a:solidFill>
                <a:latin typeface="+mj-lt"/>
              </a:rPr>
              <a:t>nhé</a:t>
            </a:r>
            <a:r>
              <a:rPr lang="vi-VN" sz="3200">
                <a:solidFill>
                  <a:srgbClr val="0000FF"/>
                </a:solidFill>
                <a:latin typeface="+mj-lt"/>
              </a:rPr>
              <a:t>!</a:t>
            </a:r>
          </a:p>
          <a:p>
            <a:endParaRPr lang="vi-VN" sz="3200">
              <a:solidFill>
                <a:srgbClr val="0000FF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4467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7937"/>
            <a:ext cx="12161839" cy="6991351"/>
          </a:xfrm>
          <a:prstGeom prst="rect">
            <a:avLst/>
          </a:prstGeom>
        </p:spPr>
      </p:pic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" y="-1"/>
            <a:ext cx="2978648" cy="20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Cách gọi tên các đồ dùng gia đình trong tiếng Anh - Vn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2333">
            <a:off x="1685878" y="3451330"/>
            <a:ext cx="2373751" cy="2373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716">
            <a:off x="5333206" y="879198"/>
            <a:ext cx="2947988" cy="2086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9224">
            <a:off x="8954376" y="3512190"/>
            <a:ext cx="2595033" cy="2595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9B9514-8851-4AD2-9B88-3E58D3FC1B68}"/>
              </a:ext>
            </a:extLst>
          </p:cNvPr>
          <p:cNvGrpSpPr/>
          <p:nvPr/>
        </p:nvGrpSpPr>
        <p:grpSpPr>
          <a:xfrm>
            <a:off x="561409" y="202496"/>
            <a:ext cx="11108815" cy="1569660"/>
            <a:chOff x="-38885" y="70115"/>
            <a:chExt cx="7221350" cy="156966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71055FC-2162-4A8C-A3DC-610D6F26469C}"/>
                </a:ext>
              </a:extLst>
            </p:cNvPr>
            <p:cNvSpPr/>
            <p:nvPr/>
          </p:nvSpPr>
          <p:spPr>
            <a:xfrm>
              <a:off x="0" y="99414"/>
              <a:ext cx="7182465" cy="93897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D621703-963D-4B62-9BC5-B9B62A93D40E}"/>
                </a:ext>
              </a:extLst>
            </p:cNvPr>
            <p:cNvSpPr txBox="1"/>
            <p:nvPr/>
          </p:nvSpPr>
          <p:spPr>
            <a:xfrm>
              <a:off x="-38885" y="70115"/>
              <a:ext cx="718246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kumimoji="0" lang="vi-V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* Bài</a:t>
              </a:r>
              <a:r>
                <a:rPr kumimoji="0" lang="vi-V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3.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Đọc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lại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câu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chuyện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</a:rPr>
                <a:t>Đi</a:t>
              </a:r>
              <a:r>
                <a:rPr lang="en-US" sz="3200" b="1" i="1" dirty="0">
                  <a:solidFill>
                    <a:srgbClr val="FF0000"/>
                  </a:solidFill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</a:rPr>
                <a:t>tìm</a:t>
              </a:r>
              <a:r>
                <a:rPr lang="en-US" sz="3200" b="1" i="1" dirty="0">
                  <a:solidFill>
                    <a:srgbClr val="FF0000"/>
                  </a:solidFill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</a:rPr>
                <a:t>mặt</a:t>
              </a:r>
              <a:r>
                <a:rPr lang="en-US" sz="3200" b="1" i="1" dirty="0">
                  <a:solidFill>
                    <a:srgbClr val="FF0000"/>
                  </a:solidFill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</a:rPr>
                <a:t>trời</a:t>
              </a:r>
              <a:r>
                <a:rPr lang="en-US" sz="3200" dirty="0">
                  <a:solidFill>
                    <a:prstClr val="black"/>
                  </a:solidFill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</a:rPr>
                <a:t>đặt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câu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khiến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trong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tình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huống</a:t>
              </a:r>
              <a:r>
                <a:rPr lang="en-US" sz="3200" dirty="0">
                  <a:solidFill>
                    <a:prstClr val="black"/>
                  </a:solidFill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</a:rPr>
                <a:t>sau</a:t>
              </a:r>
              <a:r>
                <a:rPr lang="en-US" sz="3200" dirty="0">
                  <a:solidFill>
                    <a:prstClr val="black"/>
                  </a:solidFill>
                </a:rPr>
                <a:t>:</a:t>
              </a:r>
              <a:endParaRPr lang="vi-VN" sz="3200" dirty="0">
                <a:solidFill>
                  <a:prstClr val="black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A4111C-7370-4873-86DC-6ECD0C13079E}"/>
              </a:ext>
            </a:extLst>
          </p:cNvPr>
          <p:cNvSpPr txBox="1"/>
          <p:nvPr/>
        </p:nvSpPr>
        <p:spPr>
          <a:xfrm>
            <a:off x="752029" y="1459755"/>
            <a:ext cx="11006984" cy="5509200"/>
          </a:xfrm>
          <a:custGeom>
            <a:avLst/>
            <a:gdLst>
              <a:gd name="connsiteX0" fmla="*/ 0 w 10755824"/>
              <a:gd name="connsiteY0" fmla="*/ 0 h 5509200"/>
              <a:gd name="connsiteX1" fmla="*/ 10755824 w 10755824"/>
              <a:gd name="connsiteY1" fmla="*/ 0 h 5509200"/>
              <a:gd name="connsiteX2" fmla="*/ 10755824 w 10755824"/>
              <a:gd name="connsiteY2" fmla="*/ 5509200 h 5509200"/>
              <a:gd name="connsiteX3" fmla="*/ 0 w 10755824"/>
              <a:gd name="connsiteY3" fmla="*/ 5509200 h 5509200"/>
              <a:gd name="connsiteX4" fmla="*/ 0 w 10755824"/>
              <a:gd name="connsiteY4" fmla="*/ 0 h 550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5824" h="5509200" fill="none" extrusionOk="0">
                <a:moveTo>
                  <a:pt x="0" y="0"/>
                </a:moveTo>
                <a:cubicBezTo>
                  <a:pt x="3353303" y="41470"/>
                  <a:pt x="8896145" y="156431"/>
                  <a:pt x="10755824" y="0"/>
                </a:cubicBezTo>
                <a:cubicBezTo>
                  <a:pt x="10770474" y="909095"/>
                  <a:pt x="10719030" y="3538254"/>
                  <a:pt x="10755824" y="5509200"/>
                </a:cubicBezTo>
                <a:cubicBezTo>
                  <a:pt x="8246224" y="5491553"/>
                  <a:pt x="2014224" y="5544504"/>
                  <a:pt x="0" y="5509200"/>
                </a:cubicBezTo>
                <a:cubicBezTo>
                  <a:pt x="65784" y="4098652"/>
                  <a:pt x="-169487" y="2556394"/>
                  <a:pt x="0" y="0"/>
                </a:cubicBezTo>
                <a:close/>
              </a:path>
              <a:path w="10755824" h="5509200" stroke="0" extrusionOk="0">
                <a:moveTo>
                  <a:pt x="0" y="0"/>
                </a:moveTo>
                <a:cubicBezTo>
                  <a:pt x="4681481" y="53968"/>
                  <a:pt x="6761184" y="-1137"/>
                  <a:pt x="10755824" y="0"/>
                </a:cubicBezTo>
                <a:cubicBezTo>
                  <a:pt x="10599131" y="668795"/>
                  <a:pt x="10899891" y="4372812"/>
                  <a:pt x="10755824" y="5509200"/>
                </a:cubicBezTo>
                <a:cubicBezTo>
                  <a:pt x="8124177" y="5563742"/>
                  <a:pt x="5024059" y="5409421"/>
                  <a:pt x="0" y="5509200"/>
                </a:cubicBezTo>
                <a:cubicBezTo>
                  <a:pt x="90861" y="3321011"/>
                  <a:pt x="-96644" y="2557653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426" y="3364046"/>
            <a:ext cx="8409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  <a:latin typeface="+mj-lt"/>
              </a:rPr>
              <a:t>*</a:t>
            </a:r>
            <a:r>
              <a:rPr lang="vi-VN" sz="3200" smtClean="0">
                <a:solidFill>
                  <a:srgbClr val="C00000"/>
                </a:solidFill>
                <a:latin typeface="+mj-lt"/>
              </a:rPr>
              <a:t> Xin ông trời hãy chiếu sáng cho khu rừng với!</a:t>
            </a:r>
            <a:endParaRPr lang="vi-VN" sz="3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426" y="4212848"/>
            <a:ext cx="9340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C00000"/>
                </a:solidFill>
                <a:latin typeface="+mj-lt"/>
              </a:rPr>
              <a:t>*</a:t>
            </a:r>
            <a:r>
              <a:rPr lang="vi-VN" sz="3200" smtClean="0">
                <a:solidFill>
                  <a:srgbClr val="C00000"/>
                </a:solidFill>
                <a:latin typeface="+mj-lt"/>
              </a:rPr>
              <a:t> Đề nghị ông trời  </a:t>
            </a:r>
            <a:r>
              <a:rPr lang="vi-VN" sz="3200">
                <a:solidFill>
                  <a:srgbClr val="C00000"/>
                </a:solidFill>
                <a:latin typeface="+mj-lt"/>
              </a:rPr>
              <a:t>hãy chiếu sáng cho khu rừng </a:t>
            </a:r>
            <a:r>
              <a:rPr lang="vi-VN" sz="3200" smtClean="0">
                <a:solidFill>
                  <a:srgbClr val="C00000"/>
                </a:solidFill>
                <a:latin typeface="+mj-lt"/>
              </a:rPr>
              <a:t>tối tăm và ẩm ướt này với!</a:t>
            </a:r>
            <a:endParaRPr lang="vi-VN" sz="320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2426" y="1772156"/>
            <a:ext cx="8904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Đóng vai gà trống, nói lời đề nghị mặt trời chiếu ánh sáng cho khu rừng tối tăm , ẩm ướt.</a:t>
            </a:r>
            <a:endParaRPr lang="vi-VN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447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5E04AF-4AD2-42BE-9262-61B48E9412D1}"/>
              </a:ext>
            </a:extLst>
          </p:cNvPr>
          <p:cNvSpPr txBox="1"/>
          <p:nvPr/>
        </p:nvSpPr>
        <p:spPr>
          <a:xfrm>
            <a:off x="0" y="2580802"/>
            <a:ext cx="9460396" cy="103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Times New Roman" pitchFamily="18" charset="0"/>
                <a:ea typeface="White Xmas PERSONAL USE" pitchFamily="50" charset="0"/>
                <a:cs typeface="Times New Roman" pitchFamily="18" charset="0"/>
              </a:rPr>
              <a:t>TẠM BIỆT VÀ HẸN GẶP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535"/>
                </a:solidFill>
                <a:effectLst/>
                <a:uLnTx/>
                <a:uFillTx/>
                <a:latin typeface="Times New Roman" pitchFamily="18" charset="0"/>
                <a:ea typeface="White Xmas PERSONAL USE" pitchFamily="50" charset="0"/>
                <a:cs typeface="Times New Roman" pitchFamily="18" charset="0"/>
              </a:rPr>
              <a:t>LẠI!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3535"/>
              </a:solidFill>
              <a:effectLst/>
              <a:uLnTx/>
              <a:uFillTx/>
              <a:latin typeface="Times New Roman" pitchFamily="18" charset="0"/>
              <a:ea typeface="White Xmas PERSONAL USE" pitchFamily="50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0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84" b="31363" l="4200" r="1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050" r="85322" b="68485"/>
          <a:stretch>
            <a:fillRect/>
          </a:stretch>
        </p:blipFill>
        <p:spPr>
          <a:xfrm rot="1356724">
            <a:off x="10844769" y="5411357"/>
            <a:ext cx="700136" cy="14558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533399"/>
            <a:ext cx="10769599" cy="2878667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smtClean="0">
                <a:solidFill>
                  <a:prstClr val="black"/>
                </a:solidFill>
                <a:latin typeface="Arial" panose="020B0604020202020204"/>
              </a:rPr>
              <a:t>Cái </a:t>
            </a:r>
            <a:r>
              <a:rPr lang="vi-VN" sz="4800">
                <a:solidFill>
                  <a:prstClr val="black"/>
                </a:solidFill>
                <a:latin typeface="Arial" panose="020B0604020202020204"/>
              </a:rPr>
              <a:t>gì </a:t>
            </a:r>
            <a:r>
              <a:rPr lang="vi-VN" sz="4800" smtClean="0">
                <a:solidFill>
                  <a:prstClr val="black"/>
                </a:solidFill>
                <a:latin typeface="Arial" panose="020B0604020202020204"/>
              </a:rPr>
              <a:t>bật sáng trong đêm</a:t>
            </a:r>
          </a:p>
          <a:p>
            <a:pPr algn="ctr"/>
            <a:r>
              <a:rPr lang="vi-VN" sz="4800" smtClean="0">
                <a:solidFill>
                  <a:prstClr val="black"/>
                </a:solidFill>
                <a:latin typeface="Arial" panose="020B0604020202020204"/>
              </a:rPr>
              <a:t>Giúp cho nhà dưới nhà trên sáng ngời.</a:t>
            </a:r>
          </a:p>
          <a:p>
            <a:pPr algn="ctr"/>
            <a:r>
              <a:rPr lang="vi-VN" sz="4800" smtClean="0">
                <a:solidFill>
                  <a:prstClr val="black"/>
                </a:solidFill>
                <a:latin typeface="Arial" panose="020B0604020202020204"/>
              </a:rPr>
              <a:t>                    ( Là cái gì?)</a:t>
            </a:r>
            <a:endParaRPr lang="en-US" sz="48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4648199" y="4324349"/>
            <a:ext cx="2409826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prstClr val="white"/>
                </a:solidFill>
                <a:latin typeface="Arial" panose="020B0604020202020204"/>
              </a:rPr>
              <a:t>Ngôi sao</a:t>
            </a:r>
            <a:endParaRPr lang="en-US" sz="3200" b="1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51" y="4117543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1800225" y="4343400"/>
            <a:ext cx="21736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prstClr val="white"/>
                </a:solidFill>
                <a:latin typeface="Arial" panose="020B0604020202020204"/>
              </a:rPr>
              <a:t>Bóng đèn</a:t>
            </a:r>
            <a:endParaRPr lang="en-US" sz="3200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3"/>
          <p:cNvSpPr/>
          <p:nvPr/>
        </p:nvSpPr>
        <p:spPr>
          <a:xfrm>
            <a:off x="7684717" y="4343400"/>
            <a:ext cx="228795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prstClr val="white"/>
                </a:solidFill>
                <a:latin typeface="Arial" panose="020B0604020202020204"/>
              </a:rPr>
              <a:t>Ngọn nến</a:t>
            </a:r>
            <a:endParaRPr lang="en-US" sz="3200" b="1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16" y="413659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96" y="4136594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32328" l="16300" r="2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5451" r="73101" b="68084"/>
          <a:stretch>
            <a:fillRect/>
          </a:stretch>
        </p:blipFill>
        <p:spPr>
          <a:xfrm rot="20494740">
            <a:off x="10960505" y="5247123"/>
            <a:ext cx="714071" cy="14848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prstClr val="black"/>
                </a:solidFill>
                <a:latin typeface="Arial" panose="020B0604020202020204"/>
              </a:rPr>
              <a:t>Cái gì như chong chóng</a:t>
            </a:r>
            <a:endParaRPr lang="en-US" sz="4800" dirty="0">
              <a:solidFill>
                <a:prstClr val="black"/>
              </a:solidFill>
              <a:latin typeface="Arial" panose="020B0604020202020204"/>
            </a:endParaRPr>
          </a:p>
          <a:p>
            <a:pPr algn="ctr"/>
            <a:r>
              <a:rPr lang="vi-VN" sz="4800" dirty="0">
                <a:solidFill>
                  <a:prstClr val="black"/>
                </a:solidFill>
                <a:latin typeface="Arial" panose="020B0604020202020204"/>
              </a:rPr>
              <a:t>Tặng gió mát </a:t>
            </a:r>
            <a:r>
              <a:rPr lang="vi-VN" sz="4800">
                <a:solidFill>
                  <a:prstClr val="black"/>
                </a:solidFill>
                <a:latin typeface="Arial" panose="020B0604020202020204"/>
              </a:rPr>
              <a:t>cho </a:t>
            </a:r>
            <a:r>
              <a:rPr lang="vi-VN" sz="4800" smtClean="0">
                <a:solidFill>
                  <a:prstClr val="black"/>
                </a:solidFill>
                <a:latin typeface="Arial" panose="020B0604020202020204"/>
              </a:rPr>
              <a:t>đời</a:t>
            </a:r>
          </a:p>
          <a:p>
            <a:pPr algn="ctr"/>
            <a:r>
              <a:rPr lang="vi-VN" sz="4800" smtClean="0">
                <a:solidFill>
                  <a:prstClr val="black"/>
                </a:solidFill>
                <a:latin typeface="Arial" panose="020B0604020202020204"/>
              </a:rPr>
              <a:t>          ( Là cái gì?)</a:t>
            </a:r>
            <a:endParaRPr lang="en-US" sz="48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5015918" y="4324349"/>
            <a:ext cx="2184982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Chổi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158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7844841" y="4343400"/>
            <a:ext cx="1832559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Quạt</a:t>
            </a:r>
            <a:r>
              <a:rPr lang="en-US" sz="44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điện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3"/>
          <p:cNvSpPr/>
          <p:nvPr/>
        </p:nvSpPr>
        <p:spPr>
          <a:xfrm>
            <a:off x="1704975" y="4343400"/>
            <a:ext cx="2040307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prstClr val="white"/>
                </a:solidFill>
                <a:latin typeface="Arial" panose="020B0604020202020204"/>
              </a:rPr>
              <a:t>Áo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57" y="4113553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96" y="3920185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7"/>
          <a:stretch>
            <a:fillRect/>
          </a:stretch>
        </p:blipFill>
        <p:spPr>
          <a:xfrm>
            <a:off x="15081" y="-1"/>
            <a:ext cx="12161839" cy="6991351"/>
          </a:xfrm>
          <a:prstGeom prst="rect">
            <a:avLst/>
          </a:prstGeom>
        </p:spPr>
      </p:pic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13" b="31122" l="43900" r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24" t="3044" r="44724" b="68878"/>
          <a:stretch>
            <a:fillRect/>
          </a:stretch>
        </p:blipFill>
        <p:spPr>
          <a:xfrm rot="616500">
            <a:off x="10777314" y="4619292"/>
            <a:ext cx="982937" cy="216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52501" y="533400"/>
            <a:ext cx="10993264" cy="2438400"/>
          </a:xfrm>
          <a:prstGeom prst="rect">
            <a:avLst/>
          </a:prstGeom>
          <a:solidFill>
            <a:srgbClr val="FFBDBF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smtClean="0">
                <a:solidFill>
                  <a:prstClr val="black"/>
                </a:solidFill>
                <a:latin typeface="Arial" panose="020B0604020202020204"/>
              </a:rPr>
              <a:t>Con gì được mệnh danh là chúa sơn lâm?</a:t>
            </a:r>
            <a:endParaRPr lang="en-US" sz="44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5" name="3"/>
          <p:cNvSpPr/>
          <p:nvPr/>
        </p:nvSpPr>
        <p:spPr>
          <a:xfrm>
            <a:off x="7716175" y="4324349"/>
            <a:ext cx="2393026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prstClr val="white"/>
                </a:solidFill>
                <a:latin typeface="Arial" panose="020B0604020202020204"/>
              </a:rPr>
              <a:t>Con tê giác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02" y="3886201"/>
            <a:ext cx="734142" cy="707593"/>
          </a:xfrm>
          <a:prstGeom prst="rect">
            <a:avLst/>
          </a:prstGeom>
        </p:spPr>
      </p:pic>
      <p:sp>
        <p:nvSpPr>
          <p:cNvPr id="7" name="3"/>
          <p:cNvSpPr/>
          <p:nvPr/>
        </p:nvSpPr>
        <p:spPr>
          <a:xfrm>
            <a:off x="4953000" y="4343400"/>
            <a:ext cx="2396104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prstClr val="white"/>
                </a:solidFill>
                <a:latin typeface="Arial" panose="020B0604020202020204"/>
              </a:rPr>
              <a:t>Con hổ</a:t>
            </a:r>
            <a:endParaRPr lang="en-US" sz="48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3"/>
          <p:cNvSpPr/>
          <p:nvPr/>
        </p:nvSpPr>
        <p:spPr>
          <a:xfrm>
            <a:off x="1710304" y="4343400"/>
            <a:ext cx="2034978" cy="144780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prstClr val="white"/>
                </a:solidFill>
                <a:latin typeface="Arial" panose="020B0604020202020204"/>
              </a:rPr>
              <a:t>Con voi</a:t>
            </a:r>
            <a:endParaRPr lang="en-US" sz="4400" dirty="0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93" y="3967414"/>
            <a:ext cx="725543" cy="711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11" y="4136593"/>
            <a:ext cx="734142" cy="707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944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030" y="461473"/>
            <a:ext cx="11024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smtClean="0">
                <a:latin typeface="Times New Roman" pitchFamily="18" charset="0"/>
                <a:cs typeface="Times New Roman" pitchFamily="18" charset="0"/>
              </a:rPr>
              <a:t>* Tìm </a:t>
            </a:r>
            <a:r>
              <a:rPr lang="nl-NL" sz="4400" b="1">
                <a:latin typeface="Times New Roman" pitchFamily="18" charset="0"/>
                <a:cs typeface="Times New Roman" pitchFamily="18" charset="0"/>
              </a:rPr>
              <a:t>hình ảnh so sánh trong câu thơ sau </a:t>
            </a:r>
            <a:r>
              <a:rPr lang="nl-NL" sz="4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0451" y="1589519"/>
            <a:ext cx="806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latin typeface="Times New Roman" pitchFamily="18" charset="0"/>
                <a:cs typeface="Times New Roman" pitchFamily="18" charset="0"/>
              </a:rPr>
              <a:t>1.Hai bàn tay em </a:t>
            </a:r>
            <a:endParaRPr lang="vi-VN" sz="4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nl-NL" sz="4400" smtClean="0"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nl-NL" sz="4400">
                <a:latin typeface="Times New Roman" pitchFamily="18" charset="0"/>
                <a:cs typeface="Times New Roman" pitchFamily="18" charset="0"/>
              </a:rPr>
              <a:t>hoa đầu cành</a:t>
            </a:r>
            <a:r>
              <a:rPr lang="nl-NL" sz="4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0451" y="3606326"/>
            <a:ext cx="92123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4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400" smtClean="0">
                <a:latin typeface="Times New Roman" pitchFamily="18" charset="0"/>
                <a:cs typeface="Times New Roman" pitchFamily="18" charset="0"/>
              </a:rPr>
              <a:t>Mùa đông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4400">
                <a:latin typeface="Times New Roman" pitchFamily="18" charset="0"/>
                <a:cs typeface="Times New Roman" pitchFamily="18" charset="0"/>
              </a:rPr>
              <a:t>Trời là cái tủ ướp lạnh</a:t>
            </a:r>
            <a:endParaRPr lang="vi-VN" sz="44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vi-VN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400" smtClean="0">
                <a:latin typeface="Times New Roman" pitchFamily="18" charset="0"/>
                <a:cs typeface="Times New Roman" pitchFamily="18" charset="0"/>
              </a:rPr>
              <a:t>Mùa hè</a:t>
            </a:r>
            <a:r>
              <a:rPr lang="vi-VN" sz="4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nl-NL" sz="4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4400">
                <a:latin typeface="Times New Roman" pitchFamily="18" charset="0"/>
                <a:cs typeface="Times New Roman" pitchFamily="18" charset="0"/>
              </a:rPr>
              <a:t>Trời là cái bếp lò nung</a:t>
            </a:r>
            <a:r>
              <a:rPr lang="nl-NL" sz="4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2108" y="1597904"/>
            <a:ext cx="484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smtClean="0">
                <a:solidFill>
                  <a:srgbClr val="FF0000"/>
                </a:solidFill>
                <a:latin typeface="+mj-lt"/>
              </a:rPr>
              <a:t>Hai bàn tay</a:t>
            </a:r>
            <a:endParaRPr lang="vi-VN" sz="4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3562" y="2264793"/>
            <a:ext cx="5648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 hoa đầu cành</a:t>
            </a:r>
            <a:endParaRPr lang="vi-VN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75289" y="3606326"/>
            <a:ext cx="6293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là cái tủ ướp </a:t>
            </a:r>
            <a:r>
              <a:rPr lang="nl-NL" sz="4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vi-VN" sz="4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1179" y="4295776"/>
            <a:ext cx="6033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là cái bếp lò nung</a:t>
            </a:r>
            <a:r>
              <a:rPr lang="nl-NL" sz="4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83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3071B30-6CA9-4896-9371-5E219B8F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AD6204-549C-4578-A226-F46326912C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0" t="24425" r="3382" b="60079"/>
          <a:stretch/>
        </p:blipFill>
        <p:spPr>
          <a:xfrm>
            <a:off x="10795000" y="1568449"/>
            <a:ext cx="685800" cy="1123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439D86-1E59-4787-B41F-75EB938442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212" y="941143"/>
            <a:ext cx="3475021" cy="1072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939" y="2130424"/>
            <a:ext cx="5571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Bài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26 - </a:t>
            </a:r>
            <a:r>
              <a:rPr lang="en-US" sz="4400" b="1" dirty="0" err="1" smtClean="0">
                <a:solidFill>
                  <a:srgbClr val="002060"/>
                </a:solidFill>
              </a:rPr>
              <a:t>Luyện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tập</a:t>
            </a:r>
            <a:r>
              <a:rPr lang="en-US" sz="4400" b="1" dirty="0">
                <a:solidFill>
                  <a:srgbClr val="002060"/>
                </a:solidFill>
              </a:rPr>
              <a:t>:</a:t>
            </a:r>
            <a:endParaRPr lang="vi-VN" sz="4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13151" y="3044279"/>
            <a:ext cx="5930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Từ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trái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nghĩa</a:t>
            </a:r>
            <a:r>
              <a:rPr lang="en-US" sz="4400" b="1" dirty="0" smtClean="0">
                <a:solidFill>
                  <a:srgbClr val="002060"/>
                </a:solidFill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</a:rPr>
              <a:t>Câu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khiến</a:t>
            </a:r>
            <a:endParaRPr lang="vi-VN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9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4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1226" y="256374"/>
            <a:ext cx="486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YÊU CẦU CẦN ĐẠT</a:t>
            </a:r>
            <a:endParaRPr lang="vi-VN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133" y="1452784"/>
            <a:ext cx="9998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b="1" dirty="0"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nl-NL" sz="2800" dirty="0">
                <a:latin typeface="Arial" pitchFamily="34" charset="0"/>
                <a:ea typeface="Times New Roman"/>
                <a:cs typeface="Arial" pitchFamily="34" charset="0"/>
              </a:rPr>
              <a:t>Nhận biết được từ ngữ có nghĩa trái ngược nhau và tìm được từ ngữ có nghĩa trái ngược nhau dựa vào gợi ý.</a:t>
            </a:r>
            <a:r>
              <a:rPr lang="nl-NL" sz="2800" b="1" dirty="0"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endParaRPr lang="vi-VN" sz="28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nl-NL" sz="2800" dirty="0"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nl-NL" sz="2800" dirty="0" smtClean="0">
                <a:latin typeface="Arial" pitchFamily="34" charset="0"/>
                <a:ea typeface="Times New Roman"/>
                <a:cs typeface="Arial" pitchFamily="34" charset="0"/>
              </a:rPr>
              <a:t>Hiểu được tác </a:t>
            </a:r>
            <a:r>
              <a:rPr lang="nl-NL" sz="2800" dirty="0">
                <a:latin typeface="Arial" pitchFamily="34" charset="0"/>
                <a:ea typeface="Times New Roman"/>
                <a:cs typeface="Arial" pitchFamily="34" charset="0"/>
              </a:rPr>
              <a:t>dụng của câu khiến.</a:t>
            </a:r>
            <a:endParaRPr lang="vi-VN" sz="28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1133" y="2917809"/>
            <a:ext cx="850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dirty="0" smtClean="0">
                <a:latin typeface="Arial" pitchFamily="34" charset="0"/>
                <a:ea typeface="Times New Roman"/>
                <a:cs typeface="Arial" pitchFamily="34" charset="0"/>
              </a:rPr>
              <a:t>- </a:t>
            </a:r>
            <a:r>
              <a:rPr lang="nl-NL" sz="2800" dirty="0">
                <a:latin typeface="Arial" pitchFamily="34" charset="0"/>
                <a:ea typeface="Times New Roman"/>
                <a:cs typeface="Arial" pitchFamily="34" charset="0"/>
              </a:rPr>
              <a:t>Biết đặt câu khiến phù hợp theo tình huống đã cho.</a:t>
            </a:r>
            <a:endParaRPr lang="vi-VN" sz="28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9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C86929-F2C9-40BC-8A40-B90408766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0" t="14403" r="3873" b="-6361"/>
          <a:stretch/>
        </p:blipFill>
        <p:spPr>
          <a:xfrm>
            <a:off x="514350" y="-469252"/>
            <a:ext cx="3867150" cy="7327252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9F809738-327B-4921-866D-41D8621069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492" y="184352"/>
            <a:ext cx="6489296" cy="6489296"/>
          </a:xfrm>
          <a:prstGeom prst="rect">
            <a:avLst/>
          </a:prstGeom>
        </p:spPr>
      </p:pic>
      <p:pic>
        <p:nvPicPr>
          <p:cNvPr id="39" name="Picture 4" descr="170 ɴᴏᴛɪᴏɴ ɢɪꜰꜱ ideas in 2021 | aesthetic gif, cute gif, gif">
            <a:extLst>
              <a:ext uri="{FF2B5EF4-FFF2-40B4-BE49-F238E27FC236}">
                <a16:creationId xmlns:a16="http://schemas.microsoft.com/office/drawing/2014/main" id="{1EFD6DD9-D52C-4DDA-9755-AD8162D66C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39" y="1051560"/>
            <a:ext cx="311795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5D8A0514-788B-4C7F-85A1-B713BDC30B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>
            <a:off x="10684042" y="0"/>
            <a:ext cx="1507970" cy="2129589"/>
          </a:xfrm>
          <a:prstGeom prst="rect">
            <a:avLst/>
          </a:prstGeom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91D4BDF4-A23C-4706-B9F9-D63AEBD0946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3" b="65066"/>
          <a:stretch/>
        </p:blipFill>
        <p:spPr>
          <a:xfrm flipH="1">
            <a:off x="-11575" y="-6018"/>
            <a:ext cx="1507970" cy="21295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BF7BB1-EA90-45DA-B331-87A224960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079906"/>
            <a:ext cx="3645724" cy="10668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001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6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6|0.5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590</Words>
  <Application>Microsoft Office PowerPoint</Application>
  <PresentationFormat>Widescreen</PresentationFormat>
  <Paragraphs>119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微软雅黑</vt:lpstr>
      <vt:lpstr>Arial</vt:lpstr>
      <vt:lpstr>Arial-Rounded</vt:lpstr>
      <vt:lpstr>Baloo</vt:lpstr>
      <vt:lpstr>Calibri</vt:lpstr>
      <vt:lpstr>等线</vt:lpstr>
      <vt:lpstr>等线 Light</vt:lpstr>
      <vt:lpstr>OpenSans</vt:lpstr>
      <vt:lpstr>Pattaya</vt:lpstr>
      <vt:lpstr>SVN-Hole Hearted</vt:lpstr>
      <vt:lpstr>Times New Roman</vt:lpstr>
      <vt:lpstr>White Xmas PERSONAL USE</vt:lpstr>
      <vt:lpstr>Office 主题</vt:lpstr>
      <vt:lpstr>Office Theme</vt:lpstr>
      <vt:lpstr>2_Office 主题​​</vt:lpstr>
      <vt:lpstr>1_Office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64</cp:revision>
  <dcterms:created xsi:type="dcterms:W3CDTF">2022-06-19T14:38:22Z</dcterms:created>
  <dcterms:modified xsi:type="dcterms:W3CDTF">2022-12-08T00:52:00Z</dcterms:modified>
</cp:coreProperties>
</file>