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81" r:id="rId2"/>
    <p:sldId id="296" r:id="rId3"/>
    <p:sldId id="297" r:id="rId4"/>
    <p:sldId id="298" r:id="rId5"/>
    <p:sldId id="299" r:id="rId6"/>
    <p:sldId id="257" r:id="rId7"/>
    <p:sldId id="284" r:id="rId8"/>
    <p:sldId id="258" r:id="rId9"/>
    <p:sldId id="286" r:id="rId10"/>
    <p:sldId id="302" r:id="rId11"/>
    <p:sldId id="300" r:id="rId12"/>
    <p:sldId id="301" r:id="rId13"/>
    <p:sldId id="290" r:id="rId14"/>
    <p:sldId id="293" r:id="rId15"/>
    <p:sldId id="289" r:id="rId16"/>
    <p:sldId id="294" r:id="rId17"/>
    <p:sldId id="292" r:id="rId18"/>
    <p:sldId id="283" r:id="rId19"/>
    <p:sldId id="285" r:id="rId20"/>
  </p:sldIdLst>
  <p:sldSz cx="12192000" cy="6858000"/>
  <p:notesSz cx="7104063" cy="10234613"/>
  <p:custDataLst>
    <p:tags r:id="rId2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C0D3"/>
    <a:srgbClr val="6DC1B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CDD5F-8A93-4C58-B95B-90D5087A05B6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5345E-E077-4AF0-A4E4-5A87E278AB9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16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597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18744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1047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5345E-E077-4AF0-A4E4-5A87E278AB9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878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91867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31583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rgbClr val="92D05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D48884-9440-46E6-8EFD-BA66237601B6}"/>
              </a:ext>
            </a:extLst>
          </p:cNvPr>
          <p:cNvSpPr txBox="1"/>
          <p:nvPr userDrawn="1"/>
        </p:nvSpPr>
        <p:spPr>
          <a:xfrm>
            <a:off x="0" y="0"/>
            <a:ext cx="1238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Brush Script MT" panose="03060802040406070304" pitchFamily="66" charset="0"/>
                <a:cs typeface="Arial" panose="020B0604020202020204" pitchFamily="34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82BE5E-BB28-4A39-B786-D54F125CE74D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7F200C3-683C-47F5-B0E7-BA24B0E2D10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58681C-4BDF-413B-9CB5-61418EFD6232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7C40EE7-50E8-4892-BB92-512EEDB4EFE9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23CA25-901F-4927-B4A4-DAE2298B28B6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AB56F9-075A-4E78-A15B-30394E6543EB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AA8F02-7FA7-4FE4-B9C8-A89704D3108C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F0D0E18-1B1A-4910-A358-42868E50BC1A}"/>
              </a:ext>
            </a:extLst>
          </p:cNvPr>
          <p:cNvSpPr/>
          <p:nvPr userDrawn="1"/>
        </p:nvSpPr>
        <p:spPr>
          <a:xfrm>
            <a:off x="10473591" y="6150114"/>
            <a:ext cx="17604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>
                <a:ln w="0"/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Brush Script MT" panose="03060802040406070304" pitchFamily="66" charset="0"/>
              </a:rPr>
              <a:t>KTUTS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2022/12/2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13C61B-D291-4A8C-AC51-593DB2534C5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96340" y="0"/>
            <a:ext cx="1376108" cy="11008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64A3EA-4378-4F5C-A800-187E7862A2D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157" y="5757167"/>
            <a:ext cx="1376108" cy="11008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32.png"/><Relationship Id="rId10" Type="http://schemas.openxmlformats.org/officeDocument/2006/relationships/image" Target="../media/image10.png"/><Relationship Id="rId4" Type="http://schemas.openxmlformats.org/officeDocument/2006/relationships/image" Target="../media/image18.png"/><Relationship Id="rId9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4.png"/><Relationship Id="rId7" Type="http://schemas.openxmlformats.org/officeDocument/2006/relationships/image" Target="../media/image19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20.png"/><Relationship Id="rId4" Type="http://schemas.openxmlformats.org/officeDocument/2006/relationships/image" Target="../media/image7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50">
            <a:extLst>
              <a:ext uri="{FF2B5EF4-FFF2-40B4-BE49-F238E27FC236}">
                <a16:creationId xmlns:a16="http://schemas.microsoft.com/office/drawing/2014/main" id="{E9EC04B5-9337-471C-85E3-2564FBA456B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31" b="20198"/>
          <a:stretch/>
        </p:blipFill>
        <p:spPr>
          <a:xfrm>
            <a:off x="3439167" y="84726"/>
            <a:ext cx="8529282" cy="4601694"/>
          </a:xfrm>
          <a:prstGeom prst="rect">
            <a:avLst/>
          </a:prstGeom>
        </p:spPr>
      </p:pic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8053508" y="892846"/>
            <a:ext cx="583561" cy="758629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4439135" y="1616264"/>
            <a:ext cx="6380913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 LỚP 4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128" y="3714751"/>
            <a:ext cx="6073664" cy="358740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644" y="-394522"/>
            <a:ext cx="2312908" cy="2319960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61175" y="803049"/>
            <a:ext cx="1705293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7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76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78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80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03737 -4.07407E-6 " pathEditMode="relative" rAng="0" ptsTypes="AA">
                                      <p:cBhvr>
                                        <p:cTn id="82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4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4811500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095160" y="148093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832084" y="335574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562757" y="341032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  <p:sp>
        <p:nvSpPr>
          <p:cNvPr id="23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sp>
        <p:nvSpPr>
          <p:cNvPr id="25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802571" y="2767415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205</a:t>
            </a:r>
          </a:p>
        </p:txBody>
      </p:sp>
      <p:sp>
        <p:nvSpPr>
          <p:cNvPr id="26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785715" y="2021220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475</a:t>
            </a:r>
          </a:p>
        </p:txBody>
      </p:sp>
      <p:sp>
        <p:nvSpPr>
          <p:cNvPr id="27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498106" y="2275725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x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106" y="3749221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2375</a:t>
            </a:r>
          </a:p>
        </p:txBody>
      </p:sp>
      <p:sp>
        <p:nvSpPr>
          <p:cNvPr id="30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681495" y="4670483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950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095895" y="5593158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810096" y="5678619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97375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450101" y="2798700"/>
            <a:ext cx="493353" cy="1025770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865470" y="278997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0</a:t>
            </a:r>
          </a:p>
        </p:txBody>
      </p:sp>
      <p:sp>
        <p:nvSpPr>
          <p:cNvPr id="35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386533" y="2788206"/>
            <a:ext cx="463413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964018" y="3795715"/>
            <a:ext cx="2150849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84476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93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193" decel="100000"/>
                                        <p:tgtEl>
                                          <p:spTgt spid="2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193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10" grpId="0"/>
      <p:bldP spid="21" grpId="0"/>
      <p:bldP spid="23" grpId="0"/>
      <p:bldP spid="28" grpId="0"/>
      <p:bldP spid="30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143786" y="4449709"/>
            <a:ext cx="9317570" cy="2199064"/>
            <a:chOff x="1143786" y="340807"/>
            <a:chExt cx="9317570" cy="1808036"/>
          </a:xfrm>
        </p:grpSpPr>
        <p:pic>
          <p:nvPicPr>
            <p:cNvPr id="1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9" name="Snip Diagonal Corner Rectangle 18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045962" y="2364327"/>
            <a:ext cx="9317570" cy="1808036"/>
            <a:chOff x="1143786" y="340807"/>
            <a:chExt cx="9317570" cy="1808036"/>
          </a:xfrm>
        </p:grpSpPr>
        <p:pic>
          <p:nvPicPr>
            <p:cNvPr id="14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15" name="Snip Diagonal Corner Rectangle 14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054975" y="1999120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143786" y="387302"/>
            <a:ext cx="9317570" cy="1808036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930780" y="625157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2751259" y="2549160"/>
            <a:ext cx="449753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b.  475  x 205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320307" y="4474197"/>
            <a:ext cx="4095992" cy="64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c. 45 x 12 + 8 =</a:t>
            </a: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776458" y="614368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7470182" y="2555066"/>
            <a:ext cx="214748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97 375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92596" y="4427704"/>
            <a:ext cx="2775600" cy="16986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  540 + 8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=</a:t>
            </a:r>
            <a:r>
              <a:rPr lang="en-US" altLang="en-US" sz="4400" b="1" dirty="0">
                <a:latin typeface="UTM Avo" panose="02040603050506020204" pitchFamily="18" charset="0"/>
              </a:rPr>
              <a:t>   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548 </a:t>
            </a:r>
          </a:p>
        </p:txBody>
      </p:sp>
      <p:pic>
        <p:nvPicPr>
          <p:cNvPr id="2050" name="Picture 2" descr="Tập hợp rỗng – Wikipedia tiếng Việ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138"/>
          <a:stretch/>
        </p:blipFill>
        <p:spPr bwMode="auto">
          <a:xfrm rot="16200000">
            <a:off x="3667844" y="4060061"/>
            <a:ext cx="991300" cy="1954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-318935" y="-187058"/>
            <a:ext cx="4833330" cy="1952852"/>
            <a:chOff x="-318935" y="-187058"/>
            <a:chExt cx="4833330" cy="195285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18935" y="-187058"/>
              <a:ext cx="2835750" cy="1952852"/>
            </a:xfrm>
            <a:prstGeom prst="rect">
              <a:avLst/>
            </a:prstGeom>
          </p:spPr>
        </p:pic>
        <p:sp>
          <p:nvSpPr>
            <p:cNvPr id="23" name="Rectangle 6"/>
            <p:cNvSpPr>
              <a:spLocks noChangeArrowheads="1"/>
            </p:cNvSpPr>
            <p:nvPr/>
          </p:nvSpPr>
          <p:spPr bwMode="auto">
            <a:xfrm>
              <a:off x="54070" y="234831"/>
              <a:ext cx="4460325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2.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51606254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3376827" y="5130881"/>
            <a:ext cx="8147511" cy="134588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4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2110764" y="3481167"/>
            <a:ext cx="6848335" cy="1298252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sp>
        <p:nvSpPr>
          <p:cNvPr id="33" name="矩形 4">
            <a:extLst>
              <a:ext uri="{FF2B5EF4-FFF2-40B4-BE49-F238E27FC236}">
                <a16:creationId xmlns:a16="http://schemas.microsoft.com/office/drawing/2014/main" id="{5AC7DA03-E347-414D-909D-2147B0C3813B}"/>
              </a:ext>
            </a:extLst>
          </p:cNvPr>
          <p:cNvSpPr/>
          <p:nvPr/>
        </p:nvSpPr>
        <p:spPr>
          <a:xfrm flipV="1">
            <a:off x="722647" y="1889892"/>
            <a:ext cx="5424972" cy="1226935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bg1"/>
          </a:solidFill>
          <a:ln w="57150">
            <a:solidFill>
              <a:srgbClr val="F2785B"/>
            </a:solidFill>
            <a:prstDash val="lgDash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杨任东竹石体-Regular" panose="02000000000000000000" pitchFamily="2" charset="-122"/>
              <a:ea typeface="杨任东竹石体-Regular" panose="02000000000000000000" pitchFamily="2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4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5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4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2084936" y="274702"/>
            <a:ext cx="9352282" cy="1079459"/>
            <a:chOff x="2226554" y="47171"/>
            <a:chExt cx="8787569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6" cstate="hqprint"/>
          <a:srcRect t="22932" r="21256" b="7500"/>
          <a:stretch>
            <a:fillRect/>
          </a:stretch>
        </p:blipFill>
        <p:spPr>
          <a:xfrm>
            <a:off x="722647" y="-46191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074606" y="2041697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a.  2 x 39 x 5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2441142" y="3637009"/>
            <a:ext cx="7073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b. 302 x 16 + 302 x 4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4284773" y="5384722"/>
            <a:ext cx="6331618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c. 769 x 86 – 769 x 75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728829" y="-400012"/>
            <a:ext cx="1541892" cy="134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84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3" grpId="0" animBg="1"/>
      <p:bldP spid="33" grpId="0" animBg="1"/>
      <p:bldP spid="22" grpId="0"/>
      <p:bldP spid="26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395944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2872657" y="1534798"/>
            <a:ext cx="5124467" cy="617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latin typeface="UTM Avo" panose="02040603050506020204" pitchFamily="18" charset="0"/>
              </a:rPr>
              <a:t>   a/   2   x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3480904" y="2898181"/>
            <a:ext cx="5477115" cy="1510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(2 x  5)  x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10   x   39</a:t>
            </a:r>
          </a:p>
          <a:p>
            <a:r>
              <a:rPr lang="en-US" altLang="en-US" sz="4400" b="1" dirty="0">
                <a:solidFill>
                  <a:srgbClr val="0000FF"/>
                </a:solidFill>
                <a:latin typeface="UTM Avo" panose="02040603050506020204" pitchFamily="18" charset="0"/>
              </a:rPr>
              <a:t>=        390</a:t>
            </a:r>
          </a:p>
          <a:p>
            <a:endParaRPr lang="en-US" altLang="en-US" sz="4400" dirty="0">
              <a:latin typeface="UTM Avo" panose="02040603050506020204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sp>
        <p:nvSpPr>
          <p:cNvPr id="19" name="Oval 18"/>
          <p:cNvSpPr/>
          <p:nvPr/>
        </p:nvSpPr>
        <p:spPr>
          <a:xfrm>
            <a:off x="7823407" y="1443251"/>
            <a:ext cx="879494" cy="82141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4790891" y="4459147"/>
            <a:ext cx="5480720" cy="2139211"/>
            <a:chOff x="7597401" y="1083946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597401" y="1083946"/>
              <a:ext cx="5133609" cy="3174200"/>
            </a:xfrm>
            <a:prstGeom prst="cloudCallout">
              <a:avLst>
                <a:gd name="adj1" fmla="val -71178"/>
                <a:gd name="adj2" fmla="val -40677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22006" y="1848586"/>
              <a:ext cx="4251229" cy="1781070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giao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hoán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của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phép</a:t>
              </a:r>
              <a:r>
                <a:rPr lang="en-US" altLang="en-US" sz="3600" b="1" i="1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rgbClr val="C00000"/>
                  </a:solidFill>
                  <a:latin typeface="Times New Roman" panose="02020603050405020304" pitchFamily="18" charset="0"/>
                </a:rPr>
                <a:t>nhân</a:t>
              </a:r>
              <a:endParaRPr lang="en-US" sz="4400" dirty="0">
                <a:solidFill>
                  <a:srgbClr val="C0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790" y="1853956"/>
            <a:ext cx="2773920" cy="5296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29498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5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3754003" y="1217716"/>
            <a:ext cx="59747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b="1" dirty="0"/>
              <a:t>b/   302 x 16 + 302 x 4 </a:t>
            </a:r>
            <a:endParaRPr lang="en-US" altLang="en-US" sz="48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235826" y="1893833"/>
              <a:ext cx="3828309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tổng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+ a x c = a x (b +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95" y="1873817"/>
            <a:ext cx="2773920" cy="5296111"/>
          </a:xfrm>
          <a:prstGeom prst="rect">
            <a:avLst/>
          </a:prstGeom>
        </p:spPr>
      </p:pic>
      <p:sp>
        <p:nvSpPr>
          <p:cNvPr id="29" name="Rectangle 19"/>
          <p:cNvSpPr>
            <a:spLocks noChangeArrowheads="1"/>
          </p:cNvSpPr>
          <p:nvPr/>
        </p:nvSpPr>
        <p:spPr bwMode="auto">
          <a:xfrm>
            <a:off x="3846996" y="2177476"/>
            <a:ext cx="5549296" cy="184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302  x  20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6040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4742480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535145" y="1939689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854299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4815049" y="1265517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800" b="1" dirty="0"/>
              <a:t>c/  769 x  85 - 769 x  75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279024" y="88052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B55356C-D278-44D8-96B2-C84252A427C3}"/>
              </a:ext>
            </a:extLst>
          </p:cNvPr>
          <p:cNvGrpSpPr/>
          <p:nvPr/>
        </p:nvGrpSpPr>
        <p:grpSpPr>
          <a:xfrm>
            <a:off x="3716354" y="4146683"/>
            <a:ext cx="7512913" cy="2496978"/>
            <a:chOff x="7626958" y="1416885"/>
            <a:chExt cx="5133609" cy="3174200"/>
          </a:xfrm>
        </p:grpSpPr>
        <p:sp>
          <p:nvSpPr>
            <p:cNvPr id="26" name="思想气泡: 云 1">
              <a:extLst>
                <a:ext uri="{FF2B5EF4-FFF2-40B4-BE49-F238E27FC236}">
                  <a16:creationId xmlns:a16="http://schemas.microsoft.com/office/drawing/2014/main" id="{32512823-CAAC-4B7F-9892-F223BEB203DB}"/>
                </a:ext>
              </a:extLst>
            </p:cNvPr>
            <p:cNvSpPr/>
            <p:nvPr/>
          </p:nvSpPr>
          <p:spPr>
            <a:xfrm rot="332508">
              <a:off x="7626958" y="1416885"/>
              <a:ext cx="5133609" cy="3174200"/>
            </a:xfrm>
            <a:prstGeom prst="cloudCallout">
              <a:avLst>
                <a:gd name="adj1" fmla="val -57932"/>
                <a:gd name="adj2" fmla="val -48830"/>
              </a:avLst>
            </a:prstGeom>
            <a:solidFill>
              <a:schemeClr val="bg1"/>
            </a:solidFill>
            <a:ln w="73025">
              <a:solidFill>
                <a:srgbClr val="E7A1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杨任东竹石体-Heavy" panose="02000000000000000000" pitchFamily="2" charset="-122"/>
                <a:ea typeface="杨任东竹石体-Heavy" panose="02000000000000000000" pitchFamily="2" charset="-122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0379CBE-E16A-462A-8B68-C5CF1E597586}"/>
                </a:ext>
              </a:extLst>
            </p:cNvPr>
            <p:cNvSpPr txBox="1"/>
            <p:nvPr/>
          </p:nvSpPr>
          <p:spPr>
            <a:xfrm>
              <a:off x="8407541" y="1795327"/>
              <a:ext cx="3339463" cy="223012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extrusionH="57150">
                <a:bevelT w="38100" h="38100"/>
              </a:sp3d>
            </a:bodyPr>
            <a:lstStyle/>
            <a:p>
              <a:pPr algn="ctr"/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chất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nhân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với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một</a:t>
              </a:r>
              <a:r>
                <a:rPr lang="en-US" alt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i="1" dirty="0" err="1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hiệu</a:t>
              </a:r>
              <a:endParaRPr lang="en-US" altLang="en-US" sz="3600" b="1" i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en-US" sz="3600" b="1" i="1" dirty="0">
                  <a:solidFill>
                    <a:schemeClr val="accent6">
                      <a:lumMod val="50000"/>
                    </a:schemeClr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a x b - a x c = a x (b - c)</a:t>
              </a:r>
              <a:endParaRPr lang="en-US" sz="4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5" y="1936956"/>
            <a:ext cx="2773920" cy="5296111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4857828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743485" y="1936956"/>
            <a:ext cx="976393" cy="0"/>
          </a:xfrm>
          <a:prstGeom prst="line">
            <a:avLst/>
          </a:prstGeom>
          <a:ln w="4762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Rectangle 21"/>
          <p:cNvSpPr>
            <a:spLocks noChangeArrowheads="1"/>
          </p:cNvSpPr>
          <p:nvPr/>
        </p:nvSpPr>
        <p:spPr bwMode="auto">
          <a:xfrm>
            <a:off x="3456201" y="2286782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800" dirty="0">
                <a:solidFill>
                  <a:srgbClr val="0000FF"/>
                </a:solidFill>
              </a:rPr>
              <a:t>   </a:t>
            </a:r>
            <a:r>
              <a:rPr lang="en-US" altLang="en-US" sz="4800" b="1" dirty="0">
                <a:solidFill>
                  <a:srgbClr val="0000FF"/>
                </a:solidFill>
              </a:rPr>
              <a:t>=   769   x   (85 - 75)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769   x       10</a:t>
            </a:r>
          </a:p>
          <a:p>
            <a:r>
              <a:rPr lang="en-US" altLang="en-US" sz="4800" b="1" dirty="0">
                <a:solidFill>
                  <a:srgbClr val="0000FF"/>
                </a:solidFill>
              </a:rPr>
              <a:t>   =         7690</a:t>
            </a:r>
          </a:p>
        </p:txBody>
      </p:sp>
    </p:spTree>
    <p:extLst>
      <p:ext uri="{BB962C8B-B14F-4D97-AF65-F5344CB8AC3E}">
        <p14:creationId xmlns:p14="http://schemas.microsoft.com/office/powerpoint/2010/main" val="3429657094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ChangeArrowheads="1"/>
          </p:cNvSpPr>
          <p:nvPr/>
        </p:nvSpPr>
        <p:spPr bwMode="auto">
          <a:xfrm>
            <a:off x="572269" y="1411288"/>
            <a:ext cx="4340694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   a/   2   x   39  x  5                             </a:t>
            </a:r>
          </a:p>
        </p:txBody>
      </p:sp>
      <p:sp>
        <p:nvSpPr>
          <p:cNvPr id="22546" name="Rectangle 18"/>
          <p:cNvSpPr>
            <a:spLocks noChangeArrowheads="1"/>
          </p:cNvSpPr>
          <p:nvPr/>
        </p:nvSpPr>
        <p:spPr bwMode="auto">
          <a:xfrm>
            <a:off x="1180516" y="2538452"/>
            <a:ext cx="3124200" cy="165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>
                <a:solidFill>
                  <a:srgbClr val="0000FF"/>
                </a:solidFill>
              </a:rPr>
              <a:t>=  (2 x  5)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10      x  39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=        390</a:t>
            </a:r>
          </a:p>
          <a:p>
            <a:endParaRPr lang="en-US" altLang="en-US" sz="4000" dirty="0"/>
          </a:p>
        </p:txBody>
      </p:sp>
      <p:sp>
        <p:nvSpPr>
          <p:cNvPr id="22547" name="Rectangle 19"/>
          <p:cNvSpPr>
            <a:spLocks noChangeArrowheads="1"/>
          </p:cNvSpPr>
          <p:nvPr/>
        </p:nvSpPr>
        <p:spPr bwMode="auto">
          <a:xfrm>
            <a:off x="6306290" y="2092346"/>
            <a:ext cx="4191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302 x (16  +  4)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302  x     20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6040</a:t>
            </a:r>
          </a:p>
        </p:txBody>
      </p:sp>
      <p:sp>
        <p:nvSpPr>
          <p:cNvPr id="16390" name="Rectangle 20"/>
          <p:cNvSpPr>
            <a:spLocks noChangeArrowheads="1"/>
          </p:cNvSpPr>
          <p:nvPr/>
        </p:nvSpPr>
        <p:spPr bwMode="auto">
          <a:xfrm>
            <a:off x="3552825" y="4210111"/>
            <a:ext cx="4572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4000" b="1" dirty="0"/>
              <a:t>c/  769  x  85  -  769  x  75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921915" y="5048311"/>
            <a:ext cx="5788132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dirty="0">
                <a:solidFill>
                  <a:srgbClr val="0000FF"/>
                </a:solidFill>
              </a:rPr>
              <a:t>   </a:t>
            </a:r>
            <a:r>
              <a:rPr lang="en-US" altLang="en-US" sz="4000" b="1" dirty="0">
                <a:solidFill>
                  <a:srgbClr val="0000FF"/>
                </a:solidFill>
              </a:rPr>
              <a:t>=   769   x   (85   -   75)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769   x         10</a:t>
            </a:r>
          </a:p>
          <a:p>
            <a:r>
              <a:rPr lang="en-US" altLang="en-US" sz="4000" b="1" dirty="0">
                <a:solidFill>
                  <a:srgbClr val="0000FF"/>
                </a:solidFill>
              </a:rPr>
              <a:t>   =    7690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948175" y="1337966"/>
            <a:ext cx="513634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4000" b="1" dirty="0"/>
              <a:t>b/   302 x 16 + 302 x 4 </a:t>
            </a:r>
            <a:endParaRPr lang="en-US" altLang="en-US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25519" y="115888"/>
            <a:ext cx="9352282" cy="1079459"/>
            <a:chOff x="2226554" y="47171"/>
            <a:chExt cx="8787569" cy="1079459"/>
          </a:xfrm>
        </p:grpSpPr>
        <p:grpSp>
          <p:nvGrpSpPr>
            <p:cNvPr id="12" name="Group 11"/>
            <p:cNvGrpSpPr/>
            <p:nvPr/>
          </p:nvGrpSpPr>
          <p:grpSpPr>
            <a:xfrm>
              <a:off x="2226554" y="47171"/>
              <a:ext cx="8787569" cy="1079459"/>
              <a:chOff x="2374553" y="-768107"/>
              <a:chExt cx="8787569" cy="1079459"/>
            </a:xfrm>
          </p:grpSpPr>
          <p:sp>
            <p:nvSpPr>
              <p:cNvPr id="16" name="Rounded Rectangle 15"/>
              <p:cNvSpPr/>
              <p:nvPr/>
            </p:nvSpPr>
            <p:spPr>
              <a:xfrm>
                <a:off x="3065627" y="-666109"/>
                <a:ext cx="8096495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2374553" y="-768107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/>
            <p:cNvSpPr/>
            <p:nvPr/>
          </p:nvSpPr>
          <p:spPr>
            <a:xfrm>
              <a:off x="2432083" y="63633"/>
              <a:ext cx="62085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3</a:t>
              </a:r>
            </a:p>
          </p:txBody>
        </p:sp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3258471" y="185197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bằng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cách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thuận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tiện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nhất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6928466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46" grpId="0"/>
      <p:bldP spid="22547" grpId="0"/>
      <p:bldP spid="225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104840" y="-187918"/>
            <a:ext cx="9702310" cy="6292312"/>
            <a:chOff x="1903944" y="1350176"/>
            <a:chExt cx="9638041" cy="6292312"/>
          </a:xfrm>
        </p:grpSpPr>
        <p:pic>
          <p:nvPicPr>
            <p:cNvPr id="20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30" name="组合 9">
              <a:extLst>
                <a:ext uri="{FF2B5EF4-FFF2-40B4-BE49-F238E27FC236}">
                  <a16:creationId xmlns:a16="http://schemas.microsoft.com/office/drawing/2014/main" id="{BF606C32-ED8B-4E8D-9B93-91EA24B2D993}"/>
                </a:ext>
              </a:extLst>
            </p:cNvPr>
            <p:cNvGrpSpPr/>
            <p:nvPr/>
          </p:nvGrpSpPr>
          <p:grpSpPr>
            <a:xfrm>
              <a:off x="4755089" y="3909015"/>
              <a:ext cx="184731" cy="1583261"/>
              <a:chOff x="3771007" y="1083236"/>
              <a:chExt cx="178482" cy="1583261"/>
            </a:xfrm>
          </p:grpSpPr>
          <p:sp>
            <p:nvSpPr>
              <p:cNvPr id="31" name="矩形 10">
                <a:extLst>
                  <a:ext uri="{FF2B5EF4-FFF2-40B4-BE49-F238E27FC236}">
                    <a16:creationId xmlns:a16="http://schemas.microsoft.com/office/drawing/2014/main" id="{0A585FB5-5645-4238-9891-79A3353E3EC8}"/>
                  </a:ext>
                </a:extLst>
              </p:cNvPr>
              <p:cNvSpPr/>
              <p:nvPr/>
            </p:nvSpPr>
            <p:spPr>
              <a:xfrm>
                <a:off x="3771007" y="1083236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ln w="15240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sp>
            <p:nvSpPr>
              <p:cNvPr id="32" name="矩形 11">
                <a:extLst>
                  <a:ext uri="{FF2B5EF4-FFF2-40B4-BE49-F238E27FC236}">
                    <a16:creationId xmlns:a16="http://schemas.microsoft.com/office/drawing/2014/main" id="{689EA033-6E8E-4551-B77D-0CA76AE9F7CF}"/>
                  </a:ext>
                </a:extLst>
              </p:cNvPr>
              <p:cNvSpPr/>
              <p:nvPr/>
            </p:nvSpPr>
            <p:spPr>
              <a:xfrm>
                <a:off x="3771007" y="1096837"/>
                <a:ext cx="178482" cy="15696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endParaRPr lang="zh-CN" altLang="en-US" sz="9600" dirty="0">
                  <a:gradFill flip="none" rotWithShape="1">
                    <a:gsLst>
                      <a:gs pos="67000">
                        <a:srgbClr val="5997D0"/>
                      </a:gs>
                      <a:gs pos="0">
                        <a:srgbClr val="FF99CC"/>
                      </a:gs>
                      <a:gs pos="100000">
                        <a:srgbClr val="8DC9ED"/>
                      </a:gs>
                    </a:gsLst>
                    <a:lin ang="5400000" scaled="1"/>
                    <a:tileRect/>
                  </a:gradFill>
                  <a:effectLst/>
                  <a:latin typeface="UTM Guanine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</p:grpSp>
      </p:grpSp>
      <p:pic>
        <p:nvPicPr>
          <p:cNvPr id="23" name="图片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334" y="5164181"/>
            <a:ext cx="1650127" cy="15607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6980" y="2956433"/>
            <a:ext cx="6237829" cy="3684366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2362" y="2508432"/>
            <a:ext cx="1335972" cy="109777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0" y="4512519"/>
            <a:ext cx="13276881" cy="2370862"/>
          </a:xfrm>
          <a:prstGeom prst="rect">
            <a:avLst/>
          </a:prstGeom>
        </p:spPr>
      </p:pic>
      <p:pic>
        <p:nvPicPr>
          <p:cNvPr id="43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6" name="图片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9" name="图片 7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732871" y="1679043"/>
            <a:ext cx="3541995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Dặn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dò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8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1" dur="4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3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5" dur="4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7" dur="4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55679202-376F-4D65-896D-268D5E7A07EF}"/>
              </a:ext>
            </a:extLst>
          </p:cNvPr>
          <p:cNvSpPr txBox="1"/>
          <p:nvPr/>
        </p:nvSpPr>
        <p:spPr>
          <a:xfrm>
            <a:off x="2009471" y="1720642"/>
            <a:ext cx="81844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HP001 5 hàng" panose="020B0603050302020204" pitchFamily="34" charset="0"/>
              </a:rPr>
              <a:t>C</a:t>
            </a:r>
            <a:r>
              <a:rPr lang="en-US" sz="4000" b="1" dirty="0" smtClean="0">
                <a:solidFill>
                  <a:srgbClr val="C00000"/>
                </a:solidFill>
                <a:latin typeface="HP001 5 hàng" panose="020B0603050302020204" pitchFamily="34" charset="0"/>
              </a:rPr>
              <a:t>on: </a:t>
            </a:r>
            <a:r>
              <a:rPr lang="en-US" sz="4000" b="1" dirty="0" err="1" smtClean="0">
                <a:solidFill>
                  <a:srgbClr val="C00000"/>
                </a:solidFill>
                <a:latin typeface="HP001 5 hàng" panose="020B0603050302020204" pitchFamily="34" charset="0"/>
              </a:rPr>
              <a:t>Lương</a:t>
            </a:r>
            <a:r>
              <a:rPr lang="en-US" sz="4000" b="1" dirty="0" smtClean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HP001 5 hàng" panose="020B0603050302020204" pitchFamily="34" charset="0"/>
              </a:rPr>
              <a:t>Vũ</a:t>
            </a:r>
            <a:r>
              <a:rPr lang="en-US" sz="4000" b="1" dirty="0" smtClean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HP001 5 hàng" panose="020B0603050302020204" pitchFamily="34" charset="0"/>
              </a:rPr>
              <a:t>Anh</a:t>
            </a:r>
            <a:r>
              <a:rPr lang="en-US" sz="4000" b="1" dirty="0" smtClean="0">
                <a:solidFill>
                  <a:srgbClr val="C00000"/>
                </a:solidFill>
                <a:latin typeface="HP001 5 hàng" panose="020B0603050302020204" pitchFamily="34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HP001 5 hàng" panose="020B0603050302020204" pitchFamily="34" charset="0"/>
              </a:rPr>
              <a:t>Thư</a:t>
            </a:r>
            <a:endParaRPr lang="en-US" sz="4000" b="1" dirty="0">
              <a:solidFill>
                <a:srgbClr val="C00000"/>
              </a:solidFill>
              <a:latin typeface="HP001 5 hàng" panose="020B06030503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B5724D1-40AA-45E2-A266-1546A721042E}"/>
              </a:ext>
            </a:extLst>
          </p:cNvPr>
          <p:cNvSpPr txBox="1"/>
          <p:nvPr/>
        </p:nvSpPr>
        <p:spPr>
          <a:xfrm>
            <a:off x="2409924" y="2828207"/>
            <a:ext cx="888474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latin typeface="HP001 5 hàng" panose="020B0603050302020204" pitchFamily="34" charset="0"/>
              </a:rPr>
              <a:t>Hoàn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thành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tốt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nhiệm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vụ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học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tập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tháng</a:t>
            </a:r>
            <a:r>
              <a:rPr lang="en-US" sz="3500" b="1" dirty="0" smtClean="0">
                <a:latin typeface="HP001 5 hàng" panose="020B0603050302020204" pitchFamily="34" charset="0"/>
              </a:rPr>
              <a:t> 11</a:t>
            </a:r>
            <a:endParaRPr lang="en-US" sz="3500" b="1" dirty="0">
              <a:solidFill>
                <a:schemeClr val="accent2">
                  <a:lumMod val="75000"/>
                </a:schemeClr>
              </a:solidFill>
              <a:latin typeface="HP001 5 hàng" panose="020B0603050302020204" pitchFamily="34" charset="0"/>
            </a:endParaRPr>
          </a:p>
        </p:txBody>
      </p:sp>
      <p:pic>
        <p:nvPicPr>
          <p:cNvPr id="50" name="图片 11">
            <a:extLst>
              <a:ext uri="{FF2B5EF4-FFF2-40B4-BE49-F238E27FC236}">
                <a16:creationId xmlns:a16="http://schemas.microsoft.com/office/drawing/2014/main" id="{C783B145-B408-4449-8B34-070E0D10E3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105" y="47000"/>
            <a:ext cx="1545564" cy="1545564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E0B5D0E-7969-431D-8E5D-DF4E919C8F4A}"/>
              </a:ext>
            </a:extLst>
          </p:cNvPr>
          <p:cNvSpPr txBox="1"/>
          <p:nvPr/>
        </p:nvSpPr>
        <p:spPr>
          <a:xfrm>
            <a:off x="3057699" y="3640090"/>
            <a:ext cx="823696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500" b="1" dirty="0">
                <a:latin typeface="HP001 5 hàng" panose="020B0603050302020204" pitchFamily="34" charset="0"/>
              </a:rPr>
              <a:t>Yêu thương và tự hào </a:t>
            </a:r>
            <a:r>
              <a:rPr lang="en-US" sz="3500" b="1" dirty="0" err="1">
                <a:latin typeface="HP001 5 hàng" panose="020B0603050302020204" pitchFamily="34" charset="0"/>
              </a:rPr>
              <a:t>về</a:t>
            </a:r>
            <a:r>
              <a:rPr lang="en-US" sz="3500" b="1" dirty="0">
                <a:latin typeface="HP001 5 hàng" panose="020B0603050302020204" pitchFamily="34" charset="0"/>
              </a:rPr>
              <a:t> </a:t>
            </a:r>
            <a:r>
              <a:rPr lang="en-US" sz="3500" b="1" dirty="0" smtClean="0">
                <a:latin typeface="HP001 5 hàng" panose="020B0603050302020204" pitchFamily="34" charset="0"/>
              </a:rPr>
              <a:t>con, </a:t>
            </a:r>
            <a:r>
              <a:rPr lang="en-US" sz="3500" b="1" dirty="0" err="1">
                <a:latin typeface="HP001 5 hàng" panose="020B0603050302020204" pitchFamily="34" charset="0"/>
              </a:rPr>
              <a:t>mong</a:t>
            </a:r>
            <a:r>
              <a:rPr lang="en-US" sz="3500" b="1" dirty="0">
                <a:latin typeface="HP001 5 hàng" panose="020B0603050302020204" pitchFamily="34" charset="0"/>
              </a:rPr>
              <a:t> </a:t>
            </a:r>
            <a:r>
              <a:rPr lang="en-US" sz="3500" b="1" dirty="0" smtClean="0">
                <a:latin typeface="HP001 5 hàng" panose="020B0603050302020204" pitchFamily="34" charset="0"/>
              </a:rPr>
              <a:t>con </a:t>
            </a:r>
            <a:r>
              <a:rPr lang="en-US" sz="3500" b="1" dirty="0" err="1">
                <a:latin typeface="HP001 5 hàng" panose="020B0603050302020204" pitchFamily="34" charset="0"/>
              </a:rPr>
              <a:t>tiếp</a:t>
            </a:r>
            <a:r>
              <a:rPr lang="en-US" sz="3500" b="1" dirty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tục</a:t>
            </a:r>
            <a:r>
              <a:rPr lang="en-US" sz="3500" b="1" dirty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phát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huy</a:t>
            </a:r>
            <a:r>
              <a:rPr lang="en-US" sz="3500" b="1" dirty="0" smtClean="0">
                <a:latin typeface="HP001 5 hàng" panose="020B0603050302020204" pitchFamily="34" charset="0"/>
              </a:rPr>
              <a:t> </a:t>
            </a:r>
            <a:r>
              <a:rPr lang="en-US" sz="3500" b="1" dirty="0" err="1" smtClean="0">
                <a:latin typeface="HP001 5 hàng" panose="020B0603050302020204" pitchFamily="34" charset="0"/>
              </a:rPr>
              <a:t>nhé</a:t>
            </a:r>
            <a:r>
              <a:rPr lang="en-US" sz="3500" b="1" dirty="0" smtClean="0">
                <a:latin typeface="HP001 5 hàng" panose="020B0603050302020204" pitchFamily="34" charset="0"/>
              </a:rPr>
              <a:t>!</a:t>
            </a:r>
            <a:endParaRPr lang="en-US" sz="3500" b="1" dirty="0">
              <a:latin typeface="HP001 5 hàng" panose="020B0603050302020204" pitchFamily="34" charset="0"/>
            </a:endParaRPr>
          </a:p>
        </p:txBody>
      </p:sp>
      <p:pic>
        <p:nvPicPr>
          <p:cNvPr id="52" name="Content Placeholder 4">
            <a:extLst>
              <a:ext uri="{FF2B5EF4-FFF2-40B4-BE49-F238E27FC236}">
                <a16:creationId xmlns:a16="http://schemas.microsoft.com/office/drawing/2014/main" id="{C0946883-3E70-4890-B700-DB38F5C2EA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19" b="9523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342"/>
          <a:stretch/>
        </p:blipFill>
        <p:spPr>
          <a:xfrm>
            <a:off x="10616352" y="696686"/>
            <a:ext cx="1083060" cy="1580709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222027" y="295391"/>
            <a:ext cx="580586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THƯ KHEN NGỢI</a:t>
            </a:r>
            <a:endParaRPr lang="en-US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4" name="Rectangle 53"/>
          <p:cNvSpPr/>
          <p:nvPr/>
        </p:nvSpPr>
        <p:spPr>
          <a:xfrm rot="2146177">
            <a:off x="8664489" y="115023"/>
            <a:ext cx="1879767" cy="135097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4A7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C23AAB2-E41D-45E5-B83D-3953690EFB9A}"/>
              </a:ext>
            </a:extLst>
          </p:cNvPr>
          <p:cNvSpPr txBox="1"/>
          <p:nvPr/>
        </p:nvSpPr>
        <p:spPr>
          <a:xfrm>
            <a:off x="5540728" y="4990582"/>
            <a:ext cx="562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atin typeface="HP001 5 hàng" panose="020B0603050302020204" pitchFamily="34" charset="0"/>
              </a:rPr>
              <a:t>Cô</a:t>
            </a:r>
            <a:r>
              <a:rPr lang="en-US" sz="2800" b="1" dirty="0" smtClean="0"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latin typeface="HP001 5 hàng" panose="020B0603050302020204" pitchFamily="34" charset="0"/>
              </a:rPr>
              <a:t>giáo</a:t>
            </a:r>
            <a:r>
              <a:rPr lang="en-US" sz="2800" b="1" dirty="0" smtClean="0"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latin typeface="HP001 5 hàng" panose="020B0603050302020204" pitchFamily="34" charset="0"/>
              </a:rPr>
              <a:t>chủ</a:t>
            </a:r>
            <a:r>
              <a:rPr lang="en-US" sz="2800" b="1" dirty="0" smtClean="0"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latin typeface="HP001 5 hàng" panose="020B0603050302020204" pitchFamily="34" charset="0"/>
              </a:rPr>
              <a:t>nhiệm</a:t>
            </a:r>
            <a:endParaRPr lang="en-US" sz="2800" b="1" dirty="0" smtClean="0">
              <a:latin typeface="HP001 5 hàng" panose="020B0603050302020204" pitchFamily="34" charset="0"/>
            </a:endParaRPr>
          </a:p>
          <a:p>
            <a:pPr algn="ctr"/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Hoàng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Thị</a:t>
            </a:r>
            <a:r>
              <a:rPr lang="en-US" sz="2800" b="1" dirty="0" smtClean="0">
                <a:solidFill>
                  <a:srgbClr val="FF0000"/>
                </a:solidFill>
                <a:latin typeface="HP001 5 hàng" panose="020B0603050302020204" pitchFamily="34" charset="0"/>
              </a:rPr>
              <a:t> Kim </a:t>
            </a:r>
            <a:r>
              <a:rPr lang="en-US" sz="2800" b="1" dirty="0" err="1" smtClean="0">
                <a:solidFill>
                  <a:srgbClr val="FF0000"/>
                </a:solidFill>
                <a:latin typeface="HP001 5 hàng" panose="020B0603050302020204" pitchFamily="34" charset="0"/>
              </a:rPr>
              <a:t>Ngân</a:t>
            </a:r>
            <a:endParaRPr lang="en-US" sz="2800" b="1" dirty="0">
              <a:solidFill>
                <a:srgbClr val="FF0000"/>
              </a:solidFill>
              <a:latin typeface="HP001 5 hàng" panose="020B0603050302020204" pitchFamily="34" charset="0"/>
            </a:endParaRPr>
          </a:p>
        </p:txBody>
      </p:sp>
      <p:pic>
        <p:nvPicPr>
          <p:cNvPr id="57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774092" y="-17519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98" y="1726095"/>
            <a:ext cx="1335972" cy="109777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52215" y="4862870"/>
            <a:ext cx="1316553" cy="108181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6015" y="2915343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2" name="图片 2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 flipH="1">
            <a:off x="28090" y="5211582"/>
            <a:ext cx="12193734" cy="16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231701"/>
      </p:ext>
    </p:extLst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E54166A1-EB5E-4F21-B551-A40531470C96}"/>
              </a:ext>
            </a:extLst>
          </p:cNvPr>
          <p:cNvGrpSpPr/>
          <p:nvPr/>
        </p:nvGrpSpPr>
        <p:grpSpPr>
          <a:xfrm>
            <a:off x="2919431" y="-79680"/>
            <a:ext cx="9702310" cy="6292312"/>
            <a:chOff x="1903944" y="1350176"/>
            <a:chExt cx="9638041" cy="6292312"/>
          </a:xfrm>
        </p:grpSpPr>
        <p:pic>
          <p:nvPicPr>
            <p:cNvPr id="8" name="图片 5">
              <a:extLst>
                <a:ext uri="{FF2B5EF4-FFF2-40B4-BE49-F238E27FC236}">
                  <a16:creationId xmlns:a16="http://schemas.microsoft.com/office/drawing/2014/main" id="{4177299E-9BF1-49FF-8880-73942A609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944" y="1350176"/>
              <a:ext cx="9638041" cy="6292312"/>
            </a:xfrm>
            <a:prstGeom prst="rect">
              <a:avLst/>
            </a:prstGeom>
          </p:spPr>
        </p:pic>
        <p:grpSp>
          <p:nvGrpSpPr>
            <p:cNvPr id="9" name="组合 12">
              <a:extLst>
                <a:ext uri="{FF2B5EF4-FFF2-40B4-BE49-F238E27FC236}">
                  <a16:creationId xmlns:a16="http://schemas.microsoft.com/office/drawing/2014/main" id="{EB700A6E-55FA-400F-842B-5812F4FB1D60}"/>
                </a:ext>
              </a:extLst>
            </p:cNvPr>
            <p:cNvGrpSpPr/>
            <p:nvPr/>
          </p:nvGrpSpPr>
          <p:grpSpPr>
            <a:xfrm>
              <a:off x="3856239" y="3388336"/>
              <a:ext cx="6546611" cy="2215991"/>
              <a:chOff x="2715110" y="352364"/>
              <a:chExt cx="6325141" cy="2215991"/>
            </a:xfrm>
          </p:grpSpPr>
          <p:sp>
            <p:nvSpPr>
              <p:cNvPr id="15" name="矩形 8">
                <a:extLst>
                  <a:ext uri="{FF2B5EF4-FFF2-40B4-BE49-F238E27FC236}">
                    <a16:creationId xmlns:a16="http://schemas.microsoft.com/office/drawing/2014/main" id="{DA22254A-A799-40C9-B770-624458B1EC6E}"/>
                  </a:ext>
                </a:extLst>
              </p:cNvPr>
              <p:cNvSpPr/>
              <p:nvPr/>
            </p:nvSpPr>
            <p:spPr>
              <a:xfrm>
                <a:off x="2715110" y="352364"/>
                <a:ext cx="6325141" cy="22159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algn="ctr"/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Khởi</a:t>
                </a:r>
                <a:r>
                  <a:rPr lang="en-US" altLang="zh-CN" sz="13800" dirty="0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 </a:t>
                </a:r>
                <a:r>
                  <a:rPr lang="en-US" altLang="zh-CN" sz="13800" dirty="0" err="1">
                    <a:gradFill flip="none" rotWithShape="1">
                      <a:gsLst>
                        <a:gs pos="64000">
                          <a:srgbClr val="EEBF5D"/>
                        </a:gs>
                        <a:gs pos="41000">
                          <a:srgbClr val="F2785B"/>
                        </a:gs>
                        <a:gs pos="77000">
                          <a:srgbClr val="F2785B"/>
                        </a:gs>
                      </a:gsLst>
                      <a:lin ang="5400000" scaled="1"/>
                      <a:tileRect/>
                    </a:gradFill>
                    <a:effectLst>
                      <a:glow rad="228600">
                        <a:schemeClr val="accent4">
                          <a:satMod val="175000"/>
                          <a:alpha val="40000"/>
                        </a:schemeClr>
                      </a:glow>
                    </a:effectLst>
                    <a:latin typeface="UTM Deutsch Gothic" panose="02040603050506020204" pitchFamily="18" charset="0"/>
                    <a:ea typeface="字魂27号-布丁体" panose="00000505000000000000" pitchFamily="2" charset="-122"/>
                  </a:rPr>
                  <a:t>động</a:t>
                </a:r>
                <a:endParaRPr lang="zh-CN" altLang="en-US" sz="13800" dirty="0">
                  <a:gradFill flip="none" rotWithShape="1">
                    <a:gsLst>
                      <a:gs pos="64000">
                        <a:srgbClr val="EEBF5D"/>
                      </a:gs>
                      <a:gs pos="41000">
                        <a:srgbClr val="F2785B"/>
                      </a:gs>
                      <a:gs pos="77000">
                        <a:srgbClr val="F2785B"/>
                      </a:gs>
                    </a:gsLst>
                    <a:lin ang="5400000" scaled="1"/>
                    <a:tileRect/>
                  </a:gra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UTM Deutsch Gothic" panose="02040603050506020204" pitchFamily="18" charset="0"/>
                  <a:ea typeface="字魂27号-布丁体" panose="00000505000000000000" pitchFamily="2" charset="-122"/>
                </a:endParaRPr>
              </a:p>
            </p:txBody>
          </p:sp>
          <p:grpSp>
            <p:nvGrpSpPr>
              <p:cNvPr id="11" name="组合 9">
                <a:extLst>
                  <a:ext uri="{FF2B5EF4-FFF2-40B4-BE49-F238E27FC236}">
                    <a16:creationId xmlns:a16="http://schemas.microsoft.com/office/drawing/2014/main" id="{BF606C32-ED8B-4E8D-9B93-91EA24B2D993}"/>
                  </a:ext>
                </a:extLst>
              </p:cNvPr>
              <p:cNvGrpSpPr/>
              <p:nvPr/>
            </p:nvGrpSpPr>
            <p:grpSpPr>
              <a:xfrm>
                <a:off x="3583560" y="873043"/>
                <a:ext cx="178482" cy="1583261"/>
                <a:chOff x="3771007" y="1083236"/>
                <a:chExt cx="178482" cy="1583261"/>
              </a:xfrm>
            </p:grpSpPr>
            <p:sp>
              <p:nvSpPr>
                <p:cNvPr id="12" name="矩形 10">
                  <a:extLst>
                    <a:ext uri="{FF2B5EF4-FFF2-40B4-BE49-F238E27FC236}">
                      <a16:creationId xmlns:a16="http://schemas.microsoft.com/office/drawing/2014/main" id="{0A585FB5-5645-4238-9891-79A3353E3EC8}"/>
                    </a:ext>
                  </a:extLst>
                </p:cNvPr>
                <p:cNvSpPr/>
                <p:nvPr/>
              </p:nvSpPr>
              <p:spPr>
                <a:xfrm>
                  <a:off x="3771007" y="1083236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ln w="152400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effectLst>
                      <a:innerShdw blurRad="63500" dist="50800" dir="13500000">
                        <a:prstClr val="black">
                          <a:alpha val="50000"/>
                        </a:prstClr>
                      </a:innerShdw>
                    </a:effectLst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  <p:sp>
              <p:nvSpPr>
                <p:cNvPr id="13" name="矩形 11">
                  <a:extLst>
                    <a:ext uri="{FF2B5EF4-FFF2-40B4-BE49-F238E27FC236}">
                      <a16:creationId xmlns:a16="http://schemas.microsoft.com/office/drawing/2014/main" id="{689EA033-6E8E-4551-B77D-0CA76AE9F7CF}"/>
                    </a:ext>
                  </a:extLst>
                </p:cNvPr>
                <p:cNvSpPr/>
                <p:nvPr/>
              </p:nvSpPr>
              <p:spPr>
                <a:xfrm>
                  <a:off x="3771007" y="1096837"/>
                  <a:ext cx="178482" cy="156966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/>
                  <a:endParaRPr lang="zh-CN" altLang="en-US" sz="9600" dirty="0">
                    <a:gradFill flip="none" rotWithShape="1">
                      <a:gsLst>
                        <a:gs pos="67000">
                          <a:srgbClr val="5997D0"/>
                        </a:gs>
                        <a:gs pos="0">
                          <a:srgbClr val="FF99CC"/>
                        </a:gs>
                        <a:gs pos="100000">
                          <a:srgbClr val="8DC9ED"/>
                        </a:gs>
                      </a:gsLst>
                      <a:lin ang="5400000" scaled="1"/>
                      <a:tileRect/>
                    </a:gradFill>
                    <a:effectLst/>
                    <a:latin typeface="UTM Guanine" panose="02040603050506020204" pitchFamily="18" charset="0"/>
                    <a:ea typeface="字魂27号-布丁体" panose="00000505000000000000" pitchFamily="2" charset="-122"/>
                  </a:endParaRPr>
                </a:p>
              </p:txBody>
            </p:sp>
          </p:grpSp>
        </p:grp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77" y="2104294"/>
            <a:ext cx="12306077" cy="475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4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607788" y="1275606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: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87646"/>
              </p:ext>
            </p:extLst>
          </p:nvPr>
        </p:nvGraphicFramePr>
        <p:xfrm>
          <a:off x="1812655" y="2641366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...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Avo" panose="02040603050506020204" pitchFamily="18" charset="0"/>
                        </a:rPr>
                        <a:t>…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6FBBB65-2977-4596-AE48-7F966C7F87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427422"/>
              </p:ext>
            </p:extLst>
          </p:nvPr>
        </p:nvGraphicFramePr>
        <p:xfrm>
          <a:off x="1812653" y="2650213"/>
          <a:ext cx="9144002" cy="248749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306286">
                  <a:extLst>
                    <a:ext uri="{9D8B030D-6E8A-4147-A177-3AD203B41FA5}">
                      <a16:colId xmlns:a16="http://schemas.microsoft.com/office/drawing/2014/main" val="743024593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069881617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8172393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883520939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1146316278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667440846"/>
                    </a:ext>
                  </a:extLst>
                </a:gridCol>
                <a:gridCol w="1306286">
                  <a:extLst>
                    <a:ext uri="{9D8B030D-6E8A-4147-A177-3AD203B41FA5}">
                      <a16:colId xmlns:a16="http://schemas.microsoft.com/office/drawing/2014/main" val="991357543"/>
                    </a:ext>
                  </a:extLst>
                </a:gridCol>
              </a:tblGrid>
              <a:tr h="1232091"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Lớn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>
                          <a:latin typeface="UTM Avo" panose="020406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Nhỏ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</a:t>
                      </a:r>
                      <a:r>
                        <a:rPr lang="en-US" sz="4000" dirty="0" err="1">
                          <a:latin typeface="UTM Avo" panose="02040603050506020204" pitchFamily="18" charset="0"/>
                        </a:rPr>
                        <a:t>hơn</a:t>
                      </a:r>
                      <a:r>
                        <a:rPr lang="en-US" sz="4000" dirty="0">
                          <a:latin typeface="UTM Avo" panose="02040603050506020204" pitchFamily="18" charset="0"/>
                        </a:rPr>
                        <a:t> 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sz="4800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984087"/>
                  </a:ext>
                </a:extLst>
              </a:tr>
              <a:tr h="1255400"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tấn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tạ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 err="1">
                          <a:latin typeface="UTM Facebook" panose="02040403050506020204" pitchFamily="18" charset="0"/>
                        </a:rPr>
                        <a:t>yến</a:t>
                      </a:r>
                      <a:endParaRPr lang="en-US" sz="4000" b="1" dirty="0">
                        <a:latin typeface="UTM Facebook" panose="02040403050506020204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solidFill>
                            <a:srgbClr val="FF0000"/>
                          </a:solidFill>
                          <a:latin typeface="UTM Facebook" panose="02040403050506020204" pitchFamily="18" charset="0"/>
                        </a:rPr>
                        <a:t>kg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hg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dag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dirty="0">
                          <a:latin typeface="UTM Facebook" panose="02040403050506020204" pitchFamily="18" charset="0"/>
                        </a:rPr>
                        <a:t>g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C0D3">
                        <a:alpha val="79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4088747"/>
                  </a:ext>
                </a:extLst>
              </a:tr>
            </a:tbl>
          </a:graphicData>
        </a:graphic>
      </p:graphicFrame>
      <p:pic>
        <p:nvPicPr>
          <p:cNvPr id="12" name="图片 2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159350" y="1175614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012" y="1694706"/>
            <a:ext cx="647388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977546" y="3204290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… x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974967" y="3201709"/>
            <a:ext cx="234023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latin typeface="UTM Avo" panose="02040603050506020204" pitchFamily="18" charset="0"/>
              </a:rPr>
              <a:t> 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a x b =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b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  x </a:t>
            </a:r>
            <a:r>
              <a:rPr lang="en-US" altLang="en-US" sz="44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a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76" y="3042419"/>
            <a:ext cx="4310658" cy="4310658"/>
          </a:xfrm>
          <a:prstGeom prst="rect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>
            <a:off x="-60547" y="5258919"/>
            <a:ext cx="13276881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57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">
            <a:extLst>
              <a:ext uri="{FF2B5EF4-FFF2-40B4-BE49-F238E27FC236}">
                <a16:creationId xmlns:a16="http://schemas.microsoft.com/office/drawing/2014/main" id="{498E670B-8349-4015-963A-5424EDB814C5}"/>
              </a:ext>
            </a:extLst>
          </p:cNvPr>
          <p:cNvSpPr/>
          <p:nvPr/>
        </p:nvSpPr>
        <p:spPr>
          <a:xfrm>
            <a:off x="2989881" y="615215"/>
            <a:ext cx="6789550" cy="2158982"/>
          </a:xfrm>
          <a:custGeom>
            <a:avLst/>
            <a:gdLst>
              <a:gd name="connsiteX0" fmla="*/ 96733 w 6996296"/>
              <a:gd name="connsiteY0" fmla="*/ 368538 h 3444247"/>
              <a:gd name="connsiteX1" fmla="*/ 96733 w 6996296"/>
              <a:gd name="connsiteY1" fmla="*/ 368538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96733 w 6996296"/>
              <a:gd name="connsiteY0" fmla="*/ 368538 h 3444247"/>
              <a:gd name="connsiteX1" fmla="*/ 44073 w 6996296"/>
              <a:gd name="connsiteY1" fmla="*/ 505294 h 3444247"/>
              <a:gd name="connsiteX2" fmla="*/ 138296 w 6996296"/>
              <a:gd name="connsiteY2" fmla="*/ 2384374 h 3444247"/>
              <a:gd name="connsiteX3" fmla="*/ 159078 w 6996296"/>
              <a:gd name="connsiteY3" fmla="*/ 2675320 h 3444247"/>
              <a:gd name="connsiteX4" fmla="*/ 200642 w 6996296"/>
              <a:gd name="connsiteY4" fmla="*/ 3049392 h 3444247"/>
              <a:gd name="connsiteX5" fmla="*/ 221424 w 6996296"/>
              <a:gd name="connsiteY5" fmla="*/ 3111738 h 3444247"/>
              <a:gd name="connsiteX6" fmla="*/ 262987 w 6996296"/>
              <a:gd name="connsiteY6" fmla="*/ 3319556 h 3444247"/>
              <a:gd name="connsiteX7" fmla="*/ 1405987 w 6996296"/>
              <a:gd name="connsiteY7" fmla="*/ 3340338 h 3444247"/>
              <a:gd name="connsiteX8" fmla="*/ 1426769 w 6996296"/>
              <a:gd name="connsiteY8" fmla="*/ 3402683 h 3444247"/>
              <a:gd name="connsiteX9" fmla="*/ 2382733 w 6996296"/>
              <a:gd name="connsiteY9" fmla="*/ 3444247 h 3444247"/>
              <a:gd name="connsiteX10" fmla="*/ 3089315 w 6996296"/>
              <a:gd name="connsiteY10" fmla="*/ 3402683 h 3444247"/>
              <a:gd name="connsiteX11" fmla="*/ 3172442 w 6996296"/>
              <a:gd name="connsiteY11" fmla="*/ 3381902 h 3444247"/>
              <a:gd name="connsiteX12" fmla="*/ 4003715 w 6996296"/>
              <a:gd name="connsiteY12" fmla="*/ 3402683 h 3444247"/>
              <a:gd name="connsiteX13" fmla="*/ 4315442 w 6996296"/>
              <a:gd name="connsiteY13" fmla="*/ 3361120 h 3444247"/>
              <a:gd name="connsiteX14" fmla="*/ 4440133 w 6996296"/>
              <a:gd name="connsiteY14" fmla="*/ 3319556 h 3444247"/>
              <a:gd name="connsiteX15" fmla="*/ 5167496 w 6996296"/>
              <a:gd name="connsiteY15" fmla="*/ 3361120 h 3444247"/>
              <a:gd name="connsiteX16" fmla="*/ 5437660 w 6996296"/>
              <a:gd name="connsiteY16" fmla="*/ 3340338 h 3444247"/>
              <a:gd name="connsiteX17" fmla="*/ 5520787 w 6996296"/>
              <a:gd name="connsiteY17" fmla="*/ 3298774 h 3444247"/>
              <a:gd name="connsiteX18" fmla="*/ 5583133 w 6996296"/>
              <a:gd name="connsiteY18" fmla="*/ 3277992 h 3444247"/>
              <a:gd name="connsiteX19" fmla="*/ 5707824 w 6996296"/>
              <a:gd name="connsiteY19" fmla="*/ 3194865 h 3444247"/>
              <a:gd name="connsiteX20" fmla="*/ 5832515 w 6996296"/>
              <a:gd name="connsiteY20" fmla="*/ 3215647 h 3444247"/>
              <a:gd name="connsiteX21" fmla="*/ 5977987 w 6996296"/>
              <a:gd name="connsiteY21" fmla="*/ 3277992 h 3444247"/>
              <a:gd name="connsiteX22" fmla="*/ 6061115 w 6996296"/>
              <a:gd name="connsiteY22" fmla="*/ 3340338 h 3444247"/>
              <a:gd name="connsiteX23" fmla="*/ 6580660 w 6996296"/>
              <a:gd name="connsiteY23" fmla="*/ 3257211 h 3444247"/>
              <a:gd name="connsiteX24" fmla="*/ 6726133 w 6996296"/>
              <a:gd name="connsiteY24" fmla="*/ 3132520 h 3444247"/>
              <a:gd name="connsiteX25" fmla="*/ 6767696 w 6996296"/>
              <a:gd name="connsiteY25" fmla="*/ 3070174 h 3444247"/>
              <a:gd name="connsiteX26" fmla="*/ 6809260 w 6996296"/>
              <a:gd name="connsiteY26" fmla="*/ 2945483 h 3444247"/>
              <a:gd name="connsiteX27" fmla="*/ 6830042 w 6996296"/>
              <a:gd name="connsiteY27" fmla="*/ 2675320 h 3444247"/>
              <a:gd name="connsiteX28" fmla="*/ 6850824 w 6996296"/>
              <a:gd name="connsiteY28" fmla="*/ 2571411 h 3444247"/>
              <a:gd name="connsiteX29" fmla="*/ 6892387 w 6996296"/>
              <a:gd name="connsiteY29" fmla="*/ 2238902 h 3444247"/>
              <a:gd name="connsiteX30" fmla="*/ 6933951 w 6996296"/>
              <a:gd name="connsiteY30" fmla="*/ 1947956 h 3444247"/>
              <a:gd name="connsiteX31" fmla="*/ 6975515 w 6996296"/>
              <a:gd name="connsiteY31" fmla="*/ 1864829 h 3444247"/>
              <a:gd name="connsiteX32" fmla="*/ 6996296 w 6996296"/>
              <a:gd name="connsiteY32" fmla="*/ 1781702 h 3444247"/>
              <a:gd name="connsiteX33" fmla="*/ 6933951 w 6996296"/>
              <a:gd name="connsiteY33" fmla="*/ 1303720 h 3444247"/>
              <a:gd name="connsiteX34" fmla="*/ 6913169 w 6996296"/>
              <a:gd name="connsiteY34" fmla="*/ 1220592 h 3444247"/>
              <a:gd name="connsiteX35" fmla="*/ 6871606 w 6996296"/>
              <a:gd name="connsiteY35" fmla="*/ 1095902 h 3444247"/>
              <a:gd name="connsiteX36" fmla="*/ 6892387 w 6996296"/>
              <a:gd name="connsiteY36" fmla="*/ 888083 h 3444247"/>
              <a:gd name="connsiteX37" fmla="*/ 6809260 w 6996296"/>
              <a:gd name="connsiteY37" fmla="*/ 763392 h 3444247"/>
              <a:gd name="connsiteX38" fmla="*/ 6788478 w 6996296"/>
              <a:gd name="connsiteY38" fmla="*/ 77592 h 3444247"/>
              <a:gd name="connsiteX39" fmla="*/ 5084369 w 6996296"/>
              <a:gd name="connsiteY39" fmla="*/ 139938 h 3444247"/>
              <a:gd name="connsiteX40" fmla="*/ 4876551 w 6996296"/>
              <a:gd name="connsiteY40" fmla="*/ 181502 h 3444247"/>
              <a:gd name="connsiteX41" fmla="*/ 4585606 w 6996296"/>
              <a:gd name="connsiteY41" fmla="*/ 223065 h 3444247"/>
              <a:gd name="connsiteX42" fmla="*/ 4523260 w 6996296"/>
              <a:gd name="connsiteY42" fmla="*/ 243847 h 3444247"/>
              <a:gd name="connsiteX43" fmla="*/ 4440133 w 6996296"/>
              <a:gd name="connsiteY43" fmla="*/ 223065 h 3444247"/>
              <a:gd name="connsiteX44" fmla="*/ 4253096 w 6996296"/>
              <a:gd name="connsiteY44" fmla="*/ 139938 h 3444247"/>
              <a:gd name="connsiteX45" fmla="*/ 4066060 w 6996296"/>
              <a:gd name="connsiteY45" fmla="*/ 119156 h 3444247"/>
              <a:gd name="connsiteX46" fmla="*/ 3962151 w 6996296"/>
              <a:gd name="connsiteY46" fmla="*/ 77592 h 3444247"/>
              <a:gd name="connsiteX47" fmla="*/ 3567296 w 6996296"/>
              <a:gd name="connsiteY47" fmla="*/ 98374 h 3444247"/>
              <a:gd name="connsiteX48" fmla="*/ 3317915 w 6996296"/>
              <a:gd name="connsiteY48" fmla="*/ 181502 h 3444247"/>
              <a:gd name="connsiteX49" fmla="*/ 3214006 w 6996296"/>
              <a:gd name="connsiteY49" fmla="*/ 202283 h 3444247"/>
              <a:gd name="connsiteX50" fmla="*/ 1987878 w 6996296"/>
              <a:gd name="connsiteY50" fmla="*/ 181502 h 3444247"/>
              <a:gd name="connsiteX51" fmla="*/ 1904751 w 6996296"/>
              <a:gd name="connsiteY51" fmla="*/ 119156 h 3444247"/>
              <a:gd name="connsiteX52" fmla="*/ 1842406 w 6996296"/>
              <a:gd name="connsiteY52" fmla="*/ 98374 h 3444247"/>
              <a:gd name="connsiteX53" fmla="*/ 1530678 w 6996296"/>
              <a:gd name="connsiteY53" fmla="*/ 139938 h 3444247"/>
              <a:gd name="connsiteX54" fmla="*/ 1447551 w 6996296"/>
              <a:gd name="connsiteY54" fmla="*/ 160720 h 3444247"/>
              <a:gd name="connsiteX55" fmla="*/ 1218951 w 6996296"/>
              <a:gd name="connsiteY55" fmla="*/ 202283 h 3444247"/>
              <a:gd name="connsiteX56" fmla="*/ 803315 w 6996296"/>
              <a:gd name="connsiteY56" fmla="*/ 181502 h 3444247"/>
              <a:gd name="connsiteX57" fmla="*/ 740969 w 6996296"/>
              <a:gd name="connsiteY57" fmla="*/ 160720 h 3444247"/>
              <a:gd name="connsiteX58" fmla="*/ 470806 w 6996296"/>
              <a:gd name="connsiteY58" fmla="*/ 181502 h 3444247"/>
              <a:gd name="connsiteX59" fmla="*/ 283769 w 6996296"/>
              <a:gd name="connsiteY59" fmla="*/ 243847 h 3444247"/>
              <a:gd name="connsiteX60" fmla="*/ 221424 w 6996296"/>
              <a:gd name="connsiteY60" fmla="*/ 181502 h 3444247"/>
              <a:gd name="connsiteX61" fmla="*/ 55169 w 6996296"/>
              <a:gd name="connsiteY61" fmla="*/ 181502 h 3444247"/>
              <a:gd name="connsiteX62" fmla="*/ 13606 w 6996296"/>
              <a:gd name="connsiteY62" fmla="*/ 514011 h 3444247"/>
              <a:gd name="connsiteX0" fmla="*/ 44073 w 6996296"/>
              <a:gd name="connsiteY0" fmla="*/ 505294 h 3444247"/>
              <a:gd name="connsiteX1" fmla="*/ 138296 w 6996296"/>
              <a:gd name="connsiteY1" fmla="*/ 2384374 h 3444247"/>
              <a:gd name="connsiteX2" fmla="*/ 159078 w 6996296"/>
              <a:gd name="connsiteY2" fmla="*/ 2675320 h 3444247"/>
              <a:gd name="connsiteX3" fmla="*/ 200642 w 6996296"/>
              <a:gd name="connsiteY3" fmla="*/ 3049392 h 3444247"/>
              <a:gd name="connsiteX4" fmla="*/ 221424 w 6996296"/>
              <a:gd name="connsiteY4" fmla="*/ 3111738 h 3444247"/>
              <a:gd name="connsiteX5" fmla="*/ 262987 w 6996296"/>
              <a:gd name="connsiteY5" fmla="*/ 3319556 h 3444247"/>
              <a:gd name="connsiteX6" fmla="*/ 1405987 w 6996296"/>
              <a:gd name="connsiteY6" fmla="*/ 3340338 h 3444247"/>
              <a:gd name="connsiteX7" fmla="*/ 1426769 w 6996296"/>
              <a:gd name="connsiteY7" fmla="*/ 3402683 h 3444247"/>
              <a:gd name="connsiteX8" fmla="*/ 2382733 w 6996296"/>
              <a:gd name="connsiteY8" fmla="*/ 3444247 h 3444247"/>
              <a:gd name="connsiteX9" fmla="*/ 3089315 w 6996296"/>
              <a:gd name="connsiteY9" fmla="*/ 3402683 h 3444247"/>
              <a:gd name="connsiteX10" fmla="*/ 3172442 w 6996296"/>
              <a:gd name="connsiteY10" fmla="*/ 3381902 h 3444247"/>
              <a:gd name="connsiteX11" fmla="*/ 4003715 w 6996296"/>
              <a:gd name="connsiteY11" fmla="*/ 3402683 h 3444247"/>
              <a:gd name="connsiteX12" fmla="*/ 4315442 w 6996296"/>
              <a:gd name="connsiteY12" fmla="*/ 3361120 h 3444247"/>
              <a:gd name="connsiteX13" fmla="*/ 4440133 w 6996296"/>
              <a:gd name="connsiteY13" fmla="*/ 3319556 h 3444247"/>
              <a:gd name="connsiteX14" fmla="*/ 5167496 w 6996296"/>
              <a:gd name="connsiteY14" fmla="*/ 3361120 h 3444247"/>
              <a:gd name="connsiteX15" fmla="*/ 5437660 w 6996296"/>
              <a:gd name="connsiteY15" fmla="*/ 3340338 h 3444247"/>
              <a:gd name="connsiteX16" fmla="*/ 5520787 w 6996296"/>
              <a:gd name="connsiteY16" fmla="*/ 3298774 h 3444247"/>
              <a:gd name="connsiteX17" fmla="*/ 5583133 w 6996296"/>
              <a:gd name="connsiteY17" fmla="*/ 3277992 h 3444247"/>
              <a:gd name="connsiteX18" fmla="*/ 5707824 w 6996296"/>
              <a:gd name="connsiteY18" fmla="*/ 3194865 h 3444247"/>
              <a:gd name="connsiteX19" fmla="*/ 5832515 w 6996296"/>
              <a:gd name="connsiteY19" fmla="*/ 3215647 h 3444247"/>
              <a:gd name="connsiteX20" fmla="*/ 5977987 w 6996296"/>
              <a:gd name="connsiteY20" fmla="*/ 3277992 h 3444247"/>
              <a:gd name="connsiteX21" fmla="*/ 6061115 w 6996296"/>
              <a:gd name="connsiteY21" fmla="*/ 3340338 h 3444247"/>
              <a:gd name="connsiteX22" fmla="*/ 6580660 w 6996296"/>
              <a:gd name="connsiteY22" fmla="*/ 3257211 h 3444247"/>
              <a:gd name="connsiteX23" fmla="*/ 6726133 w 6996296"/>
              <a:gd name="connsiteY23" fmla="*/ 3132520 h 3444247"/>
              <a:gd name="connsiteX24" fmla="*/ 6767696 w 6996296"/>
              <a:gd name="connsiteY24" fmla="*/ 3070174 h 3444247"/>
              <a:gd name="connsiteX25" fmla="*/ 6809260 w 6996296"/>
              <a:gd name="connsiteY25" fmla="*/ 2945483 h 3444247"/>
              <a:gd name="connsiteX26" fmla="*/ 6830042 w 6996296"/>
              <a:gd name="connsiteY26" fmla="*/ 2675320 h 3444247"/>
              <a:gd name="connsiteX27" fmla="*/ 6850824 w 6996296"/>
              <a:gd name="connsiteY27" fmla="*/ 2571411 h 3444247"/>
              <a:gd name="connsiteX28" fmla="*/ 6892387 w 6996296"/>
              <a:gd name="connsiteY28" fmla="*/ 2238902 h 3444247"/>
              <a:gd name="connsiteX29" fmla="*/ 6933951 w 6996296"/>
              <a:gd name="connsiteY29" fmla="*/ 1947956 h 3444247"/>
              <a:gd name="connsiteX30" fmla="*/ 6975515 w 6996296"/>
              <a:gd name="connsiteY30" fmla="*/ 1864829 h 3444247"/>
              <a:gd name="connsiteX31" fmla="*/ 6996296 w 6996296"/>
              <a:gd name="connsiteY31" fmla="*/ 1781702 h 3444247"/>
              <a:gd name="connsiteX32" fmla="*/ 6933951 w 6996296"/>
              <a:gd name="connsiteY32" fmla="*/ 1303720 h 3444247"/>
              <a:gd name="connsiteX33" fmla="*/ 6913169 w 6996296"/>
              <a:gd name="connsiteY33" fmla="*/ 1220592 h 3444247"/>
              <a:gd name="connsiteX34" fmla="*/ 6871606 w 6996296"/>
              <a:gd name="connsiteY34" fmla="*/ 1095902 h 3444247"/>
              <a:gd name="connsiteX35" fmla="*/ 6892387 w 6996296"/>
              <a:gd name="connsiteY35" fmla="*/ 888083 h 3444247"/>
              <a:gd name="connsiteX36" fmla="*/ 6809260 w 6996296"/>
              <a:gd name="connsiteY36" fmla="*/ 763392 h 3444247"/>
              <a:gd name="connsiteX37" fmla="*/ 6788478 w 6996296"/>
              <a:gd name="connsiteY37" fmla="*/ 77592 h 3444247"/>
              <a:gd name="connsiteX38" fmla="*/ 5084369 w 6996296"/>
              <a:gd name="connsiteY38" fmla="*/ 139938 h 3444247"/>
              <a:gd name="connsiteX39" fmla="*/ 4876551 w 6996296"/>
              <a:gd name="connsiteY39" fmla="*/ 181502 h 3444247"/>
              <a:gd name="connsiteX40" fmla="*/ 4585606 w 6996296"/>
              <a:gd name="connsiteY40" fmla="*/ 223065 h 3444247"/>
              <a:gd name="connsiteX41" fmla="*/ 4523260 w 6996296"/>
              <a:gd name="connsiteY41" fmla="*/ 243847 h 3444247"/>
              <a:gd name="connsiteX42" fmla="*/ 4440133 w 6996296"/>
              <a:gd name="connsiteY42" fmla="*/ 223065 h 3444247"/>
              <a:gd name="connsiteX43" fmla="*/ 4253096 w 6996296"/>
              <a:gd name="connsiteY43" fmla="*/ 139938 h 3444247"/>
              <a:gd name="connsiteX44" fmla="*/ 4066060 w 6996296"/>
              <a:gd name="connsiteY44" fmla="*/ 119156 h 3444247"/>
              <a:gd name="connsiteX45" fmla="*/ 3962151 w 6996296"/>
              <a:gd name="connsiteY45" fmla="*/ 77592 h 3444247"/>
              <a:gd name="connsiteX46" fmla="*/ 3567296 w 6996296"/>
              <a:gd name="connsiteY46" fmla="*/ 98374 h 3444247"/>
              <a:gd name="connsiteX47" fmla="*/ 3317915 w 6996296"/>
              <a:gd name="connsiteY47" fmla="*/ 181502 h 3444247"/>
              <a:gd name="connsiteX48" fmla="*/ 3214006 w 6996296"/>
              <a:gd name="connsiteY48" fmla="*/ 202283 h 3444247"/>
              <a:gd name="connsiteX49" fmla="*/ 1987878 w 6996296"/>
              <a:gd name="connsiteY49" fmla="*/ 181502 h 3444247"/>
              <a:gd name="connsiteX50" fmla="*/ 1904751 w 6996296"/>
              <a:gd name="connsiteY50" fmla="*/ 119156 h 3444247"/>
              <a:gd name="connsiteX51" fmla="*/ 1842406 w 6996296"/>
              <a:gd name="connsiteY51" fmla="*/ 98374 h 3444247"/>
              <a:gd name="connsiteX52" fmla="*/ 1530678 w 6996296"/>
              <a:gd name="connsiteY52" fmla="*/ 139938 h 3444247"/>
              <a:gd name="connsiteX53" fmla="*/ 1447551 w 6996296"/>
              <a:gd name="connsiteY53" fmla="*/ 160720 h 3444247"/>
              <a:gd name="connsiteX54" fmla="*/ 1218951 w 6996296"/>
              <a:gd name="connsiteY54" fmla="*/ 202283 h 3444247"/>
              <a:gd name="connsiteX55" fmla="*/ 803315 w 6996296"/>
              <a:gd name="connsiteY55" fmla="*/ 181502 h 3444247"/>
              <a:gd name="connsiteX56" fmla="*/ 740969 w 6996296"/>
              <a:gd name="connsiteY56" fmla="*/ 160720 h 3444247"/>
              <a:gd name="connsiteX57" fmla="*/ 470806 w 6996296"/>
              <a:gd name="connsiteY57" fmla="*/ 181502 h 3444247"/>
              <a:gd name="connsiteX58" fmla="*/ 283769 w 6996296"/>
              <a:gd name="connsiteY58" fmla="*/ 243847 h 3444247"/>
              <a:gd name="connsiteX59" fmla="*/ 221424 w 6996296"/>
              <a:gd name="connsiteY59" fmla="*/ 181502 h 3444247"/>
              <a:gd name="connsiteX60" fmla="*/ 55169 w 6996296"/>
              <a:gd name="connsiteY60" fmla="*/ 181502 h 3444247"/>
              <a:gd name="connsiteX61" fmla="*/ 13606 w 6996296"/>
              <a:gd name="connsiteY61" fmla="*/ 514011 h 3444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6996296" h="3444247">
                <a:moveTo>
                  <a:pt x="44073" y="505294"/>
                </a:moveTo>
                <a:cubicBezTo>
                  <a:pt x="57927" y="1177239"/>
                  <a:pt x="119129" y="2022703"/>
                  <a:pt x="138296" y="2384374"/>
                </a:cubicBezTo>
                <a:cubicBezTo>
                  <a:pt x="157463" y="2746045"/>
                  <a:pt x="151324" y="2578401"/>
                  <a:pt x="159078" y="2675320"/>
                </a:cubicBezTo>
                <a:cubicBezTo>
                  <a:pt x="166087" y="2762938"/>
                  <a:pt x="180695" y="2949658"/>
                  <a:pt x="200642" y="3049392"/>
                </a:cubicBezTo>
                <a:cubicBezTo>
                  <a:pt x="204938" y="3070873"/>
                  <a:pt x="216498" y="3090393"/>
                  <a:pt x="221424" y="3111738"/>
                </a:cubicBezTo>
                <a:cubicBezTo>
                  <a:pt x="237309" y="3180573"/>
                  <a:pt x="193622" y="3306170"/>
                  <a:pt x="262987" y="3319556"/>
                </a:cubicBezTo>
                <a:cubicBezTo>
                  <a:pt x="637146" y="3391762"/>
                  <a:pt x="1024987" y="3333411"/>
                  <a:pt x="1405987" y="3340338"/>
                </a:cubicBezTo>
                <a:cubicBezTo>
                  <a:pt x="1412914" y="3361120"/>
                  <a:pt x="1404986" y="3400366"/>
                  <a:pt x="1426769" y="3402683"/>
                </a:cubicBezTo>
                <a:cubicBezTo>
                  <a:pt x="1743935" y="3436424"/>
                  <a:pt x="2382733" y="3444247"/>
                  <a:pt x="2382733" y="3444247"/>
                </a:cubicBezTo>
                <a:cubicBezTo>
                  <a:pt x="2652721" y="3434247"/>
                  <a:pt x="2847559" y="3446638"/>
                  <a:pt x="3089315" y="3402683"/>
                </a:cubicBezTo>
                <a:cubicBezTo>
                  <a:pt x="3117416" y="3397574"/>
                  <a:pt x="3144733" y="3388829"/>
                  <a:pt x="3172442" y="3381902"/>
                </a:cubicBezTo>
                <a:cubicBezTo>
                  <a:pt x="3449533" y="3388829"/>
                  <a:pt x="3726583" y="3407722"/>
                  <a:pt x="4003715" y="3402683"/>
                </a:cubicBezTo>
                <a:cubicBezTo>
                  <a:pt x="4108526" y="3400777"/>
                  <a:pt x="4212465" y="3380735"/>
                  <a:pt x="4315442" y="3361120"/>
                </a:cubicBezTo>
                <a:cubicBezTo>
                  <a:pt x="4358480" y="3352922"/>
                  <a:pt x="4440133" y="3319556"/>
                  <a:pt x="4440133" y="3319556"/>
                </a:cubicBezTo>
                <a:cubicBezTo>
                  <a:pt x="4597687" y="3330060"/>
                  <a:pt x="5037585" y="3361120"/>
                  <a:pt x="5167496" y="3361120"/>
                </a:cubicBezTo>
                <a:cubicBezTo>
                  <a:pt x="5257817" y="3361120"/>
                  <a:pt x="5347605" y="3347265"/>
                  <a:pt x="5437660" y="3340338"/>
                </a:cubicBezTo>
                <a:cubicBezTo>
                  <a:pt x="5465369" y="3326483"/>
                  <a:pt x="5492312" y="3310978"/>
                  <a:pt x="5520787" y="3298774"/>
                </a:cubicBezTo>
                <a:cubicBezTo>
                  <a:pt x="5540922" y="3290145"/>
                  <a:pt x="5564906" y="3290143"/>
                  <a:pt x="5583133" y="3277992"/>
                </a:cubicBezTo>
                <a:cubicBezTo>
                  <a:pt x="5738804" y="3174212"/>
                  <a:pt x="5559580" y="3244280"/>
                  <a:pt x="5707824" y="3194865"/>
                </a:cubicBezTo>
                <a:cubicBezTo>
                  <a:pt x="5749388" y="3201792"/>
                  <a:pt x="5791381" y="3206506"/>
                  <a:pt x="5832515" y="3215647"/>
                </a:cubicBezTo>
                <a:cubicBezTo>
                  <a:pt x="5876400" y="3225399"/>
                  <a:pt x="5942936" y="3256085"/>
                  <a:pt x="5977987" y="3277992"/>
                </a:cubicBezTo>
                <a:cubicBezTo>
                  <a:pt x="6007359" y="3296349"/>
                  <a:pt x="6033406" y="3319556"/>
                  <a:pt x="6061115" y="3340338"/>
                </a:cubicBezTo>
                <a:cubicBezTo>
                  <a:pt x="6290364" y="3318505"/>
                  <a:pt x="6417287" y="3359320"/>
                  <a:pt x="6580660" y="3257211"/>
                </a:cubicBezTo>
                <a:cubicBezTo>
                  <a:pt x="6628516" y="3227301"/>
                  <a:pt x="6689174" y="3176870"/>
                  <a:pt x="6726133" y="3132520"/>
                </a:cubicBezTo>
                <a:cubicBezTo>
                  <a:pt x="6742123" y="3113332"/>
                  <a:pt x="6757552" y="3092998"/>
                  <a:pt x="6767696" y="3070174"/>
                </a:cubicBezTo>
                <a:cubicBezTo>
                  <a:pt x="6785490" y="3030138"/>
                  <a:pt x="6809260" y="2945483"/>
                  <a:pt x="6809260" y="2945483"/>
                </a:cubicBezTo>
                <a:cubicBezTo>
                  <a:pt x="6816187" y="2855429"/>
                  <a:pt x="6820068" y="2765088"/>
                  <a:pt x="6830042" y="2675320"/>
                </a:cubicBezTo>
                <a:cubicBezTo>
                  <a:pt x="6833943" y="2640214"/>
                  <a:pt x="6846923" y="2606517"/>
                  <a:pt x="6850824" y="2571411"/>
                </a:cubicBezTo>
                <a:cubicBezTo>
                  <a:pt x="6888261" y="2234479"/>
                  <a:pt x="6839413" y="2397829"/>
                  <a:pt x="6892387" y="2238902"/>
                </a:cubicBezTo>
                <a:cubicBezTo>
                  <a:pt x="6897485" y="2193022"/>
                  <a:pt x="6911895" y="2014124"/>
                  <a:pt x="6933951" y="1947956"/>
                </a:cubicBezTo>
                <a:cubicBezTo>
                  <a:pt x="6943748" y="1918566"/>
                  <a:pt x="6961660" y="1892538"/>
                  <a:pt x="6975515" y="1864829"/>
                </a:cubicBezTo>
                <a:cubicBezTo>
                  <a:pt x="6982442" y="1837120"/>
                  <a:pt x="6996296" y="1810264"/>
                  <a:pt x="6996296" y="1781702"/>
                </a:cubicBezTo>
                <a:cubicBezTo>
                  <a:pt x="6996296" y="1588624"/>
                  <a:pt x="6972737" y="1484720"/>
                  <a:pt x="6933951" y="1303720"/>
                </a:cubicBezTo>
                <a:cubicBezTo>
                  <a:pt x="6927966" y="1275792"/>
                  <a:pt x="6921376" y="1247950"/>
                  <a:pt x="6913169" y="1220592"/>
                </a:cubicBezTo>
                <a:cubicBezTo>
                  <a:pt x="6900580" y="1178628"/>
                  <a:pt x="6871606" y="1095902"/>
                  <a:pt x="6871606" y="1095902"/>
                </a:cubicBezTo>
                <a:cubicBezTo>
                  <a:pt x="6902930" y="1001927"/>
                  <a:pt x="6936358" y="976025"/>
                  <a:pt x="6892387" y="888083"/>
                </a:cubicBezTo>
                <a:cubicBezTo>
                  <a:pt x="6870047" y="843403"/>
                  <a:pt x="6809260" y="763392"/>
                  <a:pt x="6809260" y="763392"/>
                </a:cubicBezTo>
                <a:cubicBezTo>
                  <a:pt x="6802333" y="534792"/>
                  <a:pt x="7003564" y="155334"/>
                  <a:pt x="6788478" y="77592"/>
                </a:cubicBezTo>
                <a:cubicBezTo>
                  <a:pt x="6253909" y="-115626"/>
                  <a:pt x="5651948" y="109091"/>
                  <a:pt x="5084369" y="139938"/>
                </a:cubicBezTo>
                <a:cubicBezTo>
                  <a:pt x="5013829" y="143772"/>
                  <a:pt x="4946234" y="169888"/>
                  <a:pt x="4876551" y="181502"/>
                </a:cubicBezTo>
                <a:cubicBezTo>
                  <a:pt x="4779918" y="197608"/>
                  <a:pt x="4585606" y="223065"/>
                  <a:pt x="4585606" y="223065"/>
                </a:cubicBezTo>
                <a:cubicBezTo>
                  <a:pt x="4564824" y="229992"/>
                  <a:pt x="4545166" y="243847"/>
                  <a:pt x="4523260" y="243847"/>
                </a:cubicBezTo>
                <a:cubicBezTo>
                  <a:pt x="4494698" y="243847"/>
                  <a:pt x="4466876" y="233094"/>
                  <a:pt x="4440133" y="223065"/>
                </a:cubicBezTo>
                <a:cubicBezTo>
                  <a:pt x="4360353" y="193148"/>
                  <a:pt x="4341560" y="158895"/>
                  <a:pt x="4253096" y="139938"/>
                </a:cubicBezTo>
                <a:cubicBezTo>
                  <a:pt x="4191759" y="126794"/>
                  <a:pt x="4128405" y="126083"/>
                  <a:pt x="4066060" y="119156"/>
                </a:cubicBezTo>
                <a:cubicBezTo>
                  <a:pt x="4031424" y="105301"/>
                  <a:pt x="3999423" y="79145"/>
                  <a:pt x="3962151" y="77592"/>
                </a:cubicBezTo>
                <a:cubicBezTo>
                  <a:pt x="3830465" y="72105"/>
                  <a:pt x="3698228" y="83266"/>
                  <a:pt x="3567296" y="98374"/>
                </a:cubicBezTo>
                <a:cubicBezTo>
                  <a:pt x="3442884" y="112729"/>
                  <a:pt x="3426537" y="148916"/>
                  <a:pt x="3317915" y="181502"/>
                </a:cubicBezTo>
                <a:cubicBezTo>
                  <a:pt x="3284082" y="191652"/>
                  <a:pt x="3248642" y="195356"/>
                  <a:pt x="3214006" y="202283"/>
                </a:cubicBezTo>
                <a:cubicBezTo>
                  <a:pt x="2805297" y="195356"/>
                  <a:pt x="2395825" y="207403"/>
                  <a:pt x="1987878" y="181502"/>
                </a:cubicBezTo>
                <a:cubicBezTo>
                  <a:pt x="1953311" y="179307"/>
                  <a:pt x="1934824" y="136341"/>
                  <a:pt x="1904751" y="119156"/>
                </a:cubicBezTo>
                <a:cubicBezTo>
                  <a:pt x="1885731" y="108288"/>
                  <a:pt x="1863188" y="105301"/>
                  <a:pt x="1842406" y="98374"/>
                </a:cubicBezTo>
                <a:cubicBezTo>
                  <a:pt x="1738497" y="112229"/>
                  <a:pt x="1634224" y="123588"/>
                  <a:pt x="1530678" y="139938"/>
                </a:cubicBezTo>
                <a:cubicBezTo>
                  <a:pt x="1502466" y="144393"/>
                  <a:pt x="1475433" y="154524"/>
                  <a:pt x="1447551" y="160720"/>
                </a:cubicBezTo>
                <a:cubicBezTo>
                  <a:pt x="1360406" y="180086"/>
                  <a:pt x="1309195" y="187243"/>
                  <a:pt x="1218951" y="202283"/>
                </a:cubicBezTo>
                <a:cubicBezTo>
                  <a:pt x="1080406" y="195356"/>
                  <a:pt x="941512" y="193519"/>
                  <a:pt x="803315" y="181502"/>
                </a:cubicBezTo>
                <a:cubicBezTo>
                  <a:pt x="781491" y="179604"/>
                  <a:pt x="762875" y="160720"/>
                  <a:pt x="740969" y="160720"/>
                </a:cubicBezTo>
                <a:cubicBezTo>
                  <a:pt x="650649" y="160720"/>
                  <a:pt x="560860" y="174575"/>
                  <a:pt x="470806" y="181502"/>
                </a:cubicBezTo>
                <a:cubicBezTo>
                  <a:pt x="327888" y="276780"/>
                  <a:pt x="393505" y="280426"/>
                  <a:pt x="283769" y="243847"/>
                </a:cubicBezTo>
                <a:cubicBezTo>
                  <a:pt x="262987" y="223065"/>
                  <a:pt x="245878" y="197804"/>
                  <a:pt x="221424" y="181502"/>
                </a:cubicBezTo>
                <a:cubicBezTo>
                  <a:pt x="162436" y="142177"/>
                  <a:pt x="121113" y="168313"/>
                  <a:pt x="55169" y="181502"/>
                </a:cubicBezTo>
                <a:cubicBezTo>
                  <a:pt x="-36347" y="318777"/>
                  <a:pt x="13606" y="218871"/>
                  <a:pt x="13606" y="514011"/>
                </a:cubicBezTo>
              </a:path>
            </a:pathLst>
          </a:cu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227867" y="1124728"/>
            <a:ext cx="64506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Điền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vào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chỗ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altLang="en-US" sz="44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chấm</a:t>
            </a:r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442" y="1962928"/>
            <a:ext cx="10021794" cy="4276468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448219" y="3722186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UTM Avo" panose="02040603050506020204" pitchFamily="18" charset="0"/>
              </a:rPr>
              <a:t> </a:t>
            </a:r>
            <a:r>
              <a:rPr lang="en-US" altLang="en-US" sz="3600" b="1" dirty="0">
                <a:solidFill>
                  <a:srgbClr val="FF0000"/>
                </a:solidFill>
                <a:latin typeface="UTM Avo" panose="02040603050506020204" pitchFamily="18" charset="0"/>
              </a:rPr>
              <a:t>a x (b + c) = …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580339" y="3693783"/>
            <a:ext cx="382970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>
                <a:solidFill>
                  <a:schemeClr val="accent5">
                    <a:lumMod val="50000"/>
                  </a:schemeClr>
                </a:solidFill>
                <a:latin typeface="UTM Avo" panose="02040603050506020204" pitchFamily="18" charset="0"/>
              </a:rPr>
              <a:t> a x b + a x c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37" r="8960"/>
          <a:stretch/>
        </p:blipFill>
        <p:spPr>
          <a:xfrm>
            <a:off x="1316099" y="3612397"/>
            <a:ext cx="2681208" cy="3459490"/>
          </a:xfrm>
          <a:prstGeom prst="ellipse">
            <a:avLst/>
          </a:prstGeom>
        </p:spPr>
      </p:pic>
      <p:pic>
        <p:nvPicPr>
          <p:cNvPr id="13" name="图片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71" b="24053"/>
          <a:stretch/>
        </p:blipFill>
        <p:spPr>
          <a:xfrm flipH="1">
            <a:off x="2569442" y="4266138"/>
            <a:ext cx="8592456" cy="2370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99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70041">
            <a:off x="7613965" y="323239"/>
            <a:ext cx="1119146" cy="1454890"/>
          </a:xfrm>
          <a:prstGeom prst="rect">
            <a:avLst/>
          </a:prstGeom>
        </p:spPr>
      </p:pic>
      <p:sp>
        <p:nvSpPr>
          <p:cNvPr id="31" name="Rectangle 30"/>
          <p:cNvSpPr/>
          <p:nvPr/>
        </p:nvSpPr>
        <p:spPr>
          <a:xfrm>
            <a:off x="728002" y="1292015"/>
            <a:ext cx="8309326" cy="3077766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Toán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  <a:p>
            <a:pPr algn="ctr"/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Luyện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tập</a:t>
            </a:r>
            <a:r>
              <a:rPr lang="en-US" sz="9600" b="1" dirty="0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 </a:t>
            </a:r>
            <a:r>
              <a:rPr lang="en-US" sz="9600" b="1" dirty="0" err="1">
                <a:ln w="0"/>
                <a:solidFill>
                  <a:schemeClr val="accent6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zuki" panose="02040603050506020204" pitchFamily="18" charset="0"/>
              </a:rPr>
              <a:t>chung</a:t>
            </a:r>
            <a:endParaRPr lang="en-US" sz="9600" b="1" dirty="0">
              <a:ln w="0"/>
              <a:solidFill>
                <a:schemeClr val="accent6">
                  <a:lumMod val="75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UTM Azuki" panose="02040603050506020204" pitchFamily="18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144" y="1592624"/>
            <a:ext cx="1335972" cy="109777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585" y="2584527"/>
            <a:ext cx="1335972" cy="109777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050" y="2791951"/>
            <a:ext cx="1335972" cy="1097776"/>
          </a:xfrm>
          <a:prstGeom prst="rect">
            <a:avLst/>
          </a:prstGeom>
        </p:spPr>
      </p:pic>
      <p:pic>
        <p:nvPicPr>
          <p:cNvPr id="42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1349812" y="657225"/>
            <a:ext cx="2480974" cy="990600"/>
          </a:xfrm>
          <a:prstGeom prst="rect">
            <a:avLst/>
          </a:prstGeom>
        </p:spPr>
      </p:pic>
      <p:pic>
        <p:nvPicPr>
          <p:cNvPr id="43" name="图片 4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767">
            <a:off x="151916" y="-207699"/>
            <a:ext cx="1978013" cy="2177198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2" t="13704" r="45735" b="67037"/>
          <a:stretch/>
        </p:blipFill>
        <p:spPr>
          <a:xfrm>
            <a:off x="4299096" y="114305"/>
            <a:ext cx="2480974" cy="990600"/>
          </a:xfrm>
          <a:prstGeom prst="rect">
            <a:avLst/>
          </a:prstGeom>
        </p:spPr>
      </p:pic>
      <p:pic>
        <p:nvPicPr>
          <p:cNvPr id="45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10486707" y="-22516"/>
            <a:ext cx="1705293" cy="866775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935" y="-422137"/>
            <a:ext cx="2666215" cy="2674344"/>
          </a:xfrm>
          <a:prstGeom prst="rect">
            <a:avLst/>
          </a:prstGeom>
        </p:spPr>
      </p:pic>
      <p:pic>
        <p:nvPicPr>
          <p:cNvPr id="47" name="图片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59" t="30371" r="24892" b="52777"/>
          <a:stretch/>
        </p:blipFill>
        <p:spPr>
          <a:xfrm>
            <a:off x="8989030" y="1082648"/>
            <a:ext cx="1705293" cy="866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733" y="2910697"/>
            <a:ext cx="4002618" cy="4002618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791" y="-22516"/>
            <a:ext cx="5664435" cy="69719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3" presetClass="entr" presetSubtype="3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50"/>
                            </p:stCondLst>
                            <p:childTnLst>
                              <p:par>
                                <p:cTn id="4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750"/>
                            </p:stCondLst>
                            <p:childTnLst>
                              <p:par>
                                <p:cTn id="53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07407E-6 L 0.05139 -0.00401 " pathEditMode="relative" rAng="0" ptsTypes="AA">
                                      <p:cBhvr>
                                        <p:cTn id="60" dur="4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9" y="-216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3.7037E-6 L 0.03737 -3.7037E-6 " pathEditMode="relative" rAng="0" ptsTypes="AA">
                                      <p:cBhvr>
                                        <p:cTn id="62" dur="4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1.11111E-6 L 0.05143 -0.00394 " pathEditMode="relative" rAng="0" ptsTypes="AA">
                                      <p:cBhvr>
                                        <p:cTn id="64" dur="4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-208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4.81481E-6 L 0.03737 -4.81481E-6 " pathEditMode="relative" rAng="0" ptsTypes="AA">
                                      <p:cBhvr>
                                        <p:cTn id="66" dur="47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6"/>
          <p:cNvSpPr>
            <a:spLocks noChangeArrowheads="1"/>
          </p:cNvSpPr>
          <p:nvPr/>
        </p:nvSpPr>
        <p:spPr bwMode="auto">
          <a:xfrm>
            <a:off x="1787471" y="4971943"/>
            <a:ext cx="4572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c/  100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…...…..dm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800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 ………..dm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1700 cm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3796" name="Rectangle 27"/>
          <p:cNvSpPr>
            <a:spLocks noChangeArrowheads="1"/>
          </p:cNvSpPr>
          <p:nvPr/>
        </p:nvSpPr>
        <p:spPr bwMode="auto">
          <a:xfrm>
            <a:off x="1735084" y="3419368"/>
            <a:ext cx="4284662" cy="160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b/   1000 kg =  …..…..tấn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8000 kg =  ….……tấn 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 b="1">
                <a:latin typeface="Times New Roman" panose="02020603050405020304" pitchFamily="18" charset="0"/>
              </a:rPr>
              <a:t>15000 kg = ……....tấn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   </a:t>
            </a:r>
            <a:endParaRPr lang="en-US" altLang="en-US" sz="2000">
              <a:latin typeface="Times New Roman" panose="02020603050405020304" pitchFamily="18" charset="0"/>
            </a:endParaRPr>
          </a:p>
        </p:txBody>
      </p:sp>
      <p:sp>
        <p:nvSpPr>
          <p:cNvPr id="33798" name="Rectangle 24"/>
          <p:cNvSpPr>
            <a:spLocks noChangeArrowheads="1"/>
          </p:cNvSpPr>
          <p:nvPr/>
        </p:nvSpPr>
        <p:spPr bwMode="auto">
          <a:xfrm>
            <a:off x="1787471" y="1555643"/>
            <a:ext cx="3629025" cy="186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a/   10 kg  =  ……yến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50kg  = ……. yến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 80kg  =  …….yến                 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</a:t>
            </a:r>
            <a:endParaRPr lang="en-US" altLang="en-US" sz="2400" b="1">
              <a:latin typeface="Times New Roman" panose="02020603050405020304" pitchFamily="18" charset="0"/>
            </a:endParaRPr>
          </a:p>
        </p:txBody>
      </p:sp>
      <p:sp>
        <p:nvSpPr>
          <p:cNvPr id="33799" name="Rectangle 4"/>
          <p:cNvSpPr>
            <a:spLocks noChangeArrowheads="1"/>
          </p:cNvSpPr>
          <p:nvPr/>
        </p:nvSpPr>
        <p:spPr bwMode="auto">
          <a:xfrm>
            <a:off x="5987996" y="1609618"/>
            <a:ext cx="4572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100 kg =  ……  tạ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300 kg =  ……..tạ          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     1200 kg  = …....tạ </a:t>
            </a:r>
          </a:p>
        </p:txBody>
      </p:sp>
      <p:sp>
        <p:nvSpPr>
          <p:cNvPr id="33800" name="Rectangle 5"/>
          <p:cNvSpPr>
            <a:spLocks noChangeArrowheads="1"/>
          </p:cNvSpPr>
          <p:nvPr/>
        </p:nvSpPr>
        <p:spPr bwMode="auto">
          <a:xfrm>
            <a:off x="6391221" y="3344756"/>
            <a:ext cx="4572000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 tạ    = ………tấn 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30 tạ   = ……… tấn              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200 tạ  = ………tấn</a:t>
            </a:r>
          </a:p>
        </p:txBody>
      </p:sp>
      <p:sp>
        <p:nvSpPr>
          <p:cNvPr id="33801" name="Rectangle 6"/>
          <p:cNvSpPr>
            <a:spLocks noChangeArrowheads="1"/>
          </p:cNvSpPr>
          <p:nvPr/>
        </p:nvSpPr>
        <p:spPr bwMode="auto">
          <a:xfrm>
            <a:off x="6367409" y="5251343"/>
            <a:ext cx="457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900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r>
              <a:rPr lang="en-US" altLang="en-US" sz="2800" b="1">
                <a:latin typeface="Times New Roman" panose="02020603050405020304" pitchFamily="18" charset="0"/>
              </a:rPr>
              <a:t> = ………. 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 b="1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</a:rPr>
              <a:t>1000 dm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 </a:t>
            </a:r>
            <a:r>
              <a:rPr lang="en-US" altLang="en-US" sz="2800" b="1">
                <a:latin typeface="Times New Roman" panose="02020603050405020304" pitchFamily="18" charset="0"/>
              </a:rPr>
              <a:t>= ……….m</a:t>
            </a:r>
            <a:r>
              <a:rPr lang="en-US" altLang="en-US" sz="2800" b="1" baseline="30000">
                <a:latin typeface="Times New Roman" panose="02020603050405020304" pitchFamily="18" charset="0"/>
              </a:rPr>
              <a:t>2</a:t>
            </a:r>
            <a:endParaRPr lang="en-US" altLang="en-US" sz="2800">
              <a:latin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79103" y="118352"/>
            <a:ext cx="7624235" cy="1079459"/>
            <a:chOff x="2935761" y="89887"/>
            <a:chExt cx="7624235" cy="1079459"/>
          </a:xfrm>
        </p:grpSpPr>
        <p:grpSp>
          <p:nvGrpSpPr>
            <p:cNvPr id="6" name="Group 5"/>
            <p:cNvGrpSpPr/>
            <p:nvPr/>
          </p:nvGrpSpPr>
          <p:grpSpPr>
            <a:xfrm>
              <a:off x="2935761" y="89887"/>
              <a:ext cx="7624235" cy="1079459"/>
              <a:chOff x="3083760" y="-725391"/>
              <a:chExt cx="7624235" cy="1079459"/>
            </a:xfrm>
          </p:grpSpPr>
          <p:sp>
            <p:nvSpPr>
              <p:cNvPr id="3" name="Rounded Rectangle 2"/>
              <p:cNvSpPr/>
              <p:nvPr/>
            </p:nvSpPr>
            <p:spPr>
              <a:xfrm>
                <a:off x="3764754" y="-606827"/>
                <a:ext cx="6943241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" name="Oval 3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1</a:t>
              </a:r>
            </a:p>
          </p:txBody>
        </p:sp>
        <p:sp>
          <p:nvSpPr>
            <p:cNvPr id="20" name="Rectangle 6"/>
            <p:cNvSpPr>
              <a:spLocks noChangeArrowheads="1"/>
            </p:cNvSpPr>
            <p:nvPr/>
          </p:nvSpPr>
          <p:spPr bwMode="auto">
            <a:xfrm>
              <a:off x="3824961" y="26950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36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Viết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số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thích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hợp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vào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chỗ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chấm</a:t>
              </a:r>
              <a:r>
                <a:rPr lang="en-US" alt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8482" y="717065"/>
            <a:ext cx="1066544" cy="102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11570"/>
      </p:ext>
    </p:extLst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图片 37"/>
          <p:cNvPicPr>
            <a:picLocks noChangeAspect="1"/>
          </p:cNvPicPr>
          <p:nvPr userDrawn="1"/>
        </p:nvPicPr>
        <p:blipFill rotWithShape="1">
          <a:blip r:embed="rId3" cstate="hqprint"/>
          <a:srcRect l="22181" t="9311" r="17096" b="12352"/>
          <a:stretch>
            <a:fillRect/>
          </a:stretch>
        </p:blipFill>
        <p:spPr>
          <a:xfrm>
            <a:off x="-32136" y="-345800"/>
            <a:ext cx="2117071" cy="2203576"/>
          </a:xfrm>
          <a:custGeom>
            <a:avLst/>
            <a:gdLst>
              <a:gd name="connsiteX0" fmla="*/ 0 w 2117071"/>
              <a:gd name="connsiteY0" fmla="*/ 0 h 2203576"/>
              <a:gd name="connsiteX1" fmla="*/ 2117071 w 2117071"/>
              <a:gd name="connsiteY1" fmla="*/ 0 h 2203576"/>
              <a:gd name="connsiteX2" fmla="*/ 2117071 w 2117071"/>
              <a:gd name="connsiteY2" fmla="*/ 2203576 h 2203576"/>
              <a:gd name="connsiteX3" fmla="*/ 0 w 2117071"/>
              <a:gd name="connsiteY3" fmla="*/ 2203576 h 2203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17071" h="2203576">
                <a:moveTo>
                  <a:pt x="0" y="0"/>
                </a:moveTo>
                <a:lnTo>
                  <a:pt x="2117071" y="0"/>
                </a:lnTo>
                <a:lnTo>
                  <a:pt x="2117071" y="2203576"/>
                </a:lnTo>
                <a:lnTo>
                  <a:pt x="0" y="2203576"/>
                </a:ln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4" cstate="hqprint"/>
          <a:srcRect l="8492" b="9262"/>
          <a:stretch>
            <a:fillRect/>
          </a:stretch>
        </p:blipFill>
        <p:spPr>
          <a:xfrm rot="1770688">
            <a:off x="-957149" y="4718193"/>
            <a:ext cx="4116130" cy="2623841"/>
          </a:xfrm>
          <a:custGeom>
            <a:avLst/>
            <a:gdLst>
              <a:gd name="connsiteX0" fmla="*/ 0 w 4116130"/>
              <a:gd name="connsiteY0" fmla="*/ 0 h 2623841"/>
              <a:gd name="connsiteX1" fmla="*/ 4116130 w 4116130"/>
              <a:gd name="connsiteY1" fmla="*/ 0 h 2623841"/>
              <a:gd name="connsiteX2" fmla="*/ 4116130 w 4116130"/>
              <a:gd name="connsiteY2" fmla="*/ 1134632 h 2623841"/>
              <a:gd name="connsiteX3" fmla="*/ 1485191 w 4116130"/>
              <a:gd name="connsiteY3" fmla="*/ 2623841 h 2623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6130" h="2623841">
                <a:moveTo>
                  <a:pt x="0" y="0"/>
                </a:moveTo>
                <a:lnTo>
                  <a:pt x="4116130" y="0"/>
                </a:lnTo>
                <a:lnTo>
                  <a:pt x="4116130" y="1134632"/>
                </a:lnTo>
                <a:lnTo>
                  <a:pt x="1485191" y="2623841"/>
                </a:lnTo>
                <a:close/>
              </a:path>
            </a:pathLst>
          </a:custGeom>
        </p:spPr>
      </p:pic>
      <p:pic>
        <p:nvPicPr>
          <p:cNvPr id="28" name="图片 27"/>
          <p:cNvPicPr>
            <a:picLocks noChangeAspect="1"/>
          </p:cNvPicPr>
          <p:nvPr userDrawn="1"/>
        </p:nvPicPr>
        <p:blipFill rotWithShape="1">
          <a:blip r:embed="rId3" cstate="hqprint"/>
          <a:srcRect t="9311" r="17096" b="12352"/>
          <a:stretch>
            <a:fillRect/>
          </a:stretch>
        </p:blipFill>
        <p:spPr>
          <a:xfrm>
            <a:off x="3642739" y="-54776"/>
            <a:ext cx="1498600" cy="1142502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1383" y="2806421"/>
            <a:ext cx="5675945" cy="1079459"/>
            <a:chOff x="2935761" y="89887"/>
            <a:chExt cx="5333218" cy="1079459"/>
          </a:xfrm>
        </p:grpSpPr>
        <p:grpSp>
          <p:nvGrpSpPr>
            <p:cNvPr id="14" name="Group 13"/>
            <p:cNvGrpSpPr/>
            <p:nvPr/>
          </p:nvGrpSpPr>
          <p:grpSpPr>
            <a:xfrm>
              <a:off x="2935761" y="89887"/>
              <a:ext cx="2901508" cy="1079459"/>
              <a:chOff x="3083760" y="-725391"/>
              <a:chExt cx="2901508" cy="1079459"/>
            </a:xfrm>
          </p:grpSpPr>
          <p:sp>
            <p:nvSpPr>
              <p:cNvPr id="18" name="Rounded Rectangle 17"/>
              <p:cNvSpPr/>
              <p:nvPr/>
            </p:nvSpPr>
            <p:spPr>
              <a:xfrm>
                <a:off x="3774834" y="-623393"/>
                <a:ext cx="2210434" cy="960895"/>
              </a:xfrm>
              <a:prstGeom prst="roundRect">
                <a:avLst/>
              </a:prstGeom>
              <a:solidFill>
                <a:srgbClr val="0BC0D3">
                  <a:alpha val="37000"/>
                </a:srgbClr>
              </a:solidFill>
              <a:ln w="66675" cmpd="thinThick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9" name="Oval 18"/>
              <p:cNvSpPr/>
              <p:nvPr/>
            </p:nvSpPr>
            <p:spPr>
              <a:xfrm>
                <a:off x="3083760" y="-725391"/>
                <a:ext cx="1032076" cy="1079459"/>
              </a:xfrm>
              <a:prstGeom prst="ellipse">
                <a:avLst/>
              </a:prstGeom>
              <a:solidFill>
                <a:srgbClr val="0BC0D3"/>
              </a:solidFill>
              <a:ln w="104775" cmpd="tri">
                <a:solidFill>
                  <a:srgbClr val="0BC0D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121420" y="111613"/>
              <a:ext cx="66075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5400" b="1" cap="none" spc="0" dirty="0">
                  <a:ln/>
                  <a:solidFill>
                    <a:schemeClr val="accent4"/>
                  </a:solidFill>
                  <a:effectLst/>
                  <a:latin typeface="UTM Rockwell" panose="02040603050506020204" pitchFamily="18" charset="0"/>
                </a:rPr>
                <a:t>2</a:t>
              </a:r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4077979" y="237090"/>
              <a:ext cx="4191000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4400" b="1" dirty="0">
                  <a:latin typeface="Times New Roman" panose="02020603050405020304" pitchFamily="18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imes New Roman" panose="02020603050405020304" pitchFamily="18" charset="0"/>
                </a:rPr>
                <a:t>Tính</a:t>
              </a:r>
              <a:r>
                <a:rPr lang="en-US" altLang="en-US" sz="4400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</p:grpSp>
      <p:pic>
        <p:nvPicPr>
          <p:cNvPr id="20" name="图片 3"/>
          <p:cNvPicPr>
            <a:picLocks noChangeAspect="1"/>
          </p:cNvPicPr>
          <p:nvPr/>
        </p:nvPicPr>
        <p:blipFill rotWithShape="1">
          <a:blip r:embed="rId5" cstate="hqprint"/>
          <a:srcRect t="22932" r="21256" b="7500"/>
          <a:stretch>
            <a:fillRect/>
          </a:stretch>
        </p:blipFill>
        <p:spPr>
          <a:xfrm>
            <a:off x="907413" y="53555"/>
            <a:ext cx="1725037" cy="1919621"/>
          </a:xfrm>
          <a:custGeom>
            <a:avLst/>
            <a:gdLst>
              <a:gd name="connsiteX0" fmla="*/ 0 w 1725037"/>
              <a:gd name="connsiteY0" fmla="*/ 0 h 1919621"/>
              <a:gd name="connsiteX1" fmla="*/ 1725037 w 1725037"/>
              <a:gd name="connsiteY1" fmla="*/ 0 h 1919621"/>
              <a:gd name="connsiteX2" fmla="*/ 1725037 w 1725037"/>
              <a:gd name="connsiteY2" fmla="*/ 1919621 h 1919621"/>
              <a:gd name="connsiteX3" fmla="*/ 0 w 1725037"/>
              <a:gd name="connsiteY3" fmla="*/ 1919621 h 1919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5037" h="1919621">
                <a:moveTo>
                  <a:pt x="0" y="0"/>
                </a:moveTo>
                <a:lnTo>
                  <a:pt x="1725037" y="0"/>
                </a:lnTo>
                <a:lnTo>
                  <a:pt x="1725037" y="1919621"/>
                </a:lnTo>
                <a:lnTo>
                  <a:pt x="0" y="1919621"/>
                </a:lnTo>
                <a:close/>
              </a:path>
            </a:pathLst>
          </a:custGeom>
        </p:spPr>
      </p:pic>
      <p:pic>
        <p:nvPicPr>
          <p:cNvPr id="21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3413" y="779120"/>
            <a:ext cx="6573464" cy="1586699"/>
          </a:xfrm>
          <a:prstGeom prst="rect">
            <a:avLst/>
          </a:prstGeom>
        </p:spPr>
      </p:pic>
      <p:sp>
        <p:nvSpPr>
          <p:cNvPr id="6" name="Snip Diagonal Corner Rectangle 5"/>
          <p:cNvSpPr/>
          <p:nvPr/>
        </p:nvSpPr>
        <p:spPr>
          <a:xfrm>
            <a:off x="5381343" y="557783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5895415" y="788204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A.  268  x 235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4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2719641"/>
            <a:ext cx="6573464" cy="1586699"/>
          </a:xfrm>
          <a:prstGeom prst="rect">
            <a:avLst/>
          </a:prstGeom>
        </p:spPr>
      </p:pic>
      <p:sp>
        <p:nvSpPr>
          <p:cNvPr id="25" name="Snip Diagonal Corner Rectangle 24"/>
          <p:cNvSpPr/>
          <p:nvPr/>
        </p:nvSpPr>
        <p:spPr>
          <a:xfrm>
            <a:off x="5344133" y="2498304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5858205" y="2728725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000" b="1" dirty="0">
                <a:latin typeface="UTM Bell" panose="02040603050506020204" pitchFamily="18" charset="0"/>
              </a:rPr>
              <a:t>B.  475  x 205</a:t>
            </a:r>
            <a:endParaRPr lang="en-US" altLang="en-US" sz="4000" b="1" dirty="0">
              <a:solidFill>
                <a:srgbClr val="FF0000"/>
              </a:solidFill>
              <a:latin typeface="UTM Bell" panose="02040603050506020204" pitchFamily="18" charset="0"/>
            </a:endParaRPr>
          </a:p>
        </p:txBody>
      </p:sp>
      <p:pic>
        <p:nvPicPr>
          <p:cNvPr id="27" name="9Slide.vn 109">
            <a:extLst>
              <a:ext uri="{FF2B5EF4-FFF2-40B4-BE49-F238E27FC236}">
                <a16:creationId xmlns:a16="http://schemas.microsoft.com/office/drawing/2014/main" id="{2A357C22-8DA0-4B64-BB1D-8E012FD26D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6203" y="4686008"/>
            <a:ext cx="6573464" cy="1586699"/>
          </a:xfrm>
          <a:prstGeom prst="rect">
            <a:avLst/>
          </a:prstGeom>
        </p:spPr>
      </p:pic>
      <p:sp>
        <p:nvSpPr>
          <p:cNvPr id="29" name="Snip Diagonal Corner Rectangle 28"/>
          <p:cNvSpPr/>
          <p:nvPr/>
        </p:nvSpPr>
        <p:spPr>
          <a:xfrm>
            <a:off x="5344133" y="4464671"/>
            <a:ext cx="5920353" cy="1378492"/>
          </a:xfrm>
          <a:prstGeom prst="snip2Diag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6"/>
          <p:cNvSpPr>
            <a:spLocks noChangeArrowheads="1"/>
          </p:cNvSpPr>
          <p:nvPr/>
        </p:nvSpPr>
        <p:spPr bwMode="auto">
          <a:xfrm>
            <a:off x="5858205" y="4695092"/>
            <a:ext cx="446032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just">
              <a:spcBef>
                <a:spcPct val="50000"/>
              </a:spcBef>
              <a:buNone/>
            </a:pPr>
            <a:r>
              <a:rPr lang="en-US" altLang="en-US" sz="4400" b="1" dirty="0">
                <a:latin typeface="UTM Bell" panose="02040603050506020204" pitchFamily="18" charset="0"/>
              </a:rPr>
              <a:t>C. 45 x 12 + 8</a:t>
            </a:r>
          </a:p>
        </p:txBody>
      </p:sp>
      <p:pic>
        <p:nvPicPr>
          <p:cNvPr id="31" name="图片 22"/>
          <p:cNvPicPr>
            <a:picLocks noChangeAspect="1"/>
          </p:cNvPicPr>
          <p:nvPr/>
        </p:nvPicPr>
        <p:blipFill rotWithShape="1">
          <a:blip r:embed="rId7" cstate="hqprint"/>
          <a:srcRect t="6179" r="20877"/>
          <a:stretch>
            <a:fillRect/>
          </a:stretch>
        </p:blipFill>
        <p:spPr>
          <a:xfrm>
            <a:off x="10059093" y="-574844"/>
            <a:ext cx="2349500" cy="1662570"/>
          </a:xfrm>
          <a:prstGeom prst="rect">
            <a:avLst/>
          </a:prstGeom>
        </p:spPr>
      </p:pic>
      <p:pic>
        <p:nvPicPr>
          <p:cNvPr id="32" name="图片 35"/>
          <p:cNvPicPr>
            <a:picLocks noChangeAspect="1"/>
          </p:cNvPicPr>
          <p:nvPr/>
        </p:nvPicPr>
        <p:blipFill rotWithShape="1">
          <a:blip r:embed="rId8" cstate="hqprint"/>
          <a:srcRect b="32298"/>
          <a:stretch>
            <a:fillRect/>
          </a:stretch>
        </p:blipFill>
        <p:spPr>
          <a:xfrm rot="18749141">
            <a:off x="3539562" y="2541712"/>
            <a:ext cx="2082212" cy="3646811"/>
          </a:xfrm>
          <a:custGeom>
            <a:avLst/>
            <a:gdLst>
              <a:gd name="connsiteX0" fmla="*/ 2082212 w 2082212"/>
              <a:gd name="connsiteY0" fmla="*/ 0 h 3646811"/>
              <a:gd name="connsiteX1" fmla="*/ 2082212 w 2082212"/>
              <a:gd name="connsiteY1" fmla="*/ 1739773 h 3646811"/>
              <a:gd name="connsiteX2" fmla="*/ 0 w 2082212"/>
              <a:gd name="connsiteY2" fmla="*/ 3646811 h 3646811"/>
              <a:gd name="connsiteX3" fmla="*/ 0 w 2082212"/>
              <a:gd name="connsiteY3" fmla="*/ 0 h 3646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82212" h="3646811">
                <a:moveTo>
                  <a:pt x="2082212" y="0"/>
                </a:moveTo>
                <a:lnTo>
                  <a:pt x="2082212" y="1739773"/>
                </a:lnTo>
                <a:lnTo>
                  <a:pt x="0" y="3646811"/>
                </a:lnTo>
                <a:lnTo>
                  <a:pt x="0" y="0"/>
                </a:ln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0" name="Rectangle 38"/>
          <p:cNvSpPr>
            <a:spLocks noChangeArrowheads="1"/>
          </p:cNvSpPr>
          <p:nvPr/>
        </p:nvSpPr>
        <p:spPr bwMode="auto">
          <a:xfrm>
            <a:off x="8256453" y="2433072"/>
            <a:ext cx="16002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 sz="2400">
              <a:solidFill>
                <a:srgbClr val="FF33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5526" y="214250"/>
            <a:ext cx="9317570" cy="1294681"/>
            <a:chOff x="1143786" y="340807"/>
            <a:chExt cx="9317570" cy="1808036"/>
          </a:xfrm>
        </p:grpSpPr>
        <p:pic>
          <p:nvPicPr>
            <p:cNvPr id="7" name="9Slide.vn 109">
              <a:extLst>
                <a:ext uri="{FF2B5EF4-FFF2-40B4-BE49-F238E27FC236}">
                  <a16:creationId xmlns:a16="http://schemas.microsoft.com/office/drawing/2014/main" id="{2A357C22-8DA0-4B64-BB1D-8E012FD26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43786" y="562144"/>
              <a:ext cx="9317570" cy="1586699"/>
            </a:xfrm>
            <a:prstGeom prst="rect">
              <a:avLst/>
            </a:prstGeom>
          </p:spPr>
        </p:pic>
        <p:sp>
          <p:nvSpPr>
            <p:cNvPr id="8" name="Snip Diagonal Corner Rectangle 7"/>
            <p:cNvSpPr/>
            <p:nvPr/>
          </p:nvSpPr>
          <p:spPr>
            <a:xfrm>
              <a:off x="1971716" y="340807"/>
              <a:ext cx="8391816" cy="1378492"/>
            </a:xfrm>
            <a:prstGeom prst="snip2Diag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2793335" y="312878"/>
            <a:ext cx="453940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002060"/>
                </a:solidFill>
                <a:latin typeface="UTM Avo" panose="02040603050506020204" pitchFamily="18" charset="0"/>
              </a:rPr>
              <a:t>a.  268  x 235 =</a:t>
            </a:r>
            <a:endParaRPr lang="en-US" altLang="en-US" sz="6000" b="1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7468090" y="302735"/>
            <a:ext cx="215723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</a:rPr>
              <a:t>62 980 </a:t>
            </a:r>
            <a:endParaRPr lang="en-US" altLang="en-US" sz="60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24" name="!!TextBox 28">
            <a:extLst>
              <a:ext uri="{FF2B5EF4-FFF2-40B4-BE49-F238E27FC236}">
                <a16:creationId xmlns:a16="http://schemas.microsoft.com/office/drawing/2014/main" id="{C4824344-30FA-4CFC-B60F-D3CAA78C06AF}"/>
              </a:ext>
            </a:extLst>
          </p:cNvPr>
          <p:cNvSpPr txBox="1"/>
          <p:nvPr/>
        </p:nvSpPr>
        <p:spPr>
          <a:xfrm>
            <a:off x="5744068" y="2412509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235</a:t>
            </a:r>
          </a:p>
        </p:txBody>
      </p:sp>
      <p:sp>
        <p:nvSpPr>
          <p:cNvPr id="25" name="!!TextBox 29">
            <a:extLst>
              <a:ext uri="{FF2B5EF4-FFF2-40B4-BE49-F238E27FC236}">
                <a16:creationId xmlns:a16="http://schemas.microsoft.com/office/drawing/2014/main" id="{5612A566-97A6-4DDD-946A-4E8E0878D021}"/>
              </a:ext>
            </a:extLst>
          </p:cNvPr>
          <p:cNvSpPr txBox="1"/>
          <p:nvPr/>
        </p:nvSpPr>
        <p:spPr>
          <a:xfrm>
            <a:off x="5620549" y="1509765"/>
            <a:ext cx="292615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268</a:t>
            </a:r>
          </a:p>
        </p:txBody>
      </p:sp>
      <p:sp>
        <p:nvSpPr>
          <p:cNvPr id="26" name="!!TextBox 30">
            <a:extLst>
              <a:ext uri="{FF2B5EF4-FFF2-40B4-BE49-F238E27FC236}">
                <a16:creationId xmlns:a16="http://schemas.microsoft.com/office/drawing/2014/main" id="{BBCDE63E-1F7C-46CE-AECD-B48AF3BDD1C5}"/>
              </a:ext>
            </a:extLst>
          </p:cNvPr>
          <p:cNvSpPr txBox="1"/>
          <p:nvPr/>
        </p:nvSpPr>
        <p:spPr>
          <a:xfrm>
            <a:off x="5521842" y="1812816"/>
            <a:ext cx="86493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>
                <a:latin typeface="UVN Saigon" panose="00000400000000000000" pitchFamily="2" charset="0"/>
              </a:rPr>
              <a:t>x</a:t>
            </a:r>
            <a:endParaRPr lang="en-US" sz="6000" b="1" dirty="0">
              <a:latin typeface="UVN Saigon" panose="00000400000000000000" pitchFamily="2" charset="0"/>
            </a:endParaRPr>
          </a:p>
        </p:txBody>
      </p:sp>
      <p:sp>
        <p:nvSpPr>
          <p:cNvPr id="27" name="!!TextBox 28">
            <a:extLst>
              <a:ext uri="{FF2B5EF4-FFF2-40B4-BE49-F238E27FC236}">
                <a16:creationId xmlns:a16="http://schemas.microsoft.com/office/drawing/2014/main" id="{D75799A2-FBDB-4DE4-AE7B-622FA7A42ACE}"/>
              </a:ext>
            </a:extLst>
          </p:cNvPr>
          <p:cNvSpPr txBox="1"/>
          <p:nvPr/>
        </p:nvSpPr>
        <p:spPr>
          <a:xfrm>
            <a:off x="5498208" y="3353870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1340</a:t>
            </a:r>
          </a:p>
        </p:txBody>
      </p:sp>
      <p:sp>
        <p:nvSpPr>
          <p:cNvPr id="28" name="!!TextBox 28">
            <a:extLst>
              <a:ext uri="{FF2B5EF4-FFF2-40B4-BE49-F238E27FC236}">
                <a16:creationId xmlns:a16="http://schemas.microsoft.com/office/drawing/2014/main" id="{2DAF2A79-47D5-4F67-8443-DF9AD8A458A4}"/>
              </a:ext>
            </a:extLst>
          </p:cNvPr>
          <p:cNvSpPr txBox="1"/>
          <p:nvPr/>
        </p:nvSpPr>
        <p:spPr>
          <a:xfrm>
            <a:off x="5166552" y="424191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804</a:t>
            </a:r>
          </a:p>
        </p:txBody>
      </p:sp>
      <p:sp>
        <p:nvSpPr>
          <p:cNvPr id="29" name="!!TextBox 28">
            <a:extLst>
              <a:ext uri="{FF2B5EF4-FFF2-40B4-BE49-F238E27FC236}">
                <a16:creationId xmlns:a16="http://schemas.microsoft.com/office/drawing/2014/main" id="{8EFB27FB-38D2-46B2-BFF3-32CF10BA259C}"/>
              </a:ext>
            </a:extLst>
          </p:cNvPr>
          <p:cNvSpPr txBox="1"/>
          <p:nvPr/>
        </p:nvSpPr>
        <p:spPr>
          <a:xfrm>
            <a:off x="4589036" y="4981077"/>
            <a:ext cx="26791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536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BE6691FF-8A31-4F8C-975B-1CF89692F910}"/>
              </a:ext>
            </a:extLst>
          </p:cNvPr>
          <p:cNvCxnSpPr>
            <a:cxnSpLocks/>
          </p:cNvCxnSpPr>
          <p:nvPr/>
        </p:nvCxnSpPr>
        <p:spPr>
          <a:xfrm>
            <a:off x="5132646" y="5974955"/>
            <a:ext cx="2897466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!!TextBox 28">
            <a:extLst>
              <a:ext uri="{FF2B5EF4-FFF2-40B4-BE49-F238E27FC236}">
                <a16:creationId xmlns:a16="http://schemas.microsoft.com/office/drawing/2014/main" id="{9A66C5D8-90B5-4817-9DF4-6445E2002FB1}"/>
              </a:ext>
            </a:extLst>
          </p:cNvPr>
          <p:cNvSpPr txBox="1"/>
          <p:nvPr/>
        </p:nvSpPr>
        <p:spPr>
          <a:xfrm>
            <a:off x="4743268" y="5974955"/>
            <a:ext cx="341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UVN Saigon" panose="00000400000000000000" pitchFamily="2" charset="0"/>
              </a:rPr>
              <a:t>62980</a:t>
            </a:r>
          </a:p>
        </p:txBody>
      </p:sp>
      <p:sp>
        <p:nvSpPr>
          <p:cNvPr id="32" name="!!TextBox 28">
            <a:extLst>
              <a:ext uri="{FF2B5EF4-FFF2-40B4-BE49-F238E27FC236}">
                <a16:creationId xmlns:a16="http://schemas.microsoft.com/office/drawing/2014/main" id="{43BA4B27-31C3-4AA3-826E-E163148DF938}"/>
              </a:ext>
            </a:extLst>
          </p:cNvPr>
          <p:cNvSpPr txBox="1"/>
          <p:nvPr/>
        </p:nvSpPr>
        <p:spPr>
          <a:xfrm>
            <a:off x="7346854" y="2424856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5</a:t>
            </a:r>
          </a:p>
        </p:txBody>
      </p:sp>
      <p:sp>
        <p:nvSpPr>
          <p:cNvPr id="33" name="!!TextBox 28">
            <a:extLst>
              <a:ext uri="{FF2B5EF4-FFF2-40B4-BE49-F238E27FC236}">
                <a16:creationId xmlns:a16="http://schemas.microsoft.com/office/drawing/2014/main" id="{78497F10-28FC-4381-9256-EE393F19B8F3}"/>
              </a:ext>
            </a:extLst>
          </p:cNvPr>
          <p:cNvSpPr txBox="1"/>
          <p:nvPr/>
        </p:nvSpPr>
        <p:spPr>
          <a:xfrm>
            <a:off x="6796974" y="2416498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3</a:t>
            </a:r>
          </a:p>
        </p:txBody>
      </p:sp>
      <p:sp>
        <p:nvSpPr>
          <p:cNvPr id="34" name="!!TextBox 28">
            <a:extLst>
              <a:ext uri="{FF2B5EF4-FFF2-40B4-BE49-F238E27FC236}">
                <a16:creationId xmlns:a16="http://schemas.microsoft.com/office/drawing/2014/main" id="{845A4265-259F-4FE8-8892-056A3A9CD95C}"/>
              </a:ext>
            </a:extLst>
          </p:cNvPr>
          <p:cNvSpPr txBox="1"/>
          <p:nvPr/>
        </p:nvSpPr>
        <p:spPr>
          <a:xfrm>
            <a:off x="6248862" y="2399831"/>
            <a:ext cx="558785" cy="1015663"/>
          </a:xfrm>
          <a:prstGeom prst="rect">
            <a:avLst/>
          </a:prstGeom>
          <a:solidFill>
            <a:srgbClr val="FCFCEC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UVN Saigon" panose="00000400000000000000" pitchFamily="2" charset="0"/>
              </a:rPr>
              <a:t>2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2A3913A-43C5-4EA9-8625-9853DB06D5CD}"/>
              </a:ext>
            </a:extLst>
          </p:cNvPr>
          <p:cNvCxnSpPr>
            <a:cxnSpLocks/>
          </p:cNvCxnSpPr>
          <p:nvPr/>
        </p:nvCxnSpPr>
        <p:spPr>
          <a:xfrm>
            <a:off x="5521842" y="3345090"/>
            <a:ext cx="2508270" cy="0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6" r="20742"/>
          <a:stretch/>
        </p:blipFill>
        <p:spPr>
          <a:xfrm>
            <a:off x="1102945" y="2399831"/>
            <a:ext cx="3196707" cy="451180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325898251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823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30" grpId="0"/>
      <p:bldP spid="9" grpId="0"/>
      <p:bldP spid="20" grpId="0"/>
      <p:bldP spid="27" grpId="0"/>
      <p:bldP spid="28" grpId="0"/>
      <p:bldP spid="29" grpId="0"/>
      <p:bldP spid="31" grpId="0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校园消防安全教育防火课件PPT模板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636</Words>
  <Application>Microsoft Office PowerPoint</Application>
  <PresentationFormat>Widescreen</PresentationFormat>
  <Paragraphs>150</Paragraphs>
  <Slides>19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宋体</vt:lpstr>
      <vt:lpstr>Arial</vt:lpstr>
      <vt:lpstr>Brush Script MT</vt:lpstr>
      <vt:lpstr>Calibri</vt:lpstr>
      <vt:lpstr>Calibri Light</vt:lpstr>
      <vt:lpstr>等线</vt:lpstr>
      <vt:lpstr>HP001 5 hàng</vt:lpstr>
      <vt:lpstr>Times New Roman</vt:lpstr>
      <vt:lpstr>UTM Avo</vt:lpstr>
      <vt:lpstr>UTM Azuki</vt:lpstr>
      <vt:lpstr>UTM Bell</vt:lpstr>
      <vt:lpstr>UTM Deutsch Gothic</vt:lpstr>
      <vt:lpstr>UTM Facebook</vt:lpstr>
      <vt:lpstr>UTM Guanine</vt:lpstr>
      <vt:lpstr>UTM Rockwell</vt:lpstr>
      <vt:lpstr>UVN Saigon</vt:lpstr>
      <vt:lpstr>字魂27号-布丁体</vt:lpstr>
      <vt:lpstr>杨任东竹石体-Heavy</vt:lpstr>
      <vt:lpstr>杨任东竹石体-Regular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卡通校园消防安全教育防火课件PPT模板</dc:title>
  <dc:creator>Administrator</dc:creator>
  <cp:lastModifiedBy>Techsi.vn</cp:lastModifiedBy>
  <cp:revision>75</cp:revision>
  <dcterms:created xsi:type="dcterms:W3CDTF">2017-09-27T12:27:00Z</dcterms:created>
  <dcterms:modified xsi:type="dcterms:W3CDTF">2022-12-02T03:20:29Z</dcterms:modified>
  <cp:version>Q30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2052-10.1.0.6749</vt:lpwstr>
  </property>
</Properties>
</file>