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2"/>
  </p:sldMasterIdLst>
  <p:notesMasterIdLst>
    <p:notesMasterId r:id="rId23"/>
  </p:notesMasterIdLst>
  <p:sldIdLst>
    <p:sldId id="259" r:id="rId3"/>
    <p:sldId id="298" r:id="rId4"/>
    <p:sldId id="301" r:id="rId5"/>
    <p:sldId id="260" r:id="rId6"/>
    <p:sldId id="302" r:id="rId7"/>
    <p:sldId id="287" r:id="rId8"/>
    <p:sldId id="284" r:id="rId9"/>
    <p:sldId id="288" r:id="rId10"/>
    <p:sldId id="262" r:id="rId11"/>
    <p:sldId id="289" r:id="rId12"/>
    <p:sldId id="292" r:id="rId13"/>
    <p:sldId id="264" r:id="rId14"/>
    <p:sldId id="303" r:id="rId15"/>
    <p:sldId id="296" r:id="rId16"/>
    <p:sldId id="293" r:id="rId17"/>
    <p:sldId id="285" r:id="rId18"/>
    <p:sldId id="297" r:id="rId19"/>
    <p:sldId id="294" r:id="rId20"/>
    <p:sldId id="282" r:id="rId21"/>
    <p:sldId id="304" r:id="rId22"/>
  </p:sldIdLst>
  <p:sldSz cx="12192000" cy="6858000"/>
  <p:notesSz cx="6858000" cy="9144000"/>
  <p:embeddedFontLst>
    <p:embeddedFont>
      <p:font typeface="微软雅黑" panose="020B0503020204020204" pitchFamily="34" charset="-122"/>
      <p:regular r:id="rId24"/>
      <p:bold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UVN Phuong Tay" panose="04040805070802020D02" pitchFamily="82" charset="0"/>
      <p:regular r:id="rId32"/>
    </p:embeddedFont>
    <p:embeddedFont>
      <p:font typeface="#9Slide04 Old Standard TT Bold" panose="00000800000000000000" pitchFamily="2" charset="0"/>
      <p:bold r:id="rId33"/>
    </p:embeddedFont>
    <p:embeddedFont>
      <p:font typeface="#9Slide03 AmpleSoft Bold" panose="02000000000000000000" pitchFamily="2" charset="0"/>
      <p:regular r:id="rId34"/>
    </p:embeddedFont>
    <p:embeddedFont>
      <p:font typeface="UTM Azuki" panose="02040603050506020204" pitchFamily="18" charset="0"/>
      <p:regular r:id="rId35"/>
    </p:embeddedFont>
    <p:embeddedFont>
      <p:font typeface="UTM Akashi" panose="02040603050506020204" pitchFamily="18" charset="0"/>
      <p:regular r:id="rId36"/>
    </p:embeddedFont>
    <p:embeddedFont>
      <p:font typeface="#9Slide07 IcielAmerigraf" pitchFamily="2" charset="0"/>
      <p:regular r:id="rId37"/>
    </p:embeddedFont>
    <p:embeddedFont>
      <p:font typeface="UTM Rockwell" panose="02040603050506020204" pitchFamily="18" charset="0"/>
      <p:bold r:id="rId38"/>
    </p:embeddedFont>
  </p:embeddedFontLst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C4F"/>
    <a:srgbClr val="71978A"/>
    <a:srgbClr val="698E81"/>
    <a:srgbClr val="77AB39"/>
    <a:srgbClr val="117926"/>
    <a:srgbClr val="798613"/>
    <a:srgbClr val="345692"/>
    <a:srgbClr val="17C0D4"/>
    <a:srgbClr val="FFFFFF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7" autoAdjust="0"/>
    <p:restoredTop sz="75061" autoAdjust="0"/>
  </p:normalViewPr>
  <p:slideViewPr>
    <p:cSldViewPr snapToGrid="0">
      <p:cViewPr varScale="1">
        <p:scale>
          <a:sx n="62" d="100"/>
          <a:sy n="62" d="100"/>
        </p:scale>
        <p:origin x="15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09C1F-1633-42E4-85B8-FAE5248677D8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0AC84-CE99-448B-92D0-20E94C7803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226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liệu – Quà tặng: Măng Non – Tài liệu Tiểu học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AC84-CE99-448B-92D0-20E94C7803D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461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AC84-CE99-448B-92D0-20E94C7803D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28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AC84-CE99-448B-92D0-20E94C7803D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617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AC84-CE99-448B-92D0-20E94C7803D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749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AC84-CE99-448B-92D0-20E94C7803D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627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AC84-CE99-448B-92D0-20E94C7803D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168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AC84-CE99-448B-92D0-20E94C7803D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377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AC84-CE99-448B-92D0-20E94C7803D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97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AC84-CE99-448B-92D0-20E94C7803D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424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AC84-CE99-448B-92D0-20E94C7803D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261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AC84-CE99-448B-92D0-20E94C7803D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790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AC84-CE99-448B-92D0-20E94C7803D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349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AC84-CE99-448B-92D0-20E94C7803D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141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AC84-CE99-448B-92D0-20E94C7803D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900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AC84-CE99-448B-92D0-20E94C7803D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263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AC84-CE99-448B-92D0-20E94C7803D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842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AC84-CE99-448B-92D0-20E94C7803D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76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06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19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03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8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2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222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12192000" cy="6857355"/>
            <a:chOff x="0" y="0"/>
            <a:chExt cx="12192000" cy="6857355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735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31467"/>
              <a:ext cx="603280" cy="1025888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 userDrawn="1"/>
        </p:nvSpPr>
        <p:spPr>
          <a:xfrm>
            <a:off x="0" y="0"/>
            <a:ext cx="130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chemeClr val="bg1">
                    <a:lumMod val="85000"/>
                  </a:schemeClr>
                </a:solidFill>
                <a:latin typeface="#9Slide04 Old Standard TT Bold" panose="00000800000000000000" pitchFamily="2" charset="0"/>
              </a:rPr>
              <a:t>Măng</a:t>
            </a:r>
            <a:r>
              <a:rPr lang="vi-VN" baseline="0" dirty="0" smtClean="0">
                <a:solidFill>
                  <a:schemeClr val="bg1">
                    <a:lumMod val="85000"/>
                  </a:schemeClr>
                </a:solidFill>
                <a:latin typeface="#9Slide04 Old Standard TT Bold" panose="00000800000000000000" pitchFamily="2" charset="0"/>
              </a:rPr>
              <a:t> 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UVN Phuong Tay" panose="040408050708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63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55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0" y="0"/>
            <a:ext cx="130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chemeClr val="bg1">
                    <a:lumMod val="85000"/>
                  </a:schemeClr>
                </a:solidFill>
                <a:latin typeface="#9Slide04 Old Standard TT Bold" panose="00000800000000000000" pitchFamily="2" charset="0"/>
              </a:rPr>
              <a:t>Măng</a:t>
            </a:r>
            <a:r>
              <a:rPr lang="vi-VN" baseline="0" dirty="0" smtClean="0">
                <a:solidFill>
                  <a:schemeClr val="bg1">
                    <a:lumMod val="85000"/>
                  </a:schemeClr>
                </a:solidFill>
                <a:latin typeface="#9Slide04 Old Standard TT Bold" panose="00000800000000000000" pitchFamily="2" charset="0"/>
              </a:rPr>
              <a:t> 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UVN Phuong Tay" panose="04040805070802020D02" pitchFamily="82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50D9F0E-B66E-4210-BE46-A74494DAE8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762" y="-241039"/>
            <a:ext cx="2874811" cy="217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6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80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53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15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2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02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7164" y="-673487"/>
            <a:ext cx="1425317" cy="2423777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0" y="0"/>
            <a:ext cx="130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chemeClr val="bg1">
                    <a:lumMod val="85000"/>
                  </a:schemeClr>
                </a:solidFill>
                <a:latin typeface="#9Slide04 Old Standard TT Bold" panose="00000800000000000000" pitchFamily="2" charset="0"/>
              </a:rPr>
              <a:t>Măng</a:t>
            </a:r>
            <a:r>
              <a:rPr lang="vi-VN" baseline="0" dirty="0" smtClean="0">
                <a:solidFill>
                  <a:schemeClr val="bg1">
                    <a:lumMod val="85000"/>
                  </a:schemeClr>
                </a:solidFill>
                <a:latin typeface="#9Slide04 Old Standard TT Bold" panose="00000800000000000000" pitchFamily="2" charset="0"/>
              </a:rPr>
              <a:t> 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UVN Phuong Tay" panose="04040805070802020D02" pitchFamily="82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304925" y="7115175"/>
            <a:ext cx="101060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quà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MĂNG NON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cập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Non –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Tài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liệu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Tiểu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b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6"/>
              </a:rPr>
              <a:t>https://www.facebook.com/groups/629898828017053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thầy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cô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tham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gia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nhóm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để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chủ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động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cập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nhật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bài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giảng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điện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tử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lớp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4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quà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tặng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hằng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tuần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b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nhất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nhé</a:t>
            </a:r>
            <a:r>
              <a:rPr lang="en-US" sz="18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!</a:t>
            </a:r>
            <a:r>
              <a:rPr lang="en-US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1492" y="-6863715"/>
            <a:ext cx="8142300" cy="1385792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0"/>
            <a:ext cx="130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chemeClr val="bg1">
                    <a:lumMod val="85000"/>
                  </a:schemeClr>
                </a:solidFill>
                <a:latin typeface="#9Slide04 Old Standard TT Bold" panose="00000800000000000000" pitchFamily="2" charset="0"/>
              </a:rPr>
              <a:t>Măng</a:t>
            </a:r>
            <a:r>
              <a:rPr lang="vi-VN" baseline="0" dirty="0" smtClean="0">
                <a:solidFill>
                  <a:schemeClr val="bg1">
                    <a:lumMod val="85000"/>
                  </a:schemeClr>
                </a:solidFill>
                <a:latin typeface="#9Slide04 Old Standard TT Bold" panose="00000800000000000000" pitchFamily="2" charset="0"/>
              </a:rPr>
              <a:t> 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UVN Phuong Tay" panose="040408050708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3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ùa Xuân Arbor Trẻ Em Trồng Cây Yếu Tố Hoạt Hình Hình ảnh | Định dạng hình  ảnh PSD 401679699|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77" b="99419" l="0" r="100000">
                        <a14:foregroundMark x1="76279" y1="49302" x2="76279" y2="49302"/>
                        <a14:foregroundMark x1="73488" y1="65930" x2="73488" y2="65930"/>
                        <a14:foregroundMark x1="82791" y1="67326" x2="82791" y2="67326"/>
                        <a14:foregroundMark x1="66279" y1="75116" x2="66279" y2="75116"/>
                        <a14:foregroundMark x1="75116" y1="74535" x2="75116" y2="74535"/>
                        <a14:foregroundMark x1="66628" y1="84767" x2="66628" y2="84767"/>
                        <a14:foregroundMark x1="46279" y1="44186" x2="46279" y2="4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98" y="2892827"/>
            <a:ext cx="4357316" cy="435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54652" y="0"/>
            <a:ext cx="8309326" cy="307776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96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Toán</a:t>
            </a:r>
            <a:endParaRPr lang="en-US" sz="96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Azuki" panose="02040603050506020204" pitchFamily="18" charset="0"/>
            </a:endParaRPr>
          </a:p>
          <a:p>
            <a:pPr algn="ctr"/>
            <a:r>
              <a:rPr lang="en-US" sz="9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Luyện</a:t>
            </a:r>
            <a:r>
              <a:rPr lang="en-US" sz="9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 </a:t>
            </a:r>
            <a:r>
              <a:rPr lang="en-US" sz="9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tập</a:t>
            </a:r>
            <a:r>
              <a:rPr lang="en-US" sz="9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 </a:t>
            </a:r>
            <a:r>
              <a:rPr lang="en-US" sz="9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chung</a:t>
            </a:r>
            <a:endParaRPr lang="en-US" sz="9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Azuki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06" y="-318770"/>
            <a:ext cx="2666215" cy="26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1DBEFF7-3099-4B9F-BE9A-BF32EFC0C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29" y="997944"/>
            <a:ext cx="3846368" cy="592666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84249" y="641820"/>
            <a:ext cx="9408391" cy="5256060"/>
            <a:chOff x="2668463" y="63260"/>
            <a:chExt cx="8096495" cy="1194167"/>
          </a:xfrm>
        </p:grpSpPr>
        <p:grpSp>
          <p:nvGrpSpPr>
            <p:cNvPr id="10" name="Group 9"/>
            <p:cNvGrpSpPr/>
            <p:nvPr/>
          </p:nvGrpSpPr>
          <p:grpSpPr>
            <a:xfrm>
              <a:off x="2668463" y="63260"/>
              <a:ext cx="8096495" cy="1194167"/>
              <a:chOff x="2816462" y="-752018"/>
              <a:chExt cx="8096495" cy="1194167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2816462" y="-518746"/>
                <a:ext cx="8096495" cy="960895"/>
              </a:xfrm>
              <a:prstGeom prst="roundRect">
                <a:avLst/>
              </a:prstGeom>
              <a:solidFill>
                <a:srgbClr val="0BC0D3">
                  <a:alpha val="37000"/>
                </a:srgbClr>
              </a:solidFill>
              <a:ln w="66675" cmpd="thinThick">
                <a:solidFill>
                  <a:srgbClr val="0BC0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932181" y="-752018"/>
                <a:ext cx="1032076" cy="232898"/>
              </a:xfrm>
              <a:prstGeom prst="ellipse">
                <a:avLst/>
              </a:prstGeom>
              <a:solidFill>
                <a:srgbClr val="0BC0D3"/>
              </a:solidFill>
              <a:ln w="104775" cmpd="tri">
                <a:solidFill>
                  <a:srgbClr val="0BC0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989790" y="63260"/>
              <a:ext cx="62085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 cap="none" spc="0" dirty="0">
                  <a:ln/>
                  <a:solidFill>
                    <a:schemeClr val="accent4"/>
                  </a:solidFill>
                  <a:effectLst/>
                  <a:latin typeface="UTM Rockwell" panose="02040603050506020204" pitchFamily="18" charset="0"/>
                </a:rPr>
                <a:t>3</a:t>
              </a: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2750448" y="357879"/>
              <a:ext cx="2861203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en-US" sz="4400" b="1" dirty="0" smtClean="0">
                  <a:latin typeface="Times New Roman" panose="02020603050405020304" pitchFamily="18" charset="0"/>
                </a:rPr>
                <a:t>Một Sở Giáo dục – Đào tạo nhận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en-US" sz="4400" b="1" dirty="0" smtClean="0">
                  <a:latin typeface="Times New Roman" panose="02020603050405020304" pitchFamily="18" charset="0"/>
                </a:rPr>
                <a:t>được 468 thùng hàng. Mỗi thùng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en-US" sz="4400" b="1" dirty="0" smtClean="0">
                  <a:latin typeface="Times New Roman" panose="02020603050405020304" pitchFamily="18" charset="0"/>
                </a:rPr>
                <a:t>có 40 bộ đồ dùng học toán. Người ta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en-US" sz="4400" b="1" dirty="0" smtClean="0">
                  <a:latin typeface="Times New Roman" panose="02020603050405020304" pitchFamily="18" charset="0"/>
                </a:rPr>
                <a:t>chia đều số bộ đồ dùng đó cho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en-US" sz="4400" b="1" dirty="0" smtClean="0">
                  <a:latin typeface="Times New Roman" panose="02020603050405020304" pitchFamily="18" charset="0"/>
                </a:rPr>
                <a:t>156 trường. Hỏi mỗi trường nhận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en-US" sz="4400" b="1" dirty="0" smtClean="0">
                  <a:latin typeface="Times New Roman" panose="02020603050405020304" pitchFamily="18" charset="0"/>
                </a:rPr>
                <a:t>được bao nhiêu bộ đồ dùng học toán?</a:t>
              </a:r>
              <a:endParaRPr lang="en-US" altLang="en-US" sz="4400" b="1" dirty="0">
                <a:latin typeface="Times New Roman" panose="02020603050405020304" pitchFamily="18" charset="0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975104" y="3044952"/>
            <a:ext cx="35295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12536" y="3041904"/>
            <a:ext cx="23908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14113" y="3745992"/>
            <a:ext cx="54244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27304" y="4386072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35984" y="5135880"/>
            <a:ext cx="26095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673845" y="5071872"/>
            <a:ext cx="35295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27304" y="5736336"/>
            <a:ext cx="855268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7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4B8D77-0B26-45F7-9643-57E7527504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889" y="1700774"/>
            <a:ext cx="3689111" cy="51572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C1FA5AF-94CA-43DF-9CCC-1001971188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72" y="1101395"/>
            <a:ext cx="10177272" cy="5207986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652078" y="3042386"/>
            <a:ext cx="44454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dirty="0" smtClean="0"/>
              <a:t>468 x 40 </a:t>
            </a:r>
            <a:r>
              <a:rPr lang="en-US" altLang="en-US" sz="3600" dirty="0" smtClean="0"/>
              <a:t>= </a:t>
            </a:r>
            <a:r>
              <a:rPr lang="en-US" altLang="en-US" sz="3600" dirty="0"/>
              <a:t>18 720 (</a:t>
            </a:r>
            <a:r>
              <a:rPr lang="en-US" altLang="en-US" sz="3600" dirty="0" err="1"/>
              <a:t>bộ</a:t>
            </a:r>
            <a:r>
              <a:rPr lang="en-US" altLang="en-US" sz="3600" dirty="0"/>
              <a:t>)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652078" y="4351719"/>
            <a:ext cx="46891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/>
              <a:t>18 720 :  156 = 120 (</a:t>
            </a:r>
            <a:r>
              <a:rPr lang="en-US" altLang="en-US" sz="3600" dirty="0" err="1"/>
              <a:t>bộ</a:t>
            </a:r>
            <a:r>
              <a:rPr lang="en-US" altLang="en-US" sz="3600" dirty="0"/>
              <a:t>)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333489" y="5039196"/>
            <a:ext cx="457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/>
              <a:t>Đáp</a:t>
            </a:r>
            <a:r>
              <a:rPr lang="en-US" altLang="en-US" sz="3600" dirty="0"/>
              <a:t> </a:t>
            </a:r>
            <a:r>
              <a:rPr lang="en-US" altLang="en-US" sz="3600" dirty="0" err="1"/>
              <a:t>số</a:t>
            </a:r>
            <a:r>
              <a:rPr lang="en-US" altLang="en-US" sz="3600" dirty="0"/>
              <a:t>: 120 </a:t>
            </a:r>
            <a:r>
              <a:rPr lang="en-US" altLang="en-US" sz="3600" dirty="0" err="1"/>
              <a:t>bộ</a:t>
            </a:r>
            <a:endParaRPr lang="en-US" altLang="en-US" sz="3600" dirty="0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717995" y="2371580"/>
            <a:ext cx="93281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/>
              <a:t>Số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bộ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đồ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dùng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Sở</a:t>
            </a:r>
            <a:r>
              <a:rPr lang="en-US" altLang="en-US" sz="3600" dirty="0"/>
              <a:t> </a:t>
            </a:r>
            <a:r>
              <a:rPr lang="en-US" altLang="en-US" sz="3600" dirty="0" err="1"/>
              <a:t>Giáo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dục</a:t>
            </a:r>
            <a:r>
              <a:rPr lang="en-US" altLang="en-US" sz="3600" dirty="0"/>
              <a:t> – </a:t>
            </a:r>
            <a:r>
              <a:rPr lang="en-US" altLang="en-US" sz="3600" dirty="0" err="1"/>
              <a:t>Đào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tạo</a:t>
            </a:r>
            <a:r>
              <a:rPr lang="en-US" altLang="en-US" sz="3600" dirty="0"/>
              <a:t> </a:t>
            </a:r>
            <a:r>
              <a:rPr lang="en-US" altLang="en-US" sz="3600" dirty="0" err="1"/>
              <a:t>nhận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về</a:t>
            </a:r>
            <a:r>
              <a:rPr lang="en-US" altLang="en-US" sz="3600" dirty="0"/>
              <a:t> </a:t>
            </a:r>
            <a:r>
              <a:rPr lang="en-US" altLang="en-US" sz="3600" dirty="0" err="1"/>
              <a:t>là</a:t>
            </a:r>
            <a:r>
              <a:rPr lang="en-US" altLang="en-US" sz="3600" dirty="0"/>
              <a:t>: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16169" y="3705388"/>
            <a:ext cx="76867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/>
              <a:t>Số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bộ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đồ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dùng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mỗi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trường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nhận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được</a:t>
            </a:r>
            <a:r>
              <a:rPr lang="en-US" altLang="en-US" sz="3600" dirty="0"/>
              <a:t> </a:t>
            </a:r>
            <a:r>
              <a:rPr lang="en-US" altLang="en-US" sz="3600" dirty="0" err="1"/>
              <a:t>là</a:t>
            </a:r>
            <a:r>
              <a:rPr lang="en-US" altLang="en-US" sz="3600" dirty="0"/>
              <a:t>:</a:t>
            </a: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3914140" y="1788658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dirty="0" err="1"/>
              <a:t>Bài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giải</a:t>
            </a:r>
            <a:endParaRPr lang="en-US" altLang="en-US" sz="3600" dirty="0"/>
          </a:p>
        </p:txBody>
      </p:sp>
      <p:pic>
        <p:nvPicPr>
          <p:cNvPr id="9218" name="Picture 2" descr="Xô Thùng Làm Sạch - giọt nước màu xanh png tải về - Miễn phí trong suốt Cái  Chén png Tải về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33222" y1="9000" x2="33222" y2="9000"/>
                        <a14:foregroundMark x1="34333" y1="11600" x2="34333" y2="11600"/>
                        <a14:foregroundMark x1="29667" y1="22000" x2="29667" y2="22000"/>
                        <a14:foregroundMark x1="73333" y1="22000" x2="73333" y2="2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317" y="1324138"/>
            <a:ext cx="857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34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E62AFF-D9BE-4588-943B-2B8ABB325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976" y="1142630"/>
            <a:ext cx="11658600" cy="6071986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167511" y="3526203"/>
            <a:ext cx="742162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/>
              <a:t>Dựa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/>
              <a:t>vào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biểu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đồ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hãy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trả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lời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câu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hỏi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sau</a:t>
            </a:r>
            <a:r>
              <a:rPr lang="en-US" altLang="en-US" sz="2800" b="1" dirty="0"/>
              <a:t>:</a:t>
            </a:r>
          </a:p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2800" b="1" dirty="0" err="1"/>
              <a:t>Tuần</a:t>
            </a:r>
            <a:r>
              <a:rPr lang="en-US" altLang="en-US" sz="2800" b="1" dirty="0"/>
              <a:t> 1 </a:t>
            </a:r>
            <a:r>
              <a:rPr lang="en-US" altLang="en-US" sz="2800" b="1" dirty="0" err="1"/>
              <a:t>bán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được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ít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hơn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tuần</a:t>
            </a:r>
            <a:r>
              <a:rPr lang="en-US" altLang="en-US" sz="2800" b="1" dirty="0"/>
              <a:t> 4 </a:t>
            </a:r>
            <a:r>
              <a:rPr lang="en-US" altLang="en-US" sz="2800" b="1" dirty="0" err="1"/>
              <a:t>bao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nhiêu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cuốn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sách</a:t>
            </a:r>
            <a:r>
              <a:rPr lang="en-US" altLang="en-US" sz="2800" b="1" dirty="0"/>
              <a:t>?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/>
              <a:t>b) </a:t>
            </a:r>
            <a:r>
              <a:rPr lang="en-US" altLang="en-US" sz="2800" b="1" dirty="0" err="1"/>
              <a:t>Tuần</a:t>
            </a:r>
            <a:r>
              <a:rPr lang="en-US" altLang="en-US" sz="2800" b="1" dirty="0"/>
              <a:t> 2 </a:t>
            </a:r>
            <a:r>
              <a:rPr lang="en-US" altLang="en-US" sz="2800" b="1" dirty="0" err="1"/>
              <a:t>bán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được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nhiều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hơn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tuần</a:t>
            </a:r>
            <a:r>
              <a:rPr lang="en-US" altLang="en-US" sz="2800" b="1" dirty="0"/>
              <a:t> 3 </a:t>
            </a:r>
            <a:r>
              <a:rPr lang="en-US" altLang="en-US" sz="2800" b="1" dirty="0" err="1"/>
              <a:t>bao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nhiêu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cuốn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sách</a:t>
            </a:r>
            <a:r>
              <a:rPr lang="en-US" altLang="en-US" sz="2800" b="1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1245108" y="2141208"/>
            <a:ext cx="72664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Oval 9"/>
          <p:cNvSpPr/>
          <p:nvPr/>
        </p:nvSpPr>
        <p:spPr>
          <a:xfrm>
            <a:off x="2084936" y="274702"/>
            <a:ext cx="1098400" cy="1079459"/>
          </a:xfrm>
          <a:prstGeom prst="ellipse">
            <a:avLst/>
          </a:prstGeom>
          <a:solidFill>
            <a:srgbClr val="0BC0D3"/>
          </a:solidFill>
          <a:ln w="104775" cmpd="tri">
            <a:solidFill>
              <a:srgbClr val="0BC0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03673" y="291164"/>
            <a:ext cx="6607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dirty="0">
                <a:ln/>
                <a:solidFill>
                  <a:schemeClr val="accent4"/>
                </a:solidFill>
                <a:latin typeface="UTM Rockwell" panose="02040603050506020204" pitchFamily="18" charset="0"/>
              </a:rPr>
              <a:t>4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UTM Rockwe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5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055997" y="534771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00472" y="5538216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284597" y="1718691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80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436997" y="1794891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80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89397" y="1642491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80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995672" y="1652016"/>
            <a:ext cx="480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919472" y="1347216"/>
            <a:ext cx="563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843272" y="1567879"/>
            <a:ext cx="457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900672" y="1423416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800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757672" y="1956816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5681472" y="2436241"/>
            <a:ext cx="381000" cy="3276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3" name="Group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169751"/>
              </p:ext>
            </p:extLst>
          </p:nvPr>
        </p:nvGraphicFramePr>
        <p:xfrm>
          <a:off x="5224272" y="982091"/>
          <a:ext cx="3581400" cy="4754802"/>
        </p:xfrm>
        <a:graphic>
          <a:graphicData uri="http://schemas.openxmlformats.org/drawingml/2006/table">
            <a:tbl>
              <a:tblPr>
                <a:tableStyleId>{306799F8-075E-4A3A-A7F6-7FBC6576F1A4}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57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5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4" name="Rectangle 156"/>
          <p:cNvSpPr>
            <a:spLocks noChangeArrowheads="1"/>
          </p:cNvSpPr>
          <p:nvPr/>
        </p:nvSpPr>
        <p:spPr bwMode="auto">
          <a:xfrm>
            <a:off x="6492304" y="1193229"/>
            <a:ext cx="368300" cy="4572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Rectangle 157"/>
          <p:cNvSpPr>
            <a:spLocks noChangeArrowheads="1"/>
          </p:cNvSpPr>
          <p:nvPr/>
        </p:nvSpPr>
        <p:spPr bwMode="auto">
          <a:xfrm>
            <a:off x="8036560" y="1718691"/>
            <a:ext cx="381000" cy="401840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158"/>
          <p:cNvSpPr>
            <a:spLocks noChangeArrowheads="1"/>
          </p:cNvSpPr>
          <p:nvPr/>
        </p:nvSpPr>
        <p:spPr bwMode="auto">
          <a:xfrm>
            <a:off x="7252716" y="1537335"/>
            <a:ext cx="393700" cy="41989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" name="Text Box 160"/>
          <p:cNvSpPr txBox="1">
            <a:spLocks noChangeArrowheads="1"/>
          </p:cNvSpPr>
          <p:nvPr/>
        </p:nvSpPr>
        <p:spPr bwMode="auto">
          <a:xfrm>
            <a:off x="6122797" y="5300091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800"/>
          </a:p>
        </p:txBody>
      </p:sp>
      <p:sp>
        <p:nvSpPr>
          <p:cNvPr id="18" name="Text Box 161"/>
          <p:cNvSpPr txBox="1">
            <a:spLocks noChangeArrowheads="1"/>
          </p:cNvSpPr>
          <p:nvPr/>
        </p:nvSpPr>
        <p:spPr bwMode="auto">
          <a:xfrm>
            <a:off x="5513197" y="5604891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800"/>
          </a:p>
        </p:txBody>
      </p:sp>
      <p:sp>
        <p:nvSpPr>
          <p:cNvPr id="19" name="Text Box 162"/>
          <p:cNvSpPr txBox="1">
            <a:spLocks noChangeArrowheads="1"/>
          </p:cNvSpPr>
          <p:nvPr/>
        </p:nvSpPr>
        <p:spPr bwMode="auto">
          <a:xfrm>
            <a:off x="5322697" y="6071616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/>
          </a:p>
        </p:txBody>
      </p:sp>
      <p:sp>
        <p:nvSpPr>
          <p:cNvPr id="20" name="Text Box 165"/>
          <p:cNvSpPr txBox="1">
            <a:spLocks noChangeArrowheads="1"/>
          </p:cNvSpPr>
          <p:nvPr/>
        </p:nvSpPr>
        <p:spPr bwMode="auto">
          <a:xfrm>
            <a:off x="6884797" y="6138291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800"/>
          </a:p>
        </p:txBody>
      </p:sp>
      <p:sp>
        <p:nvSpPr>
          <p:cNvPr id="21" name="Text Box 166"/>
          <p:cNvSpPr txBox="1">
            <a:spLocks noChangeArrowheads="1"/>
          </p:cNvSpPr>
          <p:nvPr/>
        </p:nvSpPr>
        <p:spPr bwMode="auto">
          <a:xfrm>
            <a:off x="7494397" y="6595491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800"/>
          </a:p>
        </p:txBody>
      </p:sp>
      <p:sp>
        <p:nvSpPr>
          <p:cNvPr id="22" name="Text Box 167"/>
          <p:cNvSpPr txBox="1">
            <a:spLocks noChangeArrowheads="1"/>
          </p:cNvSpPr>
          <p:nvPr/>
        </p:nvSpPr>
        <p:spPr bwMode="auto">
          <a:xfrm>
            <a:off x="7684897" y="7214616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/>
          </a:p>
        </p:txBody>
      </p:sp>
      <p:sp>
        <p:nvSpPr>
          <p:cNvPr id="23" name="Text Box 168"/>
          <p:cNvSpPr txBox="1">
            <a:spLocks noChangeArrowheads="1"/>
          </p:cNvSpPr>
          <p:nvPr/>
        </p:nvSpPr>
        <p:spPr bwMode="auto">
          <a:xfrm>
            <a:off x="5452872" y="5857304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/>
              <a:t>Tuần1</a:t>
            </a:r>
          </a:p>
        </p:txBody>
      </p:sp>
      <p:sp>
        <p:nvSpPr>
          <p:cNvPr id="24" name="Text Box 169"/>
          <p:cNvSpPr txBox="1">
            <a:spLocks noChangeArrowheads="1"/>
          </p:cNvSpPr>
          <p:nvPr/>
        </p:nvSpPr>
        <p:spPr bwMode="auto">
          <a:xfrm>
            <a:off x="6252972" y="5843016"/>
            <a:ext cx="952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/>
              <a:t>Tuần 2</a:t>
            </a:r>
          </a:p>
        </p:txBody>
      </p:sp>
      <p:sp>
        <p:nvSpPr>
          <p:cNvPr id="25" name="Text Box 170"/>
          <p:cNvSpPr txBox="1">
            <a:spLocks noChangeArrowheads="1"/>
          </p:cNvSpPr>
          <p:nvPr/>
        </p:nvSpPr>
        <p:spPr bwMode="auto">
          <a:xfrm>
            <a:off x="7891272" y="5843016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/>
              <a:t>Tuần 4 (Tuần)</a:t>
            </a:r>
          </a:p>
        </p:txBody>
      </p:sp>
      <p:sp>
        <p:nvSpPr>
          <p:cNvPr id="26" name="Text Box 171"/>
          <p:cNvSpPr txBox="1">
            <a:spLocks noChangeArrowheads="1"/>
          </p:cNvSpPr>
          <p:nvPr/>
        </p:nvSpPr>
        <p:spPr bwMode="auto">
          <a:xfrm>
            <a:off x="7068947" y="5843016"/>
            <a:ext cx="8985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/>
              <a:t>Tuần3</a:t>
            </a:r>
          </a:p>
        </p:txBody>
      </p:sp>
      <p:sp>
        <p:nvSpPr>
          <p:cNvPr id="27" name="Rectangle 172"/>
          <p:cNvSpPr>
            <a:spLocks noChangeArrowheads="1"/>
          </p:cNvSpPr>
          <p:nvPr/>
        </p:nvSpPr>
        <p:spPr bwMode="auto">
          <a:xfrm>
            <a:off x="4898835" y="5482654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0</a:t>
            </a:r>
          </a:p>
        </p:txBody>
      </p:sp>
      <p:sp>
        <p:nvSpPr>
          <p:cNvPr id="28" name="Rectangle 173"/>
          <p:cNvSpPr>
            <a:spLocks noChangeArrowheads="1"/>
          </p:cNvSpPr>
          <p:nvPr/>
        </p:nvSpPr>
        <p:spPr bwMode="auto">
          <a:xfrm>
            <a:off x="4741672" y="5095304"/>
            <a:ext cx="488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500</a:t>
            </a:r>
          </a:p>
        </p:txBody>
      </p:sp>
      <p:sp>
        <p:nvSpPr>
          <p:cNvPr id="29" name="Rectangle 174"/>
          <p:cNvSpPr>
            <a:spLocks noChangeArrowheads="1"/>
          </p:cNvSpPr>
          <p:nvPr/>
        </p:nvSpPr>
        <p:spPr bwMode="auto">
          <a:xfrm>
            <a:off x="4681347" y="1020191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6250</a:t>
            </a:r>
          </a:p>
        </p:txBody>
      </p:sp>
      <p:sp>
        <p:nvSpPr>
          <p:cNvPr id="30" name="Rectangle 175"/>
          <p:cNvSpPr>
            <a:spLocks noChangeArrowheads="1"/>
          </p:cNvSpPr>
          <p:nvPr/>
        </p:nvSpPr>
        <p:spPr bwMode="auto">
          <a:xfrm>
            <a:off x="4681347" y="1361504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5750</a:t>
            </a:r>
          </a:p>
        </p:txBody>
      </p:sp>
      <p:sp>
        <p:nvSpPr>
          <p:cNvPr id="31" name="Rectangle 176"/>
          <p:cNvSpPr>
            <a:spLocks noChangeArrowheads="1"/>
          </p:cNvSpPr>
          <p:nvPr/>
        </p:nvSpPr>
        <p:spPr bwMode="auto">
          <a:xfrm>
            <a:off x="4419410" y="693166"/>
            <a:ext cx="657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Cuốn</a:t>
            </a:r>
          </a:p>
        </p:txBody>
      </p:sp>
      <p:sp>
        <p:nvSpPr>
          <p:cNvPr id="32" name="Rectangle 177"/>
          <p:cNvSpPr>
            <a:spLocks noChangeArrowheads="1"/>
          </p:cNvSpPr>
          <p:nvPr/>
        </p:nvSpPr>
        <p:spPr bwMode="auto">
          <a:xfrm>
            <a:off x="4671822" y="1190054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6000</a:t>
            </a:r>
          </a:p>
        </p:txBody>
      </p:sp>
      <p:sp>
        <p:nvSpPr>
          <p:cNvPr id="33" name="Rectangle 178"/>
          <p:cNvSpPr>
            <a:spLocks noChangeArrowheads="1"/>
          </p:cNvSpPr>
          <p:nvPr/>
        </p:nvSpPr>
        <p:spPr bwMode="auto">
          <a:xfrm>
            <a:off x="4682935" y="1494854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5500</a:t>
            </a:r>
          </a:p>
        </p:txBody>
      </p:sp>
      <p:sp>
        <p:nvSpPr>
          <p:cNvPr id="34" name="Rectangle 179"/>
          <p:cNvSpPr>
            <a:spLocks noChangeArrowheads="1"/>
          </p:cNvSpPr>
          <p:nvPr/>
        </p:nvSpPr>
        <p:spPr bwMode="auto">
          <a:xfrm>
            <a:off x="4644835" y="1844104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5000</a:t>
            </a:r>
          </a:p>
        </p:txBody>
      </p:sp>
      <p:sp>
        <p:nvSpPr>
          <p:cNvPr id="35" name="Rectangle 180"/>
          <p:cNvSpPr>
            <a:spLocks noChangeArrowheads="1"/>
          </p:cNvSpPr>
          <p:nvPr/>
        </p:nvSpPr>
        <p:spPr bwMode="auto">
          <a:xfrm>
            <a:off x="4609910" y="2198116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4500</a:t>
            </a:r>
          </a:p>
        </p:txBody>
      </p:sp>
      <p:sp>
        <p:nvSpPr>
          <p:cNvPr id="36" name="Rectangle 181"/>
          <p:cNvSpPr>
            <a:spLocks noChangeArrowheads="1"/>
          </p:cNvSpPr>
          <p:nvPr/>
        </p:nvSpPr>
        <p:spPr bwMode="auto">
          <a:xfrm>
            <a:off x="4638485" y="2534666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4000</a:t>
            </a:r>
          </a:p>
        </p:txBody>
      </p:sp>
      <p:sp>
        <p:nvSpPr>
          <p:cNvPr id="37" name="Rectangle 182"/>
          <p:cNvSpPr>
            <a:spLocks noChangeArrowheads="1"/>
          </p:cNvSpPr>
          <p:nvPr/>
        </p:nvSpPr>
        <p:spPr bwMode="auto">
          <a:xfrm>
            <a:off x="4611497" y="2929954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3500</a:t>
            </a:r>
          </a:p>
        </p:txBody>
      </p:sp>
      <p:sp>
        <p:nvSpPr>
          <p:cNvPr id="38" name="Rectangle 183"/>
          <p:cNvSpPr>
            <a:spLocks noChangeArrowheads="1"/>
          </p:cNvSpPr>
          <p:nvPr/>
        </p:nvSpPr>
        <p:spPr bwMode="auto">
          <a:xfrm>
            <a:off x="4633722" y="3290316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3000</a:t>
            </a:r>
          </a:p>
        </p:txBody>
      </p:sp>
      <p:sp>
        <p:nvSpPr>
          <p:cNvPr id="39" name="Rectangle 184"/>
          <p:cNvSpPr>
            <a:spLocks noChangeArrowheads="1"/>
          </p:cNvSpPr>
          <p:nvPr/>
        </p:nvSpPr>
        <p:spPr bwMode="auto">
          <a:xfrm>
            <a:off x="4635310" y="3664966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2500</a:t>
            </a:r>
          </a:p>
        </p:txBody>
      </p:sp>
      <p:sp>
        <p:nvSpPr>
          <p:cNvPr id="40" name="Rectangle 185"/>
          <p:cNvSpPr>
            <a:spLocks noChangeArrowheads="1"/>
          </p:cNvSpPr>
          <p:nvPr/>
        </p:nvSpPr>
        <p:spPr bwMode="auto">
          <a:xfrm>
            <a:off x="4621022" y="4022154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2000</a:t>
            </a:r>
          </a:p>
        </p:txBody>
      </p:sp>
      <p:sp>
        <p:nvSpPr>
          <p:cNvPr id="41" name="Rectangle 186"/>
          <p:cNvSpPr>
            <a:spLocks noChangeArrowheads="1"/>
          </p:cNvSpPr>
          <p:nvPr/>
        </p:nvSpPr>
        <p:spPr bwMode="auto">
          <a:xfrm>
            <a:off x="4638485" y="4404741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1500</a:t>
            </a:r>
          </a:p>
        </p:txBody>
      </p:sp>
      <p:sp>
        <p:nvSpPr>
          <p:cNvPr id="42" name="Rectangle 187"/>
          <p:cNvSpPr>
            <a:spLocks noChangeArrowheads="1"/>
          </p:cNvSpPr>
          <p:nvPr/>
        </p:nvSpPr>
        <p:spPr bwMode="auto">
          <a:xfrm>
            <a:off x="4649597" y="4758754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1000</a:t>
            </a:r>
          </a:p>
        </p:txBody>
      </p:sp>
      <p:sp>
        <p:nvSpPr>
          <p:cNvPr id="43" name="Line 188"/>
          <p:cNvSpPr>
            <a:spLocks noChangeShapeType="1"/>
          </p:cNvSpPr>
          <p:nvPr/>
        </p:nvSpPr>
        <p:spPr bwMode="auto">
          <a:xfrm>
            <a:off x="5224272" y="1193229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189"/>
          <p:cNvSpPr>
            <a:spLocks noChangeShapeType="1"/>
          </p:cNvSpPr>
          <p:nvPr/>
        </p:nvSpPr>
        <p:spPr bwMode="auto">
          <a:xfrm>
            <a:off x="5224272" y="1510729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190"/>
          <p:cNvSpPr txBox="1">
            <a:spLocks noChangeArrowheads="1"/>
          </p:cNvSpPr>
          <p:nvPr/>
        </p:nvSpPr>
        <p:spPr bwMode="auto">
          <a:xfrm>
            <a:off x="4789297" y="323279"/>
            <a:ext cx="54102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/>
              <a:t>SỐ SÁCH BÁN ĐƯỢC TRONG BỐN THÁNG</a:t>
            </a:r>
          </a:p>
        </p:txBody>
      </p:sp>
      <p:sp>
        <p:nvSpPr>
          <p:cNvPr id="46" name="Rectangle 156"/>
          <p:cNvSpPr>
            <a:spLocks noChangeArrowheads="1"/>
          </p:cNvSpPr>
          <p:nvPr/>
        </p:nvSpPr>
        <p:spPr bwMode="auto">
          <a:xfrm>
            <a:off x="5685028" y="2436241"/>
            <a:ext cx="368300" cy="330917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7" name="图片 2">
            <a:extLst>
              <a:ext uri="{FF2B5EF4-FFF2-40B4-BE49-F238E27FC236}">
                <a16:creationId xmlns:a16="http://schemas.microsoft.com/office/drawing/2014/main" id="{CF9034EC-B8FC-4974-AE78-B262DED16C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28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3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标注 10">
            <a:extLst>
              <a:ext uri="{FF2B5EF4-FFF2-40B4-BE49-F238E27FC236}">
                <a16:creationId xmlns:a16="http://schemas.microsoft.com/office/drawing/2014/main" id="{3D6986A9-D847-4B01-96A0-CBF54403265B}"/>
              </a:ext>
            </a:extLst>
          </p:cNvPr>
          <p:cNvSpPr/>
          <p:nvPr/>
        </p:nvSpPr>
        <p:spPr>
          <a:xfrm rot="16200000" flipH="1" flipV="1">
            <a:off x="3553961" y="-1857719"/>
            <a:ext cx="4724402" cy="10552163"/>
          </a:xfrm>
          <a:prstGeom prst="wedgeRoundRectCallout">
            <a:avLst>
              <a:gd name="adj1" fmla="val -27832"/>
              <a:gd name="adj2" fmla="val 47623"/>
              <a:gd name="adj3" fmla="val 16667"/>
            </a:avLst>
          </a:prstGeom>
          <a:solidFill>
            <a:schemeClr val="bg1"/>
          </a:solidFill>
          <a:ln w="28575">
            <a:solidFill>
              <a:srgbClr val="77AB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A2D2F11-18DC-4DD9-AA8B-65E4F51199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1" t="87671" r="-7671" b="-49"/>
          <a:stretch/>
        </p:blipFill>
        <p:spPr>
          <a:xfrm>
            <a:off x="6012785" y="207325"/>
            <a:ext cx="4467897" cy="848836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218944" y="2243613"/>
            <a:ext cx="6467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/>
              <a:t>Tuần 1 bán được ít hơn tuần 4 số sách là: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244219" y="2243613"/>
            <a:ext cx="4810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a)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53969" y="2786538"/>
            <a:ext cx="46370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5500- 4500= 1000 (cuốn sách)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799844" y="3312000"/>
            <a:ext cx="7100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Tuần 2 bán được nhiều hơn tuần 3 số sách là: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244219" y="3299300"/>
            <a:ext cx="501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b)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995232" y="3810475"/>
            <a:ext cx="4695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6250 – 5750 = 500 (cuốn sách)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98269" y="349615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800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745869" y="357235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800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533144" y="4107338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285744" y="5021738"/>
            <a:ext cx="205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696907" y="4329588"/>
            <a:ext cx="4572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/>
              <a:t>Đáp số: a) 1000 cuốn sách</a:t>
            </a:r>
          </a:p>
          <a:p>
            <a:pPr eaLnBrk="1" hangingPunct="1"/>
            <a:r>
              <a:rPr lang="en-US" altLang="en-US" sz="2800" b="1"/>
              <a:t>              b) 500 cuốn sách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3904869" y="1295875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Bài giải</a:t>
            </a:r>
          </a:p>
        </p:txBody>
      </p:sp>
      <p:pic>
        <p:nvPicPr>
          <p:cNvPr id="19" name="Picture 2" descr="Xô Thùng Làm Sạch - giọt nước màu xanh png tải về - Miễn phí trong suốt Cái  Chén png Tải về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33222" y1="9000" x2="33222" y2="9000"/>
                        <a14:foregroundMark x1="34333" y1="11600" x2="34333" y2="11600"/>
                        <a14:foregroundMark x1="29667" y1="22000" x2="29667" y2="22000"/>
                        <a14:foregroundMark x1="73333" y1="22000" x2="73333" y2="2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326" y="1866900"/>
            <a:ext cx="857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49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B9876C8D-68C0-4DE8-8227-1CB2DF0A19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244" y="144777"/>
            <a:ext cx="2364884" cy="215518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6882" y="420624"/>
            <a:ext cx="6095496" cy="6437376"/>
            <a:chOff x="-422751" y="420624"/>
            <a:chExt cx="6095496" cy="6437376"/>
          </a:xfrm>
        </p:grpSpPr>
        <p:grpSp>
          <p:nvGrpSpPr>
            <p:cNvPr id="7" name="Group 6"/>
            <p:cNvGrpSpPr/>
            <p:nvPr/>
          </p:nvGrpSpPr>
          <p:grpSpPr>
            <a:xfrm>
              <a:off x="-422751" y="420624"/>
              <a:ext cx="6095496" cy="6437376"/>
              <a:chOff x="217329" y="85848"/>
              <a:chExt cx="6095496" cy="609549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17329" y="85848"/>
                <a:ext cx="6095496" cy="6095496"/>
                <a:chOff x="217329" y="85848"/>
                <a:chExt cx="6095496" cy="6095496"/>
              </a:xfrm>
            </p:grpSpPr>
            <p:pic>
              <p:nvPicPr>
                <p:cNvPr id="11" name="图片 1">
                  <a:extLst>
                    <a:ext uri="{FF2B5EF4-FFF2-40B4-BE49-F238E27FC236}">
                      <a16:creationId xmlns:a16="http://schemas.microsoft.com/office/drawing/2014/main" id="{A0E885DA-9884-4657-B58A-CFC6D743DC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7329" y="85848"/>
                  <a:ext cx="6095496" cy="6095496"/>
                </a:xfrm>
                <a:prstGeom prst="rect">
                  <a:avLst/>
                </a:prstGeom>
              </p:spPr>
            </p:pic>
            <p:sp>
              <p:nvSpPr>
                <p:cNvPr id="12" name="Oval 11"/>
                <p:cNvSpPr/>
                <p:nvPr/>
              </p:nvSpPr>
              <p:spPr>
                <a:xfrm>
                  <a:off x="1651842" y="1865376"/>
                  <a:ext cx="3136392" cy="2359152"/>
                </a:xfrm>
                <a:prstGeom prst="ellipse">
                  <a:avLst/>
                </a:prstGeom>
                <a:solidFill>
                  <a:srgbClr val="62BC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Oval 9"/>
              <p:cNvSpPr/>
              <p:nvPr/>
            </p:nvSpPr>
            <p:spPr>
              <a:xfrm>
                <a:off x="1240362" y="3044952"/>
                <a:ext cx="822960" cy="814608"/>
              </a:xfrm>
              <a:prstGeom prst="ellipse">
                <a:avLst/>
              </a:prstGeom>
              <a:solidFill>
                <a:srgbClr val="62BC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1200" dirty="0" smtClean="0"/>
                  <a:t>MNT</a:t>
                </a:r>
                <a:endParaRPr lang="en-US" sz="1200" dirty="0"/>
              </a:p>
            </p:txBody>
          </p:sp>
        </p:grpSp>
        <p:sp>
          <p:nvSpPr>
            <p:cNvPr id="2" name="Rounded Rectangle 1"/>
            <p:cNvSpPr/>
            <p:nvPr/>
          </p:nvSpPr>
          <p:spPr>
            <a:xfrm>
              <a:off x="1557097" y="2158002"/>
              <a:ext cx="1591056" cy="576072"/>
            </a:xfrm>
            <a:prstGeom prst="roundRect">
              <a:avLst/>
            </a:prstGeom>
            <a:solidFill>
              <a:srgbClr val="62BC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Cloud Callout 15"/>
          <p:cNvSpPr/>
          <p:nvPr/>
        </p:nvSpPr>
        <p:spPr>
          <a:xfrm>
            <a:off x="4644616" y="6217"/>
            <a:ext cx="2889504" cy="2084832"/>
          </a:xfrm>
          <a:prstGeom prst="cloudCallout">
            <a:avLst>
              <a:gd name="adj1" fmla="val 69990"/>
              <a:gd name="adj2" fmla="val 9057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i="1" dirty="0" smtClean="0">
                <a:solidFill>
                  <a:schemeClr val="accent1">
                    <a:lumMod val="75000"/>
                  </a:schemeClr>
                </a:solidFill>
                <a:latin typeface="#9Slide03 AmpleSoft Bold" panose="02000000000000000000" pitchFamily="2" charset="0"/>
              </a:rPr>
              <a:t>Cảm ơn các bạn đã giúp chúng mình chuẩn bị các đồ dùng. Nào bây giờ chúng ta trồng cây nhé!</a:t>
            </a:r>
            <a:endParaRPr lang="en-US" i="1" dirty="0">
              <a:solidFill>
                <a:schemeClr val="accent1">
                  <a:lumMod val="75000"/>
                </a:schemeClr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7ADD1C3-A783-42CF-A91E-9FDA339204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03" y="1403622"/>
            <a:ext cx="3503583" cy="54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7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>
            <a:extLst>
              <a:ext uri="{FF2B5EF4-FFF2-40B4-BE49-F238E27FC236}">
                <a16:creationId xmlns:a16="http://schemas.microsoft.com/office/drawing/2014/main" id="{595CEC59-8A0B-42DE-81B7-DA9255D11E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42"/>
          <a:stretch/>
        </p:blipFill>
        <p:spPr>
          <a:xfrm>
            <a:off x="1133856" y="-91440"/>
            <a:ext cx="468172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BBEB759-9D94-45FC-82A4-763F4742A4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735" y="505939"/>
            <a:ext cx="7283302" cy="6260621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8519873" y="2071134"/>
            <a:ext cx="2889504" cy="2084832"/>
          </a:xfrm>
          <a:prstGeom prst="cloudCallout">
            <a:avLst>
              <a:gd name="adj1" fmla="val -39821"/>
              <a:gd name="adj2" fmla="val 5460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i="1" dirty="0" smtClean="0">
                <a:solidFill>
                  <a:schemeClr val="accent1">
                    <a:lumMod val="75000"/>
                  </a:schemeClr>
                </a:solidFill>
                <a:latin typeface="#9Slide03 AmpleSoft Bold" panose="02000000000000000000" pitchFamily="2" charset="0"/>
              </a:rPr>
              <a:t>Chúng ta – mỗi người một tay sẽ nhanh chóng phủ xanh sân trường, đúng không các bạn???</a:t>
            </a:r>
            <a:endParaRPr lang="en-US" i="1" dirty="0">
              <a:solidFill>
                <a:schemeClr val="accent1">
                  <a:lumMod val="75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18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标注 10">
            <a:extLst>
              <a:ext uri="{FF2B5EF4-FFF2-40B4-BE49-F238E27FC236}">
                <a16:creationId xmlns:a16="http://schemas.microsoft.com/office/drawing/2014/main" id="{A84C2865-85A7-4084-9210-C3376AAF2FFF}"/>
              </a:ext>
            </a:extLst>
          </p:cNvPr>
          <p:cNvSpPr/>
          <p:nvPr/>
        </p:nvSpPr>
        <p:spPr>
          <a:xfrm rot="16200000" flipH="1" flipV="1">
            <a:off x="2622325" y="836079"/>
            <a:ext cx="3048004" cy="5381667"/>
          </a:xfrm>
          <a:prstGeom prst="wedgeRoundRectCallout">
            <a:avLst>
              <a:gd name="adj1" fmla="val -27832"/>
              <a:gd name="adj2" fmla="val 47623"/>
              <a:gd name="adj3" fmla="val 16667"/>
            </a:avLst>
          </a:prstGeom>
          <a:solidFill>
            <a:schemeClr val="bg1"/>
          </a:solidFill>
          <a:ln w="28575">
            <a:solidFill>
              <a:srgbClr val="77AB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FEC9EEE-A3C0-45A9-B252-A1C6C2D282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1" t="87671" r="-7671" b="-49"/>
          <a:stretch/>
        </p:blipFill>
        <p:spPr>
          <a:xfrm>
            <a:off x="1497124" y="1154074"/>
            <a:ext cx="4467897" cy="8488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1E7051E-DFEF-44EB-B029-069B1D3FC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E4871FE-3643-4C7D-AF50-AF33EA0A7064}"/>
              </a:ext>
            </a:extLst>
          </p:cNvPr>
          <p:cNvSpPr txBox="1"/>
          <p:nvPr/>
        </p:nvSpPr>
        <p:spPr>
          <a:xfrm>
            <a:off x="2293266" y="2321470"/>
            <a:ext cx="4137924" cy="682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2800" dirty="0" smtClean="0">
                <a:solidFill>
                  <a:srgbClr val="77AB39"/>
                </a:solidFill>
                <a:latin typeface="萝莉体 第二版" panose="02000500000000000000" pitchFamily="2" charset="-122"/>
                <a:ea typeface="萝莉体 第二版" panose="02000500000000000000" pitchFamily="2" charset="-122"/>
                <a:cs typeface="萝莉体 第二版" panose="02000500000000000000" pitchFamily="2" charset="-122"/>
              </a:rPr>
              <a:t>Các bạn ơi!!</a:t>
            </a:r>
            <a:endParaRPr lang="zh-CN" altLang="zh-CN" sz="2800" dirty="0">
              <a:solidFill>
                <a:srgbClr val="77AB39"/>
              </a:solidFill>
              <a:latin typeface="萝莉体 第二版" panose="02000500000000000000" pitchFamily="2" charset="-122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7" name="圆角矩形 37">
            <a:extLst>
              <a:ext uri="{FF2B5EF4-FFF2-40B4-BE49-F238E27FC236}">
                <a16:creationId xmlns:a16="http://schemas.microsoft.com/office/drawing/2014/main" id="{7DDEF229-0527-45AA-A345-8AA436EBB279}"/>
              </a:ext>
            </a:extLst>
          </p:cNvPr>
          <p:cNvSpPr/>
          <p:nvPr/>
        </p:nvSpPr>
        <p:spPr>
          <a:xfrm>
            <a:off x="1841034" y="3217054"/>
            <a:ext cx="4680416" cy="1273573"/>
          </a:xfrm>
          <a:prstGeom prst="roundRect">
            <a:avLst>
              <a:gd name="adj" fmla="val 8340"/>
            </a:avLst>
          </a:prstGeom>
          <a:noFill/>
          <a:ln w="12700">
            <a:solidFill>
              <a:srgbClr val="77AB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7AB3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7124" y="3356806"/>
            <a:ext cx="5298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latin typeface="#9Slide07 IcielAmerigraf" pitchFamily="2" charset="0"/>
              </a:rPr>
              <a:t>TÍCH CỰC </a:t>
            </a:r>
          </a:p>
          <a:p>
            <a:pPr algn="ctr"/>
            <a:r>
              <a:rPr lang="vi-VN" sz="3600" b="1" dirty="0" smtClean="0">
                <a:latin typeface="#9Slide07 IcielAmerigraf" pitchFamily="2" charset="0"/>
              </a:rPr>
              <a:t>TRỒNG CÂY NHÉ!</a:t>
            </a:r>
            <a:endParaRPr lang="en-US" sz="3600" b="1" dirty="0">
              <a:latin typeface="#9Slide07 IcielAmerigra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3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5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0AE12C3-D14A-42CE-8330-AABD6F6A9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08" y="0"/>
            <a:ext cx="5815584" cy="6858000"/>
          </a:xfrm>
          <a:prstGeom prst="rect">
            <a:avLst/>
          </a:prstGeom>
        </p:spPr>
      </p:pic>
      <p:sp>
        <p:nvSpPr>
          <p:cNvPr id="5" name="圆角矩形标注 10">
            <a:extLst>
              <a:ext uri="{FF2B5EF4-FFF2-40B4-BE49-F238E27FC236}">
                <a16:creationId xmlns:a16="http://schemas.microsoft.com/office/drawing/2014/main" id="{2313B798-9B44-4105-90FC-55B78E128955}"/>
              </a:ext>
            </a:extLst>
          </p:cNvPr>
          <p:cNvSpPr/>
          <p:nvPr/>
        </p:nvSpPr>
        <p:spPr>
          <a:xfrm rot="16200000" flipH="1" flipV="1">
            <a:off x="2622325" y="836079"/>
            <a:ext cx="3048004" cy="5381667"/>
          </a:xfrm>
          <a:prstGeom prst="wedgeRoundRectCallout">
            <a:avLst>
              <a:gd name="adj1" fmla="val -27832"/>
              <a:gd name="adj2" fmla="val 47623"/>
              <a:gd name="adj3" fmla="val 16667"/>
            </a:avLst>
          </a:prstGeom>
          <a:solidFill>
            <a:schemeClr val="bg1"/>
          </a:solidFill>
          <a:ln w="28575">
            <a:solidFill>
              <a:srgbClr val="77AB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22875DE-5272-4370-B6DF-A2BAE92DB3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1" t="87671" r="-7671" b="-49"/>
          <a:stretch/>
        </p:blipFill>
        <p:spPr>
          <a:xfrm>
            <a:off x="1497124" y="1154074"/>
            <a:ext cx="4467897" cy="84883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AE4F6E8-7FA3-4CAE-B2AC-699644044449}"/>
              </a:ext>
            </a:extLst>
          </p:cNvPr>
          <p:cNvSpPr txBox="1"/>
          <p:nvPr/>
        </p:nvSpPr>
        <p:spPr>
          <a:xfrm>
            <a:off x="2077365" y="1898967"/>
            <a:ext cx="4137924" cy="10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800" dirty="0" smtClean="0">
                <a:solidFill>
                  <a:srgbClr val="77AB39"/>
                </a:solidFill>
                <a:latin typeface="#9Slide03 AmpleSoft Bold" panose="020000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DẶN DÒ</a:t>
            </a:r>
            <a:endParaRPr lang="zh-CN" altLang="zh-CN" sz="4800" dirty="0">
              <a:solidFill>
                <a:srgbClr val="77AB39"/>
              </a:solidFill>
              <a:latin typeface="#9Slide03 AmpleSoft Bold" panose="020000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8" name="圆角矩形 37">
            <a:extLst>
              <a:ext uri="{FF2B5EF4-FFF2-40B4-BE49-F238E27FC236}">
                <a16:creationId xmlns:a16="http://schemas.microsoft.com/office/drawing/2014/main" id="{5D57D161-6DDE-4696-826F-DB7C98C187A2}"/>
              </a:ext>
            </a:extLst>
          </p:cNvPr>
          <p:cNvSpPr/>
          <p:nvPr/>
        </p:nvSpPr>
        <p:spPr>
          <a:xfrm>
            <a:off x="2178049" y="3769028"/>
            <a:ext cx="3612686" cy="689125"/>
          </a:xfrm>
          <a:prstGeom prst="roundRect">
            <a:avLst>
              <a:gd name="adj" fmla="val 8340"/>
            </a:avLst>
          </a:prstGeom>
          <a:noFill/>
          <a:ln w="12700">
            <a:solidFill>
              <a:srgbClr val="77AB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7AB39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5955FBB-B879-4AE5-9B98-A94A08A97CFA}"/>
              </a:ext>
            </a:extLst>
          </p:cNvPr>
          <p:cNvSpPr txBox="1"/>
          <p:nvPr/>
        </p:nvSpPr>
        <p:spPr>
          <a:xfrm>
            <a:off x="1422281" y="2944327"/>
            <a:ext cx="5448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lnSpc>
                <a:spcPct val="150000"/>
              </a:lnSpc>
              <a:buAutoNum type="arabicPeriod"/>
            </a:pPr>
            <a:r>
              <a:rPr lang="vi-VN" altLang="zh-CN" sz="3200" dirty="0" smtClean="0">
                <a:solidFill>
                  <a:srgbClr val="77AB39"/>
                </a:solidFill>
                <a:latin typeface="#9Slide03 AmpleSoft Bold" panose="020000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Hoàn thành bài tập</a:t>
            </a:r>
          </a:p>
          <a:p>
            <a:pPr marL="457200" indent="-457200" algn="ctr">
              <a:lnSpc>
                <a:spcPct val="150000"/>
              </a:lnSpc>
              <a:buAutoNum type="arabicPeriod"/>
            </a:pPr>
            <a:r>
              <a:rPr lang="vi-VN" altLang="zh-CN" sz="3200" dirty="0" smtClean="0">
                <a:solidFill>
                  <a:srgbClr val="77AB39"/>
                </a:solidFill>
                <a:latin typeface="#9Slide03 AmpleSoft Bold" panose="020000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Chuẩn bị bài tiếp theo</a:t>
            </a:r>
            <a:endParaRPr lang="zh-CN" altLang="zh-CN" sz="3200" dirty="0">
              <a:solidFill>
                <a:srgbClr val="77AB39"/>
              </a:solidFill>
              <a:latin typeface="#9Slide03 AmpleSoft Bold" panose="020000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23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5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E64EA01-0946-4A81-9B88-7BEEA5BDE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796" y="433844"/>
            <a:ext cx="4013200" cy="4013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6185" y="2440444"/>
            <a:ext cx="9296776" cy="267765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16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T</a:t>
            </a:r>
            <a:r>
              <a:rPr lang="vi-VN" sz="16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ẠM BIỆT!</a:t>
            </a:r>
            <a:endParaRPr lang="en-US" sz="166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8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Student Kid Big Tree Plant Cartoon Cute Decorative Element PNG &amp;amp; PSD  image download - Lovepi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1" b="9558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878" y="-416696"/>
            <a:ext cx="8191500" cy="819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D8E65A6-54F7-464B-BD32-3141E5A122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264" y="282620"/>
            <a:ext cx="8256126" cy="5799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95258" y="1126408"/>
            <a:ext cx="5209900" cy="381642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just"/>
            <a:r>
              <a:rPr lang="vi-VN" sz="4000" b="1" dirty="0" smtClean="0">
                <a:ln w="0"/>
                <a:solidFill>
                  <a:schemeClr val="tx2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Tụi mình đang tham gia trồng cây xanh tại trường. Các bạn hãy giúp tụi mình chuẩn bị đất, chồi cây và nước nhé!</a:t>
            </a:r>
            <a:endParaRPr lang="en-US" sz="4000" b="1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7172" y="2402196"/>
            <a:ext cx="12492281" cy="6203598"/>
          </a:xfrm>
        </p:spPr>
        <p:txBody>
          <a:bodyPr>
            <a:normAutofit/>
          </a:bodyPr>
          <a:lstStyle/>
          <a:p>
            <a:pPr algn="ctr"/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674" y="-1967737"/>
            <a:ext cx="3112657" cy="461368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8469" y="1239"/>
            <a:ext cx="10091326" cy="2766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71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o Planting Trees Together PNG Image and PSD File For Free Download -  Lovepik | 40167816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163" l="2442" r="98488">
                        <a14:foregroundMark x1="51279" y1="78140" x2="51279" y2="78140"/>
                        <a14:backgroundMark x1="22674" y1="37093" x2="22674" y2="37093"/>
                        <a14:backgroundMark x1="20349" y1="33372" x2="20233" y2="33372"/>
                        <a14:backgroundMark x1="65698" y1="18023" x2="65698" y2="18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67" y="-1134174"/>
            <a:ext cx="8191500" cy="819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7754112" y="896112"/>
            <a:ext cx="4306824" cy="2971800"/>
          </a:xfrm>
          <a:prstGeom prst="wedgeEllipseCallout">
            <a:avLst>
              <a:gd name="adj1" fmla="val -80156"/>
              <a:gd name="adj2" fmla="val 2834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#9Slide03 AmpleSoft Bold" panose="02000000000000000000" pitchFamily="2" charset="0"/>
              </a:rPr>
              <a:t>Nhiệm vụ 1: Đào đất</a:t>
            </a:r>
            <a:endParaRPr lang="en-US" sz="4400" dirty="0"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79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 6">
            <a:extLst>
              <a:ext uri="{FF2B5EF4-FFF2-40B4-BE49-F238E27FC236}">
                <a16:creationId xmlns:a16="http://schemas.microsoft.com/office/drawing/2014/main" id="{61EF29A2-F40B-4934-A2D8-53B2DC49AAB7}"/>
              </a:ext>
            </a:extLst>
          </p:cNvPr>
          <p:cNvSpPr/>
          <p:nvPr/>
        </p:nvSpPr>
        <p:spPr>
          <a:xfrm>
            <a:off x="1039839" y="1166402"/>
            <a:ext cx="10020935" cy="4210050"/>
          </a:xfrm>
          <a:prstGeom prst="roundRect">
            <a:avLst/>
          </a:prstGeom>
          <a:noFill/>
          <a:ln w="31750" cap="flat" cmpd="sng">
            <a:solidFill>
              <a:srgbClr val="1179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>
              <a:solidFill>
                <a:srgbClr val="FFFFFF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834A3DA-910F-4FC5-A533-A4332C8F6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539" y="3686334"/>
            <a:ext cx="3338623" cy="333862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40191" y="148589"/>
            <a:ext cx="7624235" cy="1079459"/>
            <a:chOff x="2935761" y="89887"/>
            <a:chExt cx="7624235" cy="1079459"/>
          </a:xfrm>
        </p:grpSpPr>
        <p:grpSp>
          <p:nvGrpSpPr>
            <p:cNvPr id="12" name="Group 11"/>
            <p:cNvGrpSpPr/>
            <p:nvPr/>
          </p:nvGrpSpPr>
          <p:grpSpPr>
            <a:xfrm>
              <a:off x="2935761" y="89887"/>
              <a:ext cx="7624235" cy="1079459"/>
              <a:chOff x="3083760" y="-725391"/>
              <a:chExt cx="7624235" cy="1079459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3764754" y="-606827"/>
                <a:ext cx="6943241" cy="960895"/>
              </a:xfrm>
              <a:prstGeom prst="roundRect">
                <a:avLst/>
              </a:prstGeom>
              <a:solidFill>
                <a:srgbClr val="0BC0D3">
                  <a:alpha val="37000"/>
                </a:srgbClr>
              </a:solidFill>
              <a:ln w="66675" cmpd="thinThick">
                <a:solidFill>
                  <a:srgbClr val="0BC0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083760" y="-725391"/>
                <a:ext cx="1032076" cy="1079459"/>
              </a:xfrm>
              <a:prstGeom prst="ellipse">
                <a:avLst/>
              </a:prstGeom>
              <a:solidFill>
                <a:srgbClr val="0BC0D3"/>
              </a:solidFill>
              <a:ln w="104775" cmpd="tri">
                <a:solidFill>
                  <a:srgbClr val="0BC0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3121420" y="111613"/>
              <a:ext cx="66075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 cap="none" spc="0" dirty="0">
                  <a:ln/>
                  <a:solidFill>
                    <a:schemeClr val="accent4"/>
                  </a:solidFill>
                  <a:effectLst/>
                  <a:latin typeface="UTM Rockwell" panose="02040603050506020204" pitchFamily="18" charset="0"/>
                </a:rPr>
                <a:t>1</a:t>
              </a:r>
            </a:p>
          </p:txBody>
        </p:sp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3824961" y="269500"/>
              <a:ext cx="41910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Viết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thích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hợp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vào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chỗ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chấm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: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080983"/>
              </p:ext>
            </p:extLst>
          </p:nvPr>
        </p:nvGraphicFramePr>
        <p:xfrm>
          <a:off x="1554480" y="1683177"/>
          <a:ext cx="8485632" cy="29693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121408">
                  <a:extLst>
                    <a:ext uri="{9D8B030D-6E8A-4147-A177-3AD203B41FA5}">
                      <a16:colId xmlns:a16="http://schemas.microsoft.com/office/drawing/2014/main" val="1516720888"/>
                    </a:ext>
                  </a:extLst>
                </a:gridCol>
                <a:gridCol w="2121408">
                  <a:extLst>
                    <a:ext uri="{9D8B030D-6E8A-4147-A177-3AD203B41FA5}">
                      <a16:colId xmlns:a16="http://schemas.microsoft.com/office/drawing/2014/main" val="567778078"/>
                    </a:ext>
                  </a:extLst>
                </a:gridCol>
                <a:gridCol w="2121408">
                  <a:extLst>
                    <a:ext uri="{9D8B030D-6E8A-4147-A177-3AD203B41FA5}">
                      <a16:colId xmlns:a16="http://schemas.microsoft.com/office/drawing/2014/main" val="295778018"/>
                    </a:ext>
                  </a:extLst>
                </a:gridCol>
                <a:gridCol w="2121408">
                  <a:extLst>
                    <a:ext uri="{9D8B030D-6E8A-4147-A177-3AD203B41FA5}">
                      <a16:colId xmlns:a16="http://schemas.microsoft.com/office/drawing/2014/main" val="2103639808"/>
                    </a:ext>
                  </a:extLst>
                </a:gridCol>
              </a:tblGrid>
              <a:tr h="9897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39859"/>
                  </a:ext>
                </a:extLst>
              </a:tr>
              <a:tr h="9897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912057"/>
                  </a:ext>
                </a:extLst>
              </a:tr>
              <a:tr h="9897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151993"/>
                  </a:ext>
                </a:extLst>
              </a:tr>
            </a:tbl>
          </a:graphicData>
        </a:graphic>
      </p:graphicFrame>
      <p:sp>
        <p:nvSpPr>
          <p:cNvPr id="19" name="Text Box 55"/>
          <p:cNvSpPr txBox="1">
            <a:spLocks noChangeArrowheads="1"/>
          </p:cNvSpPr>
          <p:nvPr/>
        </p:nvSpPr>
        <p:spPr bwMode="auto">
          <a:xfrm>
            <a:off x="1705060" y="2927452"/>
            <a:ext cx="183967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/>
              <a:t>Thừa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số</a:t>
            </a:r>
            <a:endParaRPr lang="en-US" altLang="en-US" sz="3200" b="1" dirty="0"/>
          </a:p>
        </p:txBody>
      </p:sp>
      <p:sp>
        <p:nvSpPr>
          <p:cNvPr id="20" name="Text Box 55"/>
          <p:cNvSpPr txBox="1">
            <a:spLocks noChangeArrowheads="1"/>
          </p:cNvSpPr>
          <p:nvPr/>
        </p:nvSpPr>
        <p:spPr bwMode="auto">
          <a:xfrm>
            <a:off x="1721853" y="1946450"/>
            <a:ext cx="18687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/>
              <a:t>Thừa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số</a:t>
            </a:r>
            <a:endParaRPr lang="en-US" altLang="en-US" sz="3200" b="1" dirty="0"/>
          </a:p>
        </p:txBody>
      </p:sp>
      <p:sp>
        <p:nvSpPr>
          <p:cNvPr id="21" name="Text Box 57"/>
          <p:cNvSpPr txBox="1">
            <a:spLocks noChangeArrowheads="1"/>
          </p:cNvSpPr>
          <p:nvPr/>
        </p:nvSpPr>
        <p:spPr bwMode="auto">
          <a:xfrm>
            <a:off x="2043931" y="3789984"/>
            <a:ext cx="11619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/>
              <a:t>Tích</a:t>
            </a:r>
            <a:endParaRPr lang="en-US" altLang="en-US" sz="3200" b="1" dirty="0"/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4332315" y="1795291"/>
            <a:ext cx="106938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latin typeface="UTM Akashi" panose="02040603050506020204" pitchFamily="18" charset="0"/>
              </a:rPr>
              <a:t>27</a:t>
            </a:r>
          </a:p>
        </p:txBody>
      </p:sp>
      <p:sp>
        <p:nvSpPr>
          <p:cNvPr id="23" name="Text Box 49"/>
          <p:cNvSpPr txBox="1">
            <a:spLocks noChangeArrowheads="1"/>
          </p:cNvSpPr>
          <p:nvPr/>
        </p:nvSpPr>
        <p:spPr bwMode="auto">
          <a:xfrm>
            <a:off x="4332315" y="2753232"/>
            <a:ext cx="103761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latin typeface="UTM Akashi" panose="02040603050506020204" pitchFamily="18" charset="0"/>
              </a:rPr>
              <a:t>23</a:t>
            </a:r>
          </a:p>
        </p:txBody>
      </p:sp>
      <p:sp>
        <p:nvSpPr>
          <p:cNvPr id="24" name="TextBox 34"/>
          <p:cNvSpPr txBox="1">
            <a:spLocks noChangeArrowheads="1"/>
          </p:cNvSpPr>
          <p:nvPr/>
        </p:nvSpPr>
        <p:spPr bwMode="auto">
          <a:xfrm>
            <a:off x="6494098" y="2753232"/>
            <a:ext cx="10185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latin typeface="UTM Akashi" panose="02040603050506020204" pitchFamily="18" charset="0"/>
              </a:rPr>
              <a:t>2</a:t>
            </a:r>
            <a:r>
              <a:rPr lang="vi-VN" altLang="en-US" sz="4400" b="1" dirty="0" smtClean="0">
                <a:latin typeface="UTM Akashi" panose="02040603050506020204" pitchFamily="18" charset="0"/>
              </a:rPr>
              <a:t>7</a:t>
            </a:r>
            <a:endParaRPr lang="en-US" altLang="en-US" sz="4400" b="1" dirty="0">
              <a:latin typeface="UTM Akashi" panose="02040603050506020204" pitchFamily="18" charset="0"/>
            </a:endParaRPr>
          </a:p>
        </p:txBody>
      </p:sp>
      <p:sp>
        <p:nvSpPr>
          <p:cNvPr id="25" name="Text Box 50"/>
          <p:cNvSpPr txBox="1">
            <a:spLocks noChangeArrowheads="1"/>
          </p:cNvSpPr>
          <p:nvPr/>
        </p:nvSpPr>
        <p:spPr bwMode="auto">
          <a:xfrm>
            <a:off x="6381123" y="3789984"/>
            <a:ext cx="1143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latin typeface="UTM Akashi" panose="02040603050506020204" pitchFamily="18" charset="0"/>
              </a:rPr>
              <a:t>621</a:t>
            </a:r>
          </a:p>
        </p:txBody>
      </p:sp>
      <p:sp>
        <p:nvSpPr>
          <p:cNvPr id="26" name="Text Box 50"/>
          <p:cNvSpPr txBox="1">
            <a:spLocks noChangeArrowheads="1"/>
          </p:cNvSpPr>
          <p:nvPr/>
        </p:nvSpPr>
        <p:spPr bwMode="auto">
          <a:xfrm>
            <a:off x="8477163" y="3789983"/>
            <a:ext cx="1143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latin typeface="UTM Akashi" panose="02040603050506020204" pitchFamily="18" charset="0"/>
              </a:rPr>
              <a:t>621</a:t>
            </a:r>
          </a:p>
        </p:txBody>
      </p:sp>
      <p:sp>
        <p:nvSpPr>
          <p:cNvPr id="27" name="TextBox 39"/>
          <p:cNvSpPr txBox="1">
            <a:spLocks noChangeArrowheads="1"/>
          </p:cNvSpPr>
          <p:nvPr/>
        </p:nvSpPr>
        <p:spPr bwMode="auto">
          <a:xfrm>
            <a:off x="8572433" y="1796179"/>
            <a:ext cx="9524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>
                <a:latin typeface="UTM Akashi" panose="02040603050506020204" pitchFamily="18" charset="0"/>
              </a:rPr>
              <a:t>23</a:t>
            </a:r>
          </a:p>
        </p:txBody>
      </p:sp>
      <p:sp>
        <p:nvSpPr>
          <p:cNvPr id="28" name="Text Box 49"/>
          <p:cNvSpPr txBox="1">
            <a:spLocks noChangeArrowheads="1"/>
          </p:cNvSpPr>
          <p:nvPr/>
        </p:nvSpPr>
        <p:spPr bwMode="auto">
          <a:xfrm>
            <a:off x="4147700" y="3725529"/>
            <a:ext cx="1309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kashi" panose="02040603050506020204" pitchFamily="18" charset="0"/>
              </a:rPr>
              <a:t>621</a:t>
            </a:r>
            <a:endParaRPr lang="en-US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kashi" panose="02040603050506020204" pitchFamily="18" charset="0"/>
            </a:endParaRPr>
          </a:p>
        </p:txBody>
      </p:sp>
      <p:sp>
        <p:nvSpPr>
          <p:cNvPr id="29" name="Text Box 49"/>
          <p:cNvSpPr txBox="1">
            <a:spLocks noChangeArrowheads="1"/>
          </p:cNvSpPr>
          <p:nvPr/>
        </p:nvSpPr>
        <p:spPr bwMode="auto">
          <a:xfrm>
            <a:off x="6494098" y="1756226"/>
            <a:ext cx="1309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kashi" panose="02040603050506020204" pitchFamily="18" charset="0"/>
              </a:rPr>
              <a:t>23</a:t>
            </a:r>
            <a:endParaRPr lang="en-US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kashi" panose="02040603050506020204" pitchFamily="18" charset="0"/>
            </a:endParaRPr>
          </a:p>
        </p:txBody>
      </p:sp>
      <p:sp>
        <p:nvSpPr>
          <p:cNvPr id="30" name="Text Box 49"/>
          <p:cNvSpPr txBox="1">
            <a:spLocks noChangeArrowheads="1"/>
          </p:cNvSpPr>
          <p:nvPr/>
        </p:nvSpPr>
        <p:spPr bwMode="auto">
          <a:xfrm>
            <a:off x="8518960" y="2697674"/>
            <a:ext cx="1309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kashi" panose="02040603050506020204" pitchFamily="18" charset="0"/>
              </a:rPr>
              <a:t>27</a:t>
            </a:r>
            <a:endParaRPr lang="en-US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kashi" panose="02040603050506020204" pitchFamily="18" charset="0"/>
            </a:endParaRPr>
          </a:p>
        </p:txBody>
      </p:sp>
      <p:pic>
        <p:nvPicPr>
          <p:cNvPr id="5122" name="Picture 2" descr="Soil , others transparent background PNG clipart | Hi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500" r="97250">
                        <a14:foregroundMark x1="48750" y1="79250" x2="48750" y2="79250"/>
                        <a14:foregroundMark x1="91375" y1="70250" x2="91375" y2="70250"/>
                        <a14:foregroundMark x1="42125" y1="83000" x2="42125" y2="83000"/>
                        <a14:foregroundMark x1="5750" y1="63250" x2="5750" y2="6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296" y="3355539"/>
            <a:ext cx="3016180" cy="150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Soil , others transparent background PNG clipart | Hi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500" r="97250">
                        <a14:foregroundMark x1="48750" y1="79250" x2="48750" y2="79250"/>
                        <a14:foregroundMark x1="91375" y1="70250" x2="91375" y2="70250"/>
                        <a14:foregroundMark x1="42125" y1="83000" x2="42125" y2="83000"/>
                        <a14:foregroundMark x1="5750" y1="63250" x2="5750" y2="6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554" y="1337468"/>
            <a:ext cx="3016180" cy="150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Soil , others transparent background PNG clipart | Hi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500" r="97250">
                        <a14:foregroundMark x1="48750" y1="79250" x2="48750" y2="79250"/>
                        <a14:foregroundMark x1="91375" y1="70250" x2="91375" y2="70250"/>
                        <a14:foregroundMark x1="42125" y1="83000" x2="42125" y2="83000"/>
                        <a14:foregroundMark x1="5750" y1="63250" x2="5750" y2="6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920" y="2364425"/>
            <a:ext cx="3016180" cy="150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11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0.34323 0.2870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1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0.04662 0.553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27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10755 0.4777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2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 6">
            <a:extLst>
              <a:ext uri="{FF2B5EF4-FFF2-40B4-BE49-F238E27FC236}">
                <a16:creationId xmlns:a16="http://schemas.microsoft.com/office/drawing/2014/main" id="{61EF29A2-F40B-4934-A2D8-53B2DC49AAB7}"/>
              </a:ext>
            </a:extLst>
          </p:cNvPr>
          <p:cNvSpPr/>
          <p:nvPr/>
        </p:nvSpPr>
        <p:spPr>
          <a:xfrm>
            <a:off x="1039839" y="1166402"/>
            <a:ext cx="10020935" cy="4210050"/>
          </a:xfrm>
          <a:prstGeom prst="roundRect">
            <a:avLst/>
          </a:prstGeom>
          <a:noFill/>
          <a:ln w="31750" cap="flat" cmpd="sng">
            <a:solidFill>
              <a:srgbClr val="1179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>
              <a:solidFill>
                <a:srgbClr val="FFFFFF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834A3DA-910F-4FC5-A533-A4332C8F6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539" y="3686334"/>
            <a:ext cx="3338623" cy="333862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40191" y="148589"/>
            <a:ext cx="7624235" cy="1079459"/>
            <a:chOff x="2935761" y="89887"/>
            <a:chExt cx="7624235" cy="1079459"/>
          </a:xfrm>
        </p:grpSpPr>
        <p:grpSp>
          <p:nvGrpSpPr>
            <p:cNvPr id="12" name="Group 11"/>
            <p:cNvGrpSpPr/>
            <p:nvPr/>
          </p:nvGrpSpPr>
          <p:grpSpPr>
            <a:xfrm>
              <a:off x="2935761" y="89887"/>
              <a:ext cx="7624235" cy="1079459"/>
              <a:chOff x="3083760" y="-725391"/>
              <a:chExt cx="7624235" cy="1079459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3764754" y="-606827"/>
                <a:ext cx="6943241" cy="960895"/>
              </a:xfrm>
              <a:prstGeom prst="roundRect">
                <a:avLst/>
              </a:prstGeom>
              <a:solidFill>
                <a:srgbClr val="0BC0D3">
                  <a:alpha val="37000"/>
                </a:srgbClr>
              </a:solidFill>
              <a:ln w="66675" cmpd="thinThick">
                <a:solidFill>
                  <a:srgbClr val="0BC0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083760" y="-725391"/>
                <a:ext cx="1032076" cy="1079459"/>
              </a:xfrm>
              <a:prstGeom prst="ellipse">
                <a:avLst/>
              </a:prstGeom>
              <a:solidFill>
                <a:srgbClr val="0BC0D3"/>
              </a:solidFill>
              <a:ln w="104775" cmpd="tri">
                <a:solidFill>
                  <a:srgbClr val="0BC0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3121420" y="111613"/>
              <a:ext cx="66075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 cap="none" spc="0" dirty="0">
                  <a:ln/>
                  <a:solidFill>
                    <a:schemeClr val="accent4"/>
                  </a:solidFill>
                  <a:effectLst/>
                  <a:latin typeface="UTM Rockwell" panose="02040603050506020204" pitchFamily="18" charset="0"/>
                </a:rPr>
                <a:t>1</a:t>
              </a:r>
            </a:p>
          </p:txBody>
        </p:sp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3824961" y="269500"/>
              <a:ext cx="41910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Viết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thích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hợp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vào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chỗ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chấm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: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080983"/>
              </p:ext>
            </p:extLst>
          </p:nvPr>
        </p:nvGraphicFramePr>
        <p:xfrm>
          <a:off x="1554480" y="1683177"/>
          <a:ext cx="8485632" cy="29693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121408">
                  <a:extLst>
                    <a:ext uri="{9D8B030D-6E8A-4147-A177-3AD203B41FA5}">
                      <a16:colId xmlns:a16="http://schemas.microsoft.com/office/drawing/2014/main" val="1516720888"/>
                    </a:ext>
                  </a:extLst>
                </a:gridCol>
                <a:gridCol w="2121408">
                  <a:extLst>
                    <a:ext uri="{9D8B030D-6E8A-4147-A177-3AD203B41FA5}">
                      <a16:colId xmlns:a16="http://schemas.microsoft.com/office/drawing/2014/main" val="567778078"/>
                    </a:ext>
                  </a:extLst>
                </a:gridCol>
                <a:gridCol w="2121408">
                  <a:extLst>
                    <a:ext uri="{9D8B030D-6E8A-4147-A177-3AD203B41FA5}">
                      <a16:colId xmlns:a16="http://schemas.microsoft.com/office/drawing/2014/main" val="295778018"/>
                    </a:ext>
                  </a:extLst>
                </a:gridCol>
                <a:gridCol w="2121408">
                  <a:extLst>
                    <a:ext uri="{9D8B030D-6E8A-4147-A177-3AD203B41FA5}">
                      <a16:colId xmlns:a16="http://schemas.microsoft.com/office/drawing/2014/main" val="2103639808"/>
                    </a:ext>
                  </a:extLst>
                </a:gridCol>
              </a:tblGrid>
              <a:tr h="9897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39859"/>
                  </a:ext>
                </a:extLst>
              </a:tr>
              <a:tr h="9897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912057"/>
                  </a:ext>
                </a:extLst>
              </a:tr>
              <a:tr h="9897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151993"/>
                  </a:ext>
                </a:extLst>
              </a:tr>
            </a:tbl>
          </a:graphicData>
        </a:graphic>
      </p:graphicFrame>
      <p:sp>
        <p:nvSpPr>
          <p:cNvPr id="19" name="Text Box 55"/>
          <p:cNvSpPr txBox="1">
            <a:spLocks noChangeArrowheads="1"/>
          </p:cNvSpPr>
          <p:nvPr/>
        </p:nvSpPr>
        <p:spPr bwMode="auto">
          <a:xfrm>
            <a:off x="1909998" y="2900410"/>
            <a:ext cx="183967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/>
              <a:t>Số chia</a:t>
            </a:r>
            <a:endParaRPr lang="en-US" altLang="en-US" sz="3200" b="1" dirty="0"/>
          </a:p>
        </p:txBody>
      </p:sp>
      <p:sp>
        <p:nvSpPr>
          <p:cNvPr id="20" name="Text Box 55"/>
          <p:cNvSpPr txBox="1">
            <a:spLocks noChangeArrowheads="1"/>
          </p:cNvSpPr>
          <p:nvPr/>
        </p:nvSpPr>
        <p:spPr bwMode="auto">
          <a:xfrm>
            <a:off x="1721853" y="1946450"/>
            <a:ext cx="20497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/>
              <a:t>Số bị chia</a:t>
            </a:r>
            <a:endParaRPr lang="en-US" altLang="en-US" sz="3200" b="1" dirty="0"/>
          </a:p>
        </p:txBody>
      </p:sp>
      <p:sp>
        <p:nvSpPr>
          <p:cNvPr id="21" name="Text Box 57"/>
          <p:cNvSpPr txBox="1">
            <a:spLocks noChangeArrowheads="1"/>
          </p:cNvSpPr>
          <p:nvPr/>
        </p:nvSpPr>
        <p:spPr bwMode="auto">
          <a:xfrm>
            <a:off x="1791258" y="3830894"/>
            <a:ext cx="16437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/>
              <a:t>Thương</a:t>
            </a:r>
            <a:endParaRPr lang="en-US" altLang="en-US" sz="3200" b="1" dirty="0"/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3816850" y="1817367"/>
            <a:ext cx="216178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 smtClean="0">
                <a:latin typeface="UTM Akashi" panose="02040603050506020204" pitchFamily="18" charset="0"/>
              </a:rPr>
              <a:t>66178</a:t>
            </a:r>
            <a:endParaRPr lang="en-US" altLang="en-US" sz="4400" b="1" dirty="0">
              <a:latin typeface="UTM Akashi" panose="02040603050506020204" pitchFamily="18" charset="0"/>
            </a:endParaRPr>
          </a:p>
        </p:txBody>
      </p:sp>
      <p:sp>
        <p:nvSpPr>
          <p:cNvPr id="23" name="Text Box 49"/>
          <p:cNvSpPr txBox="1">
            <a:spLocks noChangeArrowheads="1"/>
          </p:cNvSpPr>
          <p:nvPr/>
        </p:nvSpPr>
        <p:spPr bwMode="auto">
          <a:xfrm>
            <a:off x="4140154" y="2806546"/>
            <a:ext cx="139386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 smtClean="0">
                <a:latin typeface="UTM Akashi" panose="02040603050506020204" pitchFamily="18" charset="0"/>
              </a:rPr>
              <a:t>203</a:t>
            </a:r>
            <a:endParaRPr lang="en-US" altLang="en-US" sz="4400" b="1" dirty="0">
              <a:latin typeface="UTM Akashi" panose="02040603050506020204" pitchFamily="18" charset="0"/>
            </a:endParaRPr>
          </a:p>
        </p:txBody>
      </p:sp>
      <p:sp>
        <p:nvSpPr>
          <p:cNvPr id="24" name="TextBox 34"/>
          <p:cNvSpPr txBox="1">
            <a:spLocks noChangeArrowheads="1"/>
          </p:cNvSpPr>
          <p:nvPr/>
        </p:nvSpPr>
        <p:spPr bwMode="auto">
          <a:xfrm>
            <a:off x="5957068" y="1776101"/>
            <a:ext cx="19714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vi-VN" altLang="en-US" sz="4400" b="1" dirty="0" smtClean="0">
                <a:latin typeface="UTM Akashi" panose="02040603050506020204" pitchFamily="18" charset="0"/>
              </a:rPr>
              <a:t>66178</a:t>
            </a:r>
            <a:endParaRPr lang="en-US" altLang="en-US" sz="4400" b="1" dirty="0">
              <a:latin typeface="UTM Akashi" panose="02040603050506020204" pitchFamily="18" charset="0"/>
            </a:endParaRPr>
          </a:p>
        </p:txBody>
      </p:sp>
      <p:sp>
        <p:nvSpPr>
          <p:cNvPr id="25" name="Text Box 50"/>
          <p:cNvSpPr txBox="1">
            <a:spLocks noChangeArrowheads="1"/>
          </p:cNvSpPr>
          <p:nvPr/>
        </p:nvSpPr>
        <p:spPr bwMode="auto">
          <a:xfrm>
            <a:off x="6221287" y="3777407"/>
            <a:ext cx="134732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 smtClean="0">
                <a:latin typeface="UTM Akashi" panose="02040603050506020204" pitchFamily="18" charset="0"/>
              </a:rPr>
              <a:t>326</a:t>
            </a:r>
            <a:endParaRPr lang="en-US" altLang="en-US" sz="4400" b="1" dirty="0">
              <a:latin typeface="UTM Akashi" panose="02040603050506020204" pitchFamily="18" charset="0"/>
            </a:endParaRPr>
          </a:p>
        </p:txBody>
      </p:sp>
      <p:sp>
        <p:nvSpPr>
          <p:cNvPr id="26" name="Text Box 50"/>
          <p:cNvSpPr txBox="1">
            <a:spLocks noChangeArrowheads="1"/>
          </p:cNvSpPr>
          <p:nvPr/>
        </p:nvSpPr>
        <p:spPr bwMode="auto">
          <a:xfrm>
            <a:off x="8477162" y="3789983"/>
            <a:ext cx="139835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 smtClean="0">
                <a:latin typeface="UTM Akashi" panose="02040603050506020204" pitchFamily="18" charset="0"/>
              </a:rPr>
              <a:t>203</a:t>
            </a:r>
            <a:endParaRPr lang="en-US" altLang="en-US" sz="4400" b="1" dirty="0">
              <a:latin typeface="UTM Akashi" panose="02040603050506020204" pitchFamily="18" charset="0"/>
            </a:endParaRPr>
          </a:p>
        </p:txBody>
      </p:sp>
      <p:sp>
        <p:nvSpPr>
          <p:cNvPr id="27" name="TextBox 39"/>
          <p:cNvSpPr txBox="1">
            <a:spLocks noChangeArrowheads="1"/>
          </p:cNvSpPr>
          <p:nvPr/>
        </p:nvSpPr>
        <p:spPr bwMode="auto">
          <a:xfrm>
            <a:off x="8417784" y="2718457"/>
            <a:ext cx="15806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vi-VN" altLang="en-US" sz="4400" b="1" dirty="0" smtClean="0">
                <a:latin typeface="UTM Akashi" panose="02040603050506020204" pitchFamily="18" charset="0"/>
              </a:rPr>
              <a:t>326</a:t>
            </a:r>
            <a:endParaRPr lang="en-US" altLang="en-US" sz="4400" b="1" dirty="0">
              <a:latin typeface="UTM Akashi" panose="02040603050506020204" pitchFamily="18" charset="0"/>
            </a:endParaRPr>
          </a:p>
        </p:txBody>
      </p:sp>
      <p:sp>
        <p:nvSpPr>
          <p:cNvPr id="28" name="Text Box 49"/>
          <p:cNvSpPr txBox="1">
            <a:spLocks noChangeArrowheads="1"/>
          </p:cNvSpPr>
          <p:nvPr/>
        </p:nvSpPr>
        <p:spPr bwMode="auto">
          <a:xfrm>
            <a:off x="4147700" y="3725529"/>
            <a:ext cx="1309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kashi" panose="02040603050506020204" pitchFamily="18" charset="0"/>
              </a:rPr>
              <a:t>326</a:t>
            </a:r>
            <a:endParaRPr lang="en-US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kashi" panose="02040603050506020204" pitchFamily="18" charset="0"/>
            </a:endParaRPr>
          </a:p>
        </p:txBody>
      </p:sp>
      <p:sp>
        <p:nvSpPr>
          <p:cNvPr id="29" name="Text Box 49"/>
          <p:cNvSpPr txBox="1">
            <a:spLocks noChangeArrowheads="1"/>
          </p:cNvSpPr>
          <p:nvPr/>
        </p:nvSpPr>
        <p:spPr bwMode="auto">
          <a:xfrm>
            <a:off x="6242252" y="2767168"/>
            <a:ext cx="13098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kashi" panose="02040603050506020204" pitchFamily="18" charset="0"/>
              </a:rPr>
              <a:t>203</a:t>
            </a:r>
            <a:endParaRPr lang="en-US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kashi" panose="02040603050506020204" pitchFamily="18" charset="0"/>
            </a:endParaRPr>
          </a:p>
        </p:txBody>
      </p:sp>
      <p:sp>
        <p:nvSpPr>
          <p:cNvPr id="30" name="Text Box 49"/>
          <p:cNvSpPr txBox="1">
            <a:spLocks noChangeArrowheads="1"/>
          </p:cNvSpPr>
          <p:nvPr/>
        </p:nvSpPr>
        <p:spPr bwMode="auto">
          <a:xfrm>
            <a:off x="8046513" y="1745617"/>
            <a:ext cx="202224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kashi" panose="02040603050506020204" pitchFamily="18" charset="0"/>
              </a:rPr>
              <a:t>66178</a:t>
            </a:r>
            <a:endParaRPr lang="en-US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kashi" panose="02040603050506020204" pitchFamily="18" charset="0"/>
            </a:endParaRPr>
          </a:p>
        </p:txBody>
      </p:sp>
      <p:pic>
        <p:nvPicPr>
          <p:cNvPr id="5122" name="Picture 2" descr="Soil , others transparent background PNG clipart | Hi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500" r="97250">
                        <a14:foregroundMark x1="48750" y1="79250" x2="48750" y2="79250"/>
                        <a14:foregroundMark x1="91375" y1="70250" x2="91375" y2="70250"/>
                        <a14:foregroundMark x1="42125" y1="83000" x2="42125" y2="83000"/>
                        <a14:foregroundMark x1="5750" y1="63250" x2="5750" y2="6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762" y="3360207"/>
            <a:ext cx="3016180" cy="150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Soil , others transparent background PNG clipart | Hi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500" r="97250">
                        <a14:foregroundMark x1="48750" y1="79250" x2="48750" y2="79250"/>
                        <a14:foregroundMark x1="91375" y1="70250" x2="91375" y2="70250"/>
                        <a14:foregroundMark x1="42125" y1="83000" x2="42125" y2="83000"/>
                        <a14:foregroundMark x1="5750" y1="63250" x2="5750" y2="6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183" y="2443217"/>
            <a:ext cx="3016180" cy="150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Soil , others transparent background PNG clipart | Hi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500" r="97250">
                        <a14:foregroundMark x1="48750" y1="79250" x2="48750" y2="79250"/>
                        <a14:foregroundMark x1="91375" y1="70250" x2="91375" y2="70250"/>
                        <a14:foregroundMark x1="42125" y1="83000" x2="42125" y2="83000"/>
                        <a14:foregroundMark x1="5750" y1="63250" x2="5750" y2="6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158" y="1370256"/>
            <a:ext cx="3016180" cy="150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59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022E-16 L 0.34323 0.287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1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6 L 0.1487 0.371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5" y="18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2174 0.540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标注 10">
            <a:extLst>
              <a:ext uri="{FF2B5EF4-FFF2-40B4-BE49-F238E27FC236}">
                <a16:creationId xmlns:a16="http://schemas.microsoft.com/office/drawing/2014/main" id="{9D105625-CB22-4244-ADA7-9F7FAD90566B}"/>
              </a:ext>
            </a:extLst>
          </p:cNvPr>
          <p:cNvSpPr/>
          <p:nvPr/>
        </p:nvSpPr>
        <p:spPr>
          <a:xfrm rot="5400000" flipV="1">
            <a:off x="2104520" y="419190"/>
            <a:ext cx="3048004" cy="5381667"/>
          </a:xfrm>
          <a:prstGeom prst="wedgeRoundRectCallout">
            <a:avLst>
              <a:gd name="adj1" fmla="val -23114"/>
              <a:gd name="adj2" fmla="val 49225"/>
              <a:gd name="adj3" fmla="val 16667"/>
            </a:avLst>
          </a:prstGeom>
          <a:solidFill>
            <a:schemeClr val="bg1"/>
          </a:solidFill>
          <a:ln w="28575">
            <a:solidFill>
              <a:srgbClr val="77AB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13888D5-FA4B-4341-A59D-0C1CA05FD3E5}"/>
              </a:ext>
            </a:extLst>
          </p:cNvPr>
          <p:cNvSpPr txBox="1"/>
          <p:nvPr/>
        </p:nvSpPr>
        <p:spPr>
          <a:xfrm>
            <a:off x="1179461" y="2052695"/>
            <a:ext cx="48981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3200" b="1" dirty="0" smtClean="0">
                <a:solidFill>
                  <a:srgbClr val="77AB39"/>
                </a:solidFill>
                <a:latin typeface="萝莉体 第二版" panose="02000500000000000000" pitchFamily="2" charset="-122"/>
                <a:ea typeface="萝莉体 第二版" panose="02000500000000000000" pitchFamily="2" charset="-122"/>
                <a:cs typeface="萝莉体 第二版" panose="02000500000000000000" pitchFamily="2" charset="-122"/>
              </a:rPr>
              <a:t>Chúng ta đã có đủ đất rồi. Bây giờ, các bạn hãy tìm chồi non nhé!</a:t>
            </a:r>
            <a:endParaRPr lang="zh-CN" altLang="zh-CN" sz="3200" b="1" dirty="0">
              <a:solidFill>
                <a:srgbClr val="77AB39"/>
              </a:solidFill>
              <a:latin typeface="萝莉体 第二版" panose="02000500000000000000" pitchFamily="2" charset="-122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24385D5-AE63-439B-AB07-DEE2BF25B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8"/>
          <a:stretch/>
        </p:blipFill>
        <p:spPr>
          <a:xfrm>
            <a:off x="7607445" y="1586021"/>
            <a:ext cx="3952068" cy="333862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1E7C019-575D-4472-B07D-FF675773C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1" t="87671" r="-7671" b="-49"/>
          <a:stretch/>
        </p:blipFill>
        <p:spPr>
          <a:xfrm>
            <a:off x="1156501" y="737185"/>
            <a:ext cx="4467897" cy="84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0B2DF8C-9ED6-483B-854E-95843B3B7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8" y="746166"/>
            <a:ext cx="10287000" cy="5029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E938733-4CA4-4A6E-BDA2-C54F8353A2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72" y="1356652"/>
            <a:ext cx="3808228" cy="380822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80143" y="1356652"/>
            <a:ext cx="5675945" cy="1079459"/>
            <a:chOff x="2935761" y="89887"/>
            <a:chExt cx="5333218" cy="1079459"/>
          </a:xfrm>
        </p:grpSpPr>
        <p:grpSp>
          <p:nvGrpSpPr>
            <p:cNvPr id="7" name="Group 6"/>
            <p:cNvGrpSpPr/>
            <p:nvPr/>
          </p:nvGrpSpPr>
          <p:grpSpPr>
            <a:xfrm>
              <a:off x="2935761" y="89887"/>
              <a:ext cx="5333218" cy="1079459"/>
              <a:chOff x="3083760" y="-725391"/>
              <a:chExt cx="5333218" cy="1079459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3774834" y="-623393"/>
                <a:ext cx="4642144" cy="960895"/>
              </a:xfrm>
              <a:prstGeom prst="roundRect">
                <a:avLst/>
              </a:prstGeom>
              <a:solidFill>
                <a:srgbClr val="0BC0D3">
                  <a:alpha val="37000"/>
                </a:srgbClr>
              </a:solidFill>
              <a:ln w="66675" cmpd="thinThick">
                <a:solidFill>
                  <a:srgbClr val="0BC0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083760" y="-725391"/>
                <a:ext cx="1032076" cy="1079459"/>
              </a:xfrm>
              <a:prstGeom prst="ellipse">
                <a:avLst/>
              </a:prstGeom>
              <a:solidFill>
                <a:srgbClr val="0BC0D3"/>
              </a:solidFill>
              <a:ln w="104775" cmpd="tri">
                <a:solidFill>
                  <a:srgbClr val="0BC0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3121420" y="111613"/>
              <a:ext cx="66075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 cap="none" spc="0" dirty="0">
                  <a:ln/>
                  <a:solidFill>
                    <a:schemeClr val="accent4"/>
                  </a:solidFill>
                  <a:effectLst/>
                  <a:latin typeface="UTM Rockwell" panose="02040603050506020204" pitchFamily="18" charset="0"/>
                </a:rPr>
                <a:t>2</a:t>
              </a: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4077979" y="237090"/>
              <a:ext cx="41910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vi-VN" alt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Đặt tính rồi t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ính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2609312" y="2675008"/>
            <a:ext cx="440360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 smtClean="0">
                <a:solidFill>
                  <a:schemeClr val="bg1"/>
                </a:solidFill>
                <a:latin typeface="UTM Akashi" panose="02040603050506020204" pitchFamily="18" charset="0"/>
              </a:rPr>
              <a:t>a. 39870 : 123</a:t>
            </a:r>
            <a:endParaRPr lang="en-US" altLang="en-US" sz="4400" b="1" dirty="0">
              <a:solidFill>
                <a:schemeClr val="bg1"/>
              </a:solidFill>
              <a:latin typeface="UTM Akashi" panose="02040603050506020204" pitchFamily="18" charset="0"/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2580953" y="3594898"/>
            <a:ext cx="440360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 smtClean="0">
                <a:solidFill>
                  <a:schemeClr val="bg1"/>
                </a:solidFill>
                <a:latin typeface="UTM Akashi" panose="02040603050506020204" pitchFamily="18" charset="0"/>
              </a:rPr>
              <a:t>b. 25863 : 251</a:t>
            </a:r>
            <a:endParaRPr lang="en-US" altLang="en-US" sz="4400" b="1" dirty="0">
              <a:solidFill>
                <a:schemeClr val="bg1"/>
              </a:solidFill>
              <a:latin typeface="UTM Akashi" panose="02040603050506020204" pitchFamily="18" charset="0"/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2580953" y="4516094"/>
            <a:ext cx="440360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400" b="1" dirty="0" smtClean="0">
                <a:solidFill>
                  <a:schemeClr val="bg1"/>
                </a:solidFill>
                <a:latin typeface="UTM Akashi" panose="02040603050506020204" pitchFamily="18" charset="0"/>
              </a:rPr>
              <a:t>c. 30395 : 217</a:t>
            </a:r>
            <a:endParaRPr lang="en-US" altLang="en-US" sz="4400" b="1" dirty="0">
              <a:solidFill>
                <a:schemeClr val="bg1"/>
              </a:solidFill>
              <a:latin typeface="UTM Akash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07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标注 10">
            <a:extLst>
              <a:ext uri="{FF2B5EF4-FFF2-40B4-BE49-F238E27FC236}">
                <a16:creationId xmlns:a16="http://schemas.microsoft.com/office/drawing/2014/main" id="{996656DD-7837-4BA0-91AB-CF64D039CF77}"/>
              </a:ext>
            </a:extLst>
          </p:cNvPr>
          <p:cNvSpPr/>
          <p:nvPr/>
        </p:nvSpPr>
        <p:spPr>
          <a:xfrm rot="16200000" flipH="1" flipV="1">
            <a:off x="3780987" y="-1877189"/>
            <a:ext cx="4070738" cy="10967334"/>
          </a:xfrm>
          <a:prstGeom prst="wedgeRoundRectCallout">
            <a:avLst>
              <a:gd name="adj1" fmla="val -27832"/>
              <a:gd name="adj2" fmla="val 47623"/>
              <a:gd name="adj3" fmla="val 16667"/>
            </a:avLst>
          </a:prstGeom>
          <a:solidFill>
            <a:schemeClr val="bg1"/>
          </a:solidFill>
          <a:ln w="28575">
            <a:solidFill>
              <a:srgbClr val="77AB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1114B0-7C95-4187-B94B-9D200C185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1" t="87671" r="-7671" b="-49"/>
          <a:stretch/>
        </p:blipFill>
        <p:spPr>
          <a:xfrm>
            <a:off x="6158024" y="722273"/>
            <a:ext cx="4467897" cy="848836"/>
          </a:xfrm>
          <a:prstGeom prst="rect">
            <a:avLst/>
          </a:prstGeom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49098" y="2114702"/>
            <a:ext cx="3317774" cy="2905598"/>
            <a:chOff x="25305" y="2438400"/>
            <a:chExt cx="3316648" cy="2905817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27012" y="2438400"/>
              <a:ext cx="2722899" cy="769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400" b="1" dirty="0"/>
                <a:t>39870  </a:t>
              </a:r>
              <a:r>
                <a:rPr lang="en-US" altLang="en-US" sz="4400" b="1" dirty="0" smtClean="0"/>
                <a:t>123</a:t>
              </a:r>
              <a:endParaRPr lang="en-US" altLang="en-US" sz="4400" b="1" dirty="0"/>
            </a:p>
          </p:txBody>
        </p:sp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1819459" y="2477772"/>
              <a:ext cx="1332159" cy="1752733"/>
              <a:chOff x="1819459" y="2477772"/>
              <a:chExt cx="1332159" cy="1752733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1819459" y="2477772"/>
                <a:ext cx="0" cy="175273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819459" y="3203861"/>
                <a:ext cx="133215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14"/>
            <p:cNvSpPr txBox="1">
              <a:spLocks noChangeArrowheads="1"/>
            </p:cNvSpPr>
            <p:nvPr/>
          </p:nvSpPr>
          <p:spPr bwMode="auto">
            <a:xfrm>
              <a:off x="1921504" y="3262828"/>
              <a:ext cx="1420449" cy="769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FF0000"/>
                  </a:solidFill>
                </a:rPr>
                <a:t>324</a:t>
              </a:r>
            </a:p>
          </p:txBody>
        </p:sp>
        <p:sp>
          <p:nvSpPr>
            <p:cNvPr id="11" name="TextBox 15"/>
            <p:cNvSpPr txBox="1">
              <a:spLocks noChangeArrowheads="1"/>
            </p:cNvSpPr>
            <p:nvPr/>
          </p:nvSpPr>
          <p:spPr bwMode="auto">
            <a:xfrm>
              <a:off x="25305" y="3144894"/>
              <a:ext cx="1488407" cy="769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4400" b="1"/>
                <a:t>   297</a:t>
              </a:r>
            </a:p>
          </p:txBody>
        </p:sp>
        <p:sp>
          <p:nvSpPr>
            <p:cNvPr id="12" name="TextBox 25"/>
            <p:cNvSpPr txBox="1">
              <a:spLocks noChangeArrowheads="1"/>
            </p:cNvSpPr>
            <p:nvPr/>
          </p:nvSpPr>
          <p:spPr bwMode="auto">
            <a:xfrm>
              <a:off x="769508" y="3203861"/>
              <a:ext cx="1385313" cy="144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4400" b="1" dirty="0"/>
                <a:t>   510</a:t>
              </a:r>
            </a:p>
          </p:txBody>
        </p:sp>
        <p:sp>
          <p:nvSpPr>
            <p:cNvPr id="13" name="TextBox 26"/>
            <p:cNvSpPr txBox="1">
              <a:spLocks noChangeArrowheads="1"/>
            </p:cNvSpPr>
            <p:nvPr/>
          </p:nvSpPr>
          <p:spPr bwMode="auto">
            <a:xfrm>
              <a:off x="1027907" y="3897558"/>
              <a:ext cx="1412701" cy="144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4400" b="1" dirty="0"/>
                <a:t>     18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278535" y="2092596"/>
            <a:ext cx="3017572" cy="2238097"/>
            <a:chOff x="2984874" y="2301155"/>
            <a:chExt cx="3017486" cy="2238097"/>
          </a:xfrm>
        </p:grpSpPr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2984874" y="2397599"/>
              <a:ext cx="2723745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400" b="1" dirty="0"/>
                <a:t>25863  </a:t>
              </a:r>
              <a:r>
                <a:rPr lang="en-US" altLang="en-US" sz="4400" b="1" dirty="0" smtClean="0"/>
                <a:t>251</a:t>
              </a:r>
              <a:endParaRPr lang="en-US" altLang="en-US" sz="4400" b="1" dirty="0"/>
            </a:p>
          </p:txBody>
        </p:sp>
        <p:grpSp>
          <p:nvGrpSpPr>
            <p:cNvPr id="18" name="Group 13"/>
            <p:cNvGrpSpPr>
              <a:grpSpLocks/>
            </p:cNvGrpSpPr>
            <p:nvPr/>
          </p:nvGrpSpPr>
          <p:grpSpPr bwMode="auto">
            <a:xfrm>
              <a:off x="4557734" y="2301155"/>
              <a:ext cx="1171118" cy="1752600"/>
              <a:chOff x="4557734" y="2377355"/>
              <a:chExt cx="1171118" cy="1752600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4557734" y="2377355"/>
                <a:ext cx="0" cy="17526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557734" y="3122514"/>
                <a:ext cx="1171118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3113659" y="3092702"/>
              <a:ext cx="183306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4400" b="1" dirty="0"/>
                <a:t> 0763</a:t>
              </a:r>
            </a:p>
          </p:txBody>
        </p:sp>
        <p:sp>
          <p:nvSpPr>
            <p:cNvPr id="20" name="TextBox 19"/>
            <p:cNvSpPr txBox="1">
              <a:spLocks noChangeArrowheads="1"/>
            </p:cNvSpPr>
            <p:nvPr/>
          </p:nvSpPr>
          <p:spPr bwMode="auto">
            <a:xfrm>
              <a:off x="4667554" y="3167040"/>
              <a:ext cx="13348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FF0000"/>
                  </a:solidFill>
                </a:rPr>
                <a:t>103</a:t>
              </a:r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4049447" y="3092702"/>
              <a:ext cx="647179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4400" b="1" dirty="0"/>
                <a:t>   0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7693031" y="2144035"/>
            <a:ext cx="3432268" cy="3509197"/>
            <a:chOff x="6263876" y="2465340"/>
            <a:chExt cx="2277124" cy="3509450"/>
          </a:xfrm>
        </p:grpSpPr>
        <p:sp>
          <p:nvSpPr>
            <p:cNvPr id="25" name="Rectangle 13"/>
            <p:cNvSpPr>
              <a:spLocks noChangeArrowheads="1"/>
            </p:cNvSpPr>
            <p:nvPr/>
          </p:nvSpPr>
          <p:spPr bwMode="auto">
            <a:xfrm>
              <a:off x="6263876" y="2465340"/>
              <a:ext cx="2277124" cy="1446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400" b="1" dirty="0"/>
                <a:t> 30395  217</a:t>
              </a:r>
            </a:p>
          </p:txBody>
        </p:sp>
        <p:grpSp>
          <p:nvGrpSpPr>
            <p:cNvPr id="26" name="Group 27"/>
            <p:cNvGrpSpPr>
              <a:grpSpLocks/>
            </p:cNvGrpSpPr>
            <p:nvPr/>
          </p:nvGrpSpPr>
          <p:grpSpPr bwMode="auto">
            <a:xfrm>
              <a:off x="7402438" y="2465340"/>
              <a:ext cx="778763" cy="1469427"/>
              <a:chOff x="7402438" y="2515261"/>
              <a:chExt cx="778763" cy="1469427"/>
            </a:xfrm>
          </p:grpSpPr>
          <p:cxnSp>
            <p:nvCxnSpPr>
              <p:cNvPr id="31" name="Straight Connector 30"/>
              <p:cNvCxnSpPr>
                <a:stCxn id="25" idx="0"/>
              </p:cNvCxnSpPr>
              <p:nvPr/>
            </p:nvCxnSpPr>
            <p:spPr>
              <a:xfrm>
                <a:off x="7402438" y="2515261"/>
                <a:ext cx="0" cy="1469427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7406280" y="3185273"/>
                <a:ext cx="774921" cy="1428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30"/>
            <p:cNvSpPr txBox="1">
              <a:spLocks noChangeArrowheads="1"/>
            </p:cNvSpPr>
            <p:nvPr/>
          </p:nvSpPr>
          <p:spPr bwMode="auto">
            <a:xfrm>
              <a:off x="7434184" y="3188665"/>
              <a:ext cx="838200" cy="76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FF0000"/>
                  </a:solidFill>
                </a:rPr>
                <a:t>145</a:t>
              </a:r>
            </a:p>
          </p:txBody>
        </p:sp>
        <p:sp>
          <p:nvSpPr>
            <p:cNvPr id="28" name="Rectangle 13"/>
            <p:cNvSpPr>
              <a:spLocks noChangeArrowheads="1"/>
            </p:cNvSpPr>
            <p:nvPr/>
          </p:nvSpPr>
          <p:spPr bwMode="auto">
            <a:xfrm>
              <a:off x="6456608" y="3104718"/>
              <a:ext cx="1005480" cy="21238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400" b="1" dirty="0"/>
                <a:t> 969</a:t>
              </a:r>
            </a:p>
          </p:txBody>
        </p:sp>
        <p:sp>
          <p:nvSpPr>
            <p:cNvPr id="29" name="Rectangle 13"/>
            <p:cNvSpPr>
              <a:spLocks noChangeArrowheads="1"/>
            </p:cNvSpPr>
            <p:nvPr/>
          </p:nvSpPr>
          <p:spPr bwMode="auto">
            <a:xfrm>
              <a:off x="6493323" y="3829158"/>
              <a:ext cx="1005480" cy="21238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400" b="1" dirty="0"/>
                <a:t> 1165</a:t>
              </a:r>
            </a:p>
          </p:txBody>
        </p:sp>
        <p:sp>
          <p:nvSpPr>
            <p:cNvPr id="30" name="Rectangle 45055"/>
            <p:cNvSpPr>
              <a:spLocks noChangeArrowheads="1"/>
            </p:cNvSpPr>
            <p:nvPr/>
          </p:nvSpPr>
          <p:spPr bwMode="auto">
            <a:xfrm>
              <a:off x="6758638" y="4528136"/>
              <a:ext cx="776880" cy="1446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0000"/>
                  </a:solidFill>
                </a:rPr>
                <a:t>  80</a:t>
              </a:r>
              <a:endParaRPr lang="en-US" altLang="en-US" sz="3600" dirty="0"/>
            </a:p>
          </p:txBody>
        </p:sp>
      </p:grpSp>
      <p:pic>
        <p:nvPicPr>
          <p:cNvPr id="6146" name="Picture 2" descr="Hình ảnh Mầm Cây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1" b="89604" l="309" r="98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49" y="3252028"/>
            <a:ext cx="2330938" cy="290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ình ảnh Mầm Cây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1" b="89604" l="309" r="98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00" y="3275331"/>
            <a:ext cx="2330938" cy="290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ình ảnh Mầm Cây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1" b="89604" l="309" r="98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880" y="3252027"/>
            <a:ext cx="2330938" cy="290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7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15CA95F-C54C-41E8-ABD9-D091CB5F8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84" y="569976"/>
            <a:ext cx="8418432" cy="5913120"/>
          </a:xfrm>
          <a:prstGeom prst="rect">
            <a:avLst/>
          </a:prstGeom>
        </p:spPr>
      </p:pic>
      <p:sp>
        <p:nvSpPr>
          <p:cNvPr id="8" name="文本框 5">
            <a:extLst>
              <a:ext uri="{FF2B5EF4-FFF2-40B4-BE49-F238E27FC236}">
                <a16:creationId xmlns:a16="http://schemas.microsoft.com/office/drawing/2014/main" id="{7F1FF48C-A82C-4CC5-9397-19A1687447BA}"/>
              </a:ext>
            </a:extLst>
          </p:cNvPr>
          <p:cNvSpPr txBox="1"/>
          <p:nvPr/>
        </p:nvSpPr>
        <p:spPr>
          <a:xfrm>
            <a:off x="2682832" y="2531332"/>
            <a:ext cx="553203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3200" dirty="0" smtClean="0">
                <a:solidFill>
                  <a:schemeClr val="tx2">
                    <a:lumMod val="75000"/>
                  </a:schemeClr>
                </a:solidFill>
                <a:latin typeface="萝莉体 第二版" panose="02000500000000000000" pitchFamily="2" charset="-122"/>
                <a:ea typeface="萝莉体 第二版" panose="02000500000000000000" pitchFamily="2" charset="-122"/>
                <a:cs typeface="萝莉体 第二版" panose="02000500000000000000" pitchFamily="2" charset="-122"/>
              </a:rPr>
              <a:t>Các bạn giỏi quá! Chúng ta đi lấy nước thôi nào!!!</a:t>
            </a:r>
            <a:endParaRPr lang="zh-CN" altLang="zh-CN" sz="3200" dirty="0">
              <a:solidFill>
                <a:schemeClr val="tx2">
                  <a:lumMod val="75000"/>
                </a:schemeClr>
              </a:solidFill>
              <a:latin typeface="萝莉体 第二版" panose="02000500000000000000" pitchFamily="2" charset="-122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294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407</TotalTime>
  <Words>637</Words>
  <Application>Microsoft Office PowerPoint</Application>
  <PresentationFormat>Widescreen</PresentationFormat>
  <Paragraphs>143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微软雅黑</vt:lpstr>
      <vt:lpstr>Arabia</vt:lpstr>
      <vt:lpstr>Calibri Light</vt:lpstr>
      <vt:lpstr>Calibri</vt:lpstr>
      <vt:lpstr>UVN Phuong Tay</vt:lpstr>
      <vt:lpstr>Arial</vt:lpstr>
      <vt:lpstr>#9Slide04 Old Standard TT Bold</vt:lpstr>
      <vt:lpstr>萝莉体 第二版</vt:lpstr>
      <vt:lpstr>#9Slide03 AmpleSoft Bold</vt:lpstr>
      <vt:lpstr>UTM Azuki</vt:lpstr>
      <vt:lpstr>UTM Akashi</vt:lpstr>
      <vt:lpstr>等线</vt:lpstr>
      <vt:lpstr>#9Slide07 IcielAmerigraf</vt:lpstr>
      <vt:lpstr>Times New Roman</vt:lpstr>
      <vt:lpstr>UTM Rockwell</vt:lpstr>
      <vt:lpstr>Arial-Rounded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CHUNG TR.90</dc:title>
  <dc:creator>TQ_MANG NON</dc:creator>
  <cp:keywords>MANG NON</cp:keywords>
  <dc:description>MNT</dc:description>
  <cp:lastModifiedBy>Hi</cp:lastModifiedBy>
  <cp:revision>101</cp:revision>
  <dcterms:created xsi:type="dcterms:W3CDTF">2017-08-18T03:02:00Z</dcterms:created>
  <dcterms:modified xsi:type="dcterms:W3CDTF">2021-12-18T13:26:45Z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