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1" r:id="rId2"/>
  </p:sldMasterIdLst>
  <p:notesMasterIdLst>
    <p:notesMasterId r:id="rId32"/>
  </p:notesMasterIdLst>
  <p:handoutMasterIdLst>
    <p:handoutMasterId r:id="rId33"/>
  </p:handoutMasterIdLst>
  <p:sldIdLst>
    <p:sldId id="259" r:id="rId3"/>
    <p:sldId id="260" r:id="rId4"/>
    <p:sldId id="257" r:id="rId5"/>
    <p:sldId id="521" r:id="rId6"/>
    <p:sldId id="522" r:id="rId7"/>
    <p:sldId id="262" r:id="rId8"/>
    <p:sldId id="263" r:id="rId9"/>
    <p:sldId id="510" r:id="rId10"/>
    <p:sldId id="264" r:id="rId11"/>
    <p:sldId id="511" r:id="rId12"/>
    <p:sldId id="266" r:id="rId13"/>
    <p:sldId id="518" r:id="rId14"/>
    <p:sldId id="512" r:id="rId15"/>
    <p:sldId id="513" r:id="rId16"/>
    <p:sldId id="516" r:id="rId17"/>
    <p:sldId id="515" r:id="rId18"/>
    <p:sldId id="517" r:id="rId19"/>
    <p:sldId id="269" r:id="rId20"/>
    <p:sldId id="267" r:id="rId21"/>
    <p:sldId id="279" r:id="rId22"/>
    <p:sldId id="270" r:id="rId23"/>
    <p:sldId id="276" r:id="rId24"/>
    <p:sldId id="272" r:id="rId25"/>
    <p:sldId id="271" r:id="rId26"/>
    <p:sldId id="520" r:id="rId27"/>
    <p:sldId id="514" r:id="rId28"/>
    <p:sldId id="275" r:id="rId29"/>
    <p:sldId id="277" r:id="rId30"/>
    <p:sldId id="523" r:id="rId31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French Vanilla" panose="02040603050506020204" pitchFamily="18" charset="0"/>
      <p:regular r:id="rId40"/>
    </p:embeddedFont>
    <p:embeddedFont>
      <p:font typeface="UTM A&amp;S Graceland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FAF"/>
    <a:srgbClr val="FED0D0"/>
    <a:srgbClr val="8B2626"/>
    <a:srgbClr val="F32C5F"/>
    <a:srgbClr val="777D9E"/>
    <a:srgbClr val="CF2665"/>
    <a:srgbClr val="5B6087"/>
    <a:srgbClr val="F55F86"/>
    <a:srgbClr val="F87BAA"/>
    <a:srgbClr val="7E9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606" y="1075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6914B8-6246-4AC7-BAA5-1921F01F7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542B1-2D3C-4C1E-AA08-E0199CE7BC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FF699-E522-403D-BFBA-C783A32B1120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064CE-CBE3-479A-B3B3-66E7D4D2B4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470A3-64CE-4422-B9C5-4C9C5D2F8C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B7896-6F02-4B63-B652-5B4111128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94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962FF-DC26-4C6A-AA54-1BD3F27FEDF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3A8BB-48B2-4DE0-AABC-19EF0ED53A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4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0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6961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98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endParaRPr lang="vi-VN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33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7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72B0-569F-4D89-A911-D1E8D2414A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508499"/>
            <a:ext cx="9144000" cy="108426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Princess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5C92C-2617-4D38-9525-2973FF6B6B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592762"/>
            <a:ext cx="9144000" cy="75191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Template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025A-1992-4F76-A3DB-B514F86C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5F0A-170E-4FE2-BF09-FE55F5E468DE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BFA80-73C2-4FA3-83C9-E8505064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918D0-D444-411B-BEB5-7C20EFDC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470" y="709038"/>
            <a:ext cx="3726425" cy="1143000"/>
          </a:xfr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85470" y="1852038"/>
            <a:ext cx="3726425" cy="571500"/>
          </a:xfrm>
        </p:spPr>
        <p:txBody>
          <a:bodyPr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85469" y="2578100"/>
            <a:ext cx="3726425" cy="17018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107" y="3281106"/>
            <a:ext cx="3726425" cy="1701800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7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9"/>
            <a:ext cx="12192000" cy="686307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3522" y="1745047"/>
            <a:ext cx="1184788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4056" y="3912414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4056" y="3548618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8416" y="2446995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48416" y="2083199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1113" y="2576362"/>
            <a:ext cx="1184788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7432" y="460870"/>
            <a:ext cx="8170605" cy="873933"/>
          </a:xfrm>
        </p:spPr>
        <p:txBody>
          <a:bodyPr>
            <a:normAutofit/>
          </a:bodyPr>
          <a:lstStyle>
            <a:lvl1pPr marL="0" indent="0" algn="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72705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410" cy="68790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255" y="2136152"/>
            <a:ext cx="1309386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278" y="2573119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278" y="2209323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2597" y="1411103"/>
            <a:ext cx="1309386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0351" y="2499948"/>
            <a:ext cx="2401911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00351" y="2136152"/>
            <a:ext cx="2401911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358691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4C4304F-22B2-449B-A485-F0F01C1759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703" y="4773575"/>
            <a:ext cx="4834758" cy="1049156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7F07A0-3122-44CB-852C-2366485E5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163" y="672841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5D10C5-C557-4E8E-AC15-60CC046B1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6163" y="1815841"/>
            <a:ext cx="4724400" cy="571500"/>
          </a:xfr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23BBDD5-1D45-4772-9308-83577556A5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17207" y="2751137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2278161-0C06-4443-A6B7-CA1634D99A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7207" y="2308683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20,457,695$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DFC09D-B99B-49B2-8535-F467A3C4C7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25066" y="4647642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5039062-A477-4DE1-A156-87BE4C787A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5065" y="4205189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56,867,346</a:t>
            </a:r>
          </a:p>
        </p:txBody>
      </p:sp>
    </p:spTree>
    <p:extLst>
      <p:ext uri="{BB962C8B-B14F-4D97-AF65-F5344CB8AC3E}">
        <p14:creationId xmlns:p14="http://schemas.microsoft.com/office/powerpoint/2010/main" val="71748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756" y="2857500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756" y="3861078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1334" y="4765250"/>
            <a:ext cx="6726621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4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BC9A6F4-B7F9-47C7-90BC-467DFE2FC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324" y="731835"/>
            <a:ext cx="4724400" cy="1143000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C3E08B-A778-44C0-8D8B-A9999492B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24" y="1874835"/>
            <a:ext cx="4724400" cy="571500"/>
          </a:xfr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4D8A460-5A3F-40DA-B2FB-AF33422B8E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27679" y="3144428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8D08A3-3B3B-4429-B36C-B03D995D4B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7679" y="2701974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DF5E705-85EC-438B-9CB4-5A209677A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7679" y="4447202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6CB1FF2-9A05-4CBD-829D-24C6D9109F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7679" y="4004748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E269E3D-0AF1-4D2E-9DB8-1BCC2913EA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7679" y="5764725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C3652D-0E01-4F21-AC76-BA6DE58CC9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7679" y="5322271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81411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3982" y="4389435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3981" y="5669818"/>
            <a:ext cx="4724399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5163" y="1994054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5163" y="1551600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5163" y="3296828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5163" y="2854374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75163" y="4614351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75163" y="4171897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477506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4390039" y="-933450"/>
            <a:ext cx="3390900" cy="12192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550" y="1369958"/>
            <a:ext cx="2809875" cy="367665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512" y="111725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8D614E8A-3509-492B-99DC-4D44F8E4FD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99911" y="4129141"/>
            <a:ext cx="9630543" cy="26171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795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437546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800" y="1496463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077" y="3660790"/>
            <a:ext cx="2526848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077" y="3218336"/>
            <a:ext cx="2526848" cy="37362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6442" y="3871454"/>
            <a:ext cx="2526848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6442" y="3429000"/>
            <a:ext cx="2526848" cy="37362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7822" y="1902169"/>
            <a:ext cx="1775357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2187" y="2189138"/>
            <a:ext cx="1775357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612095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A19F3CA-1EED-40AE-B332-17050C385D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09211" y="756924"/>
            <a:ext cx="4724400" cy="1143000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1F4B796-3345-4AC7-A241-C3A653332A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9211" y="1899924"/>
            <a:ext cx="4724400" cy="571500"/>
          </a:xfr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B0C4127-90D8-459E-9AA0-A4894516F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891" y="3238563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CA0E296-6AD8-461C-92A8-5DDE4D8F78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891" y="2856110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5B4ECD5-34F2-406E-9481-B8F18760C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42472" y="2856110"/>
            <a:ext cx="1316420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641B731-E762-4087-AAF6-A818D8CCF9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891" y="4539140"/>
            <a:ext cx="3674720" cy="726898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242A8EC-1028-4E20-9F20-14E3754D60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891" y="4156687"/>
            <a:ext cx="3674720" cy="382453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88E635-29B4-450E-9C00-6DCA614418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33611" y="4161788"/>
            <a:ext cx="1316420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9EF9DD2-BF9E-4DC3-A6C6-430A84E004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891" y="5834322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5AFD0FE-D4AE-4DF2-B2F5-7E3D19C6B5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8891" y="5451869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105C2EA-27B2-41A5-8BE7-1397F1FF1A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42472" y="5451869"/>
            <a:ext cx="1316420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4802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C2C95D-075F-4B45-8FAB-669073B5C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02100" y="1130299"/>
            <a:ext cx="5245100" cy="108426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Welcome 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8F190E-A093-4847-9ED2-51B12BC308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0800" y="2209800"/>
            <a:ext cx="6654800" cy="830997"/>
          </a:xfrm>
        </p:spPr>
        <p:txBody>
          <a:bodyPr>
            <a:normAutofit/>
          </a:bodyPr>
          <a:lstStyle>
            <a:lvl1pPr marL="0" indent="0">
              <a:buNone/>
              <a:defRPr lang="en-US" sz="4800" kern="1200" dirty="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My Princess stories.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0AE442-E8CB-43F9-B8BE-33D9B2F58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5000" y="4711700"/>
            <a:ext cx="5245100" cy="14859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0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1334702" y="5146508"/>
            <a:ext cx="2213176" cy="23305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1468924" y="2856844"/>
            <a:ext cx="14855024" cy="5996462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751170E-D87D-4779-A81D-8F78392D61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6943" y="535496"/>
            <a:ext cx="4724400" cy="1143000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63D189F-3249-4F1C-BA65-DDEE9B5116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6943" y="1594413"/>
            <a:ext cx="4724400" cy="571500"/>
          </a:xfr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031C51A-25A9-467D-95F6-7925E002D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52453">
            <a:off x="7960600" y="-992620"/>
            <a:ext cx="4800884" cy="247134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06C4BE2-3849-4A1E-B41E-3BAEF58A37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802" y="2011681"/>
            <a:ext cx="3590198" cy="4657000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EDBB682-FDE4-4DC6-A6CE-502C19AC89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6943" y="3532941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948DB4E-8108-445C-976F-3D4C8E45FE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6943" y="3150488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1CAEC0F-8685-4CCF-AA31-92D00F8577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4595" y="5022560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13F146F-119F-42DF-816E-DFE36DB747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4595" y="4640107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160126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2184400" y="6477000"/>
            <a:ext cx="7378700" cy="104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7009" y="3709136"/>
            <a:ext cx="1691689" cy="2919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4146279" y="1179707"/>
            <a:ext cx="3206003" cy="55322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82159" y="3709136"/>
            <a:ext cx="1691689" cy="291914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1961" y="819325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1960" y="2099708"/>
            <a:ext cx="4724399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051" y="1665908"/>
            <a:ext cx="3287722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3278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8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1194" y="816268"/>
            <a:ext cx="3526035" cy="44505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8291" y="984140"/>
            <a:ext cx="3291840" cy="4114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3B2CDC6-B78B-409E-9E24-63831AE8D1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4060" y="2281657"/>
            <a:ext cx="3162300" cy="456776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609" y="1919796"/>
            <a:ext cx="5475488" cy="1509204"/>
          </a:xfrm>
        </p:spPr>
        <p:txBody>
          <a:bodyPr>
            <a:noAutofit/>
          </a:bodyPr>
          <a:lstStyle>
            <a:lvl1pPr marL="0" indent="0" algn="ctr">
              <a:buNone/>
              <a:defRPr sz="115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354" y="3377187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221566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1566220"/>
            <a:ext cx="3941379" cy="2501283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40103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5F0A-170E-4FE2-BF09-FE55F5E468DE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4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7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129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2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3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01D48-474B-41F2-AC1B-542A83A46E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1100" y="1549400"/>
            <a:ext cx="4749800" cy="622300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Once open a time….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ED889F-87EA-4D7F-B9AE-B51CB040D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9650" y="2324100"/>
            <a:ext cx="50927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IN A LAND NOT SO FAR AWAY</a:t>
            </a:r>
          </a:p>
          <a:p>
            <a:pPr lvl="0"/>
            <a:r>
              <a:rPr lang="en-US" dirty="0"/>
              <a:t>LIVED A BEAUTIFUL LITTLE PRINCESS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8B8100E-1F86-4D7C-9E67-3772405148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1100" y="3479800"/>
            <a:ext cx="4749800" cy="952500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7DA5D6F-591E-4D0A-97ED-19E1517439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1100" y="4432300"/>
            <a:ext cx="47498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GRAND CELEBRATION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D4E062-26AF-48D7-80F2-9CC1084721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21100" y="4927600"/>
            <a:ext cx="4749800" cy="1358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116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03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18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17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91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52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93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98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81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01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24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2F1C00-1DBE-493A-9653-FF3409CC1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5203825"/>
            <a:ext cx="10515600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Princess Profile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CFED24-B141-4C65-B07D-7F92CAF0E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685800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5FDDB45-4769-4E4F-9B27-9A24BF85B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0901" y="685800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8136E935-E4A2-44EC-A27E-879BC83C3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0901" y="2944812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388BC4A-02DB-4C6A-A04E-2D266AF8B9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9600" y="2944812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36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355F3-FA6A-4B82-B5A7-D9FB22457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9900" y="12827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246497-0DA9-4C1E-A47C-2EBF27AB05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9900" y="800100"/>
            <a:ext cx="3454400" cy="4826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Join us for celebration.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BCD1C25-D4E5-4A69-A33C-F3A86207B5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9900" y="2425700"/>
            <a:ext cx="4724400" cy="571500"/>
          </a:xfr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9B69F4D-5AE7-4FD0-B6F5-57246DAEDE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34501" y="3568700"/>
            <a:ext cx="2209798" cy="82550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Let’s </a:t>
            </a:r>
            <a:br>
              <a:rPr lang="en-US" dirty="0"/>
            </a:br>
            <a:r>
              <a:rPr lang="en-US" dirty="0"/>
              <a:t>Celebrate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425FB40-26DB-4206-9A2B-284949AEB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9900" y="4546600"/>
            <a:ext cx="4470400" cy="1701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46D57A-242D-4798-96F3-C6F8B504625E}"/>
              </a:ext>
            </a:extLst>
          </p:cNvPr>
          <p:cNvCxnSpPr>
            <a:cxnSpLocks/>
          </p:cNvCxnSpPr>
          <p:nvPr userDrawn="1"/>
        </p:nvCxnSpPr>
        <p:spPr>
          <a:xfrm>
            <a:off x="11544300" y="4546600"/>
            <a:ext cx="0" cy="1701800"/>
          </a:xfrm>
          <a:prstGeom prst="line">
            <a:avLst/>
          </a:prstGeom>
          <a:ln w="38100">
            <a:solidFill>
              <a:srgbClr val="CF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24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400" y="3429000"/>
            <a:ext cx="4724400" cy="1143000"/>
          </a:xfrm>
        </p:spPr>
        <p:txBody>
          <a:bodyPr>
            <a:noAutofit/>
          </a:bodyPr>
          <a:lstStyle>
            <a:lvl1pPr marL="0" indent="0" algn="r">
              <a:buNone/>
              <a:defRPr sz="9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3400" y="1727200"/>
            <a:ext cx="4724400" cy="1981200"/>
          </a:xfrm>
        </p:spPr>
        <p:txBody>
          <a:bodyPr>
            <a:noAutofit/>
          </a:bodyPr>
          <a:lstStyle>
            <a:lvl1pPr marL="0" indent="0" algn="ctr">
              <a:buNone/>
              <a:defRPr sz="138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3400" y="4572000"/>
            <a:ext cx="4724400" cy="10033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245277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881" y="830415"/>
            <a:ext cx="4724400" cy="939391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881" y="1786607"/>
            <a:ext cx="4724400" cy="571500"/>
          </a:xfr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4881" y="2358107"/>
            <a:ext cx="4724400" cy="10033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3049" y="4909573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0430" y="4884586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3049" y="4545777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0430" y="4510959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992511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246" y="473063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2246" y="1616063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890" y="4447118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46322" y="4447118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890" y="3720662"/>
            <a:ext cx="2869790" cy="726456"/>
          </a:xfr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6320" y="3715407"/>
            <a:ext cx="2869790" cy="726456"/>
          </a:xfr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217943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5C28BFB-0C29-424C-90F9-9A0093A4D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9793" y="3856291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FED0D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0FAF68E-E188-45D2-A245-7FCD30C260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7509" y="3856291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FED0D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91D2D2C-C541-4750-A5AA-4F8F797AEC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37720" y="4880076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A0DC519F-5F03-4AC2-A5B1-9D28315930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37720" y="4516280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1E4B792-7FCD-4B67-9A75-E5C6561AE7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6211" y="4870245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27EA5F8-AF98-4D4C-B096-3FB72D8756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6211" y="4506449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71C2688-7748-46D4-AC38-5C1AD2BF80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97509" y="666538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79F915-31C2-48BF-8059-7416891FC4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7720" y="1690323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2BF9336-F716-4487-81EB-77CB10EE88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7720" y="1326527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8BB4361-BAED-47D3-9CA6-B742AF6254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9793" y="633766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C2D7A45-4008-498F-AF3F-362C9EB8CB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0004" y="1657551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B8F242B-DBEE-410F-81FE-F9DA27A610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00004" y="1293755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412970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172AB-60A5-43EE-A551-5B188256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815E3-B118-46E6-946D-0901BE5F6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A39FB-A90D-4782-96A5-4EB897663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5F0A-170E-4FE2-BF09-FE55F5E468DE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15D51-07DF-49F3-BE24-DFA5D975E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EBDEE-0337-4E5C-B54B-498AD687E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 userDrawn="1"/>
        </p:nvSpPr>
        <p:spPr>
          <a:xfrm>
            <a:off x="10446186" y="-64871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 non</a:t>
            </a:r>
            <a:endParaRPr lang="vi-VN" sz="2400" dirty="0">
              <a:solidFill>
                <a:srgbClr val="F9AFAF"/>
              </a:solidFill>
              <a:effectLst/>
            </a:endParaRPr>
          </a:p>
        </p:txBody>
      </p:sp>
      <p:sp>
        <p:nvSpPr>
          <p:cNvPr id="9" name="Title 4"/>
          <p:cNvSpPr txBox="1">
            <a:spLocks/>
          </p:cNvSpPr>
          <p:nvPr userDrawn="1"/>
        </p:nvSpPr>
        <p:spPr>
          <a:xfrm>
            <a:off x="-545216" y="6569424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 non</a:t>
            </a:r>
            <a:endParaRPr lang="vi-VN" sz="2400" dirty="0">
              <a:solidFill>
                <a:srgbClr val="F9AFAF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2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8" r:id="rId20"/>
    <p:sldLayoutId id="2147483677" r:id="rId21"/>
    <p:sldLayoutId id="2147483680" r:id="rId22"/>
    <p:sldLayoutId id="2147483679" r:id="rId23"/>
    <p:sldLayoutId id="2147483674" r:id="rId24"/>
    <p:sldLayoutId id="2147483655" r:id="rId25"/>
    <p:sldLayoutId id="2147483675" r:id="rId26"/>
    <p:sldLayoutId id="2147483676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92" y="-6863715"/>
            <a:ext cx="8142300" cy="138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2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17" Type="http://schemas.openxmlformats.org/officeDocument/2006/relationships/image" Target="../media/image25.png"/><Relationship Id="rId2" Type="http://schemas.openxmlformats.org/officeDocument/2006/relationships/image" Target="../media/image37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15" Type="http://schemas.openxmlformats.org/officeDocument/2006/relationships/image" Target="../media/image72.sv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60.svg"/><Relationship Id="rId10" Type="http://schemas.openxmlformats.org/officeDocument/2006/relationships/image" Target="../media/image46.png"/><Relationship Id="rId9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25" Type="http://schemas.openxmlformats.org/officeDocument/2006/relationships/image" Target="../media/image78.svg"/><Relationship Id="rId2" Type="http://schemas.openxmlformats.org/officeDocument/2006/relationships/image" Target="../media/image49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15" Type="http://schemas.openxmlformats.org/officeDocument/2006/relationships/image" Target="../media/image72.svg"/><Relationship Id="rId28" Type="http://schemas.openxmlformats.org/officeDocument/2006/relationships/image" Target="../media/image51.png"/><Relationship Id="rId27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1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6.svg"/><Relationship Id="rId7" Type="http://schemas.openxmlformats.org/officeDocument/2006/relationships/image" Target="../media/image31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50.svg"/><Relationship Id="rId10" Type="http://schemas.openxmlformats.org/officeDocument/2006/relationships/image" Target="../media/image54.sv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1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17" Type="http://schemas.openxmlformats.org/officeDocument/2006/relationships/image" Target="../media/image25.png"/><Relationship Id="rId2" Type="http://schemas.openxmlformats.org/officeDocument/2006/relationships/image" Target="../media/image37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15" Type="http://schemas.openxmlformats.org/officeDocument/2006/relationships/image" Target="../media/image72.sv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ctrTitle"/>
          </p:nvPr>
        </p:nvSpPr>
        <p:spPr>
          <a:xfrm>
            <a:off x="4806207" y="1353760"/>
            <a:ext cx="3449392" cy="875844"/>
          </a:xfrm>
        </p:spPr>
        <p:txBody>
          <a:bodyPr/>
          <a:lstStyle/>
          <a:p>
            <a:r>
              <a:rPr lang="en-US" sz="5400" b="1" u="sng" dirty="0" err="1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Tập</a:t>
            </a:r>
            <a:r>
              <a:rPr lang="en-US" sz="5400" b="1" u="sng" dirty="0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 </a:t>
            </a:r>
            <a:r>
              <a:rPr lang="en-US" sz="5400" b="1" u="sng" dirty="0" err="1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đọc</a:t>
            </a:r>
            <a:r>
              <a:rPr lang="en-US" sz="5400" b="1" u="sng" dirty="0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 4</a:t>
            </a:r>
            <a:endParaRPr lang="vi-VN" sz="5400" b="1" u="sng" dirty="0">
              <a:solidFill>
                <a:srgbClr val="5B6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9468117" y="2368715"/>
            <a:ext cx="3449392" cy="891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4400" b="1" u="sng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530903" y="4624218"/>
            <a:ext cx="3837903" cy="831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Theo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Bơ-phơ</a:t>
            </a:r>
            <a:endParaRPr lang="en-US" sz="2800" dirty="0" smtClean="0">
              <a:solidFill>
                <a:srgbClr val="5B6087"/>
              </a:solidFill>
              <a:latin typeface="UTM French Vanilla" panose="02040603050506020204" pitchFamily="18" charset="0"/>
            </a:endParaRPr>
          </a:p>
          <a:p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(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Phạm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Việt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Chương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dịch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)</a:t>
            </a:r>
            <a:endParaRPr lang="vi-VN" sz="2800" dirty="0">
              <a:solidFill>
                <a:srgbClr val="5B6087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33340" y="2760682"/>
            <a:ext cx="5538762" cy="777373"/>
            <a:chOff x="3219944" y="3027166"/>
            <a:chExt cx="5538762" cy="777373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3219944" y="3027166"/>
              <a:ext cx="5538762" cy="7667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err="1">
                  <a:solidFill>
                    <a:srgbClr val="FFFF00"/>
                  </a:solidFill>
                  <a:latin typeface="SVN-Moon star" panose="00000400000000000000" pitchFamily="2" charset="0"/>
                  <a:cs typeface="Mali" panose="00000500000000000000" pitchFamily="2" charset="-34"/>
                </a:rPr>
                <a:t>Rất</a:t>
              </a:r>
              <a:r>
                <a:rPr lang="en-US" sz="8000" b="1" dirty="0">
                  <a:solidFill>
                    <a:srgbClr val="FFFF00"/>
                  </a:solidFill>
                  <a:latin typeface="SVN-Moon star" panose="00000400000000000000" pitchFamily="2" charset="0"/>
                  <a:cs typeface="Mali" panose="00000500000000000000" pitchFamily="2" charset="-34"/>
                </a:rPr>
                <a:t> </a:t>
              </a:r>
              <a:r>
                <a:rPr lang="en-US" sz="8000" b="1" dirty="0" err="1">
                  <a:solidFill>
                    <a:srgbClr val="FFFF00"/>
                  </a:solidFill>
                  <a:latin typeface="SVN-Moon star" panose="00000400000000000000" pitchFamily="2" charset="0"/>
                  <a:cs typeface="Mali" panose="00000500000000000000" pitchFamily="2" charset="-34"/>
                </a:rPr>
                <a:t>nhiều</a:t>
              </a:r>
              <a:endParaRPr lang="en-US" sz="8000" b="1" dirty="0">
                <a:solidFill>
                  <a:srgbClr val="FFFF00"/>
                </a:solidFill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3219944" y="3037776"/>
              <a:ext cx="5538762" cy="7667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err="1"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Rất</a:t>
              </a:r>
              <a:r>
                <a:rPr lang="en-US" sz="8000" b="1" dirty="0"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 </a:t>
              </a:r>
              <a:r>
                <a:rPr lang="en-US" sz="8000" b="1" dirty="0" err="1"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nhiều</a:t>
              </a:r>
              <a:endParaRPr lang="en-US" sz="8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6768" y="3538055"/>
            <a:ext cx="7250804" cy="1220436"/>
            <a:chOff x="4774808" y="3691542"/>
            <a:chExt cx="6687389" cy="1220436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4774808" y="3691542"/>
              <a:ext cx="6687389" cy="11900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smtClean="0">
                  <a:solidFill>
                    <a:srgbClr val="FFFF00"/>
                  </a:solidFill>
                  <a:effectLst/>
                  <a:latin typeface="SVN-Moon star" panose="00000400000000000000" pitchFamily="2" charset="0"/>
                  <a:cs typeface="Mali" panose="00000500000000000000" pitchFamily="2" charset="-34"/>
                </a:rPr>
                <a:t>MẶT TRĂNG</a:t>
              </a:r>
              <a:endParaRPr lang="en-US" sz="8000" b="1" dirty="0">
                <a:solidFill>
                  <a:srgbClr val="FFFF00"/>
                </a:solidFill>
                <a:effectLst/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4774808" y="3721879"/>
              <a:ext cx="6687389" cy="11900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smtClean="0">
                  <a:effectLst>
                    <a:glow rad="1905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MẶT TRĂNG</a:t>
              </a:r>
              <a:endParaRPr lang="en-US" sz="8000" b="1" dirty="0">
                <a:effectLst>
                  <a:glow rad="1905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813">
            <a:off x="8400746" y="1699700"/>
            <a:ext cx="1850370" cy="1968161"/>
          </a:xfrm>
          <a:prstGeom prst="rect">
            <a:avLst/>
          </a:prstGeom>
        </p:spPr>
      </p:pic>
      <p:pic>
        <p:nvPicPr>
          <p:cNvPr id="22" name="Graphic 9">
            <a:extLst>
              <a:ext uri="{FF2B5EF4-FFF2-40B4-BE49-F238E27FC236}">
                <a16:creationId xmlns:a16="http://schemas.microsoft.com/office/drawing/2014/main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54412">
            <a:off x="27416" y="5701259"/>
            <a:ext cx="4300662" cy="2213843"/>
          </a:xfrm>
          <a:prstGeom prst="rect">
            <a:avLst/>
          </a:prstGeom>
        </p:spPr>
      </p:pic>
      <p:pic>
        <p:nvPicPr>
          <p:cNvPr id="23" name="Graphic 9">
            <a:extLst>
              <a:ext uri="{FF2B5EF4-FFF2-40B4-BE49-F238E27FC236}">
                <a16:creationId xmlns:a16="http://schemas.microsoft.com/office/drawing/2014/main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816836">
            <a:off x="3941058" y="5670890"/>
            <a:ext cx="4109534" cy="2164692"/>
          </a:xfrm>
          <a:prstGeom prst="rect">
            <a:avLst/>
          </a:prstGeom>
        </p:spPr>
      </p:pic>
      <p:pic>
        <p:nvPicPr>
          <p:cNvPr id="24" name="Graphic 9">
            <a:extLst>
              <a:ext uri="{FF2B5EF4-FFF2-40B4-BE49-F238E27FC236}">
                <a16:creationId xmlns:a16="http://schemas.microsoft.com/office/drawing/2014/main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54412">
            <a:off x="7899924" y="5832390"/>
            <a:ext cx="4300662" cy="22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5">
            <a:extLst>
              <a:ext uri="{FF2B5EF4-FFF2-40B4-BE49-F238E27FC236}">
                <a16:creationId xmlns:a16="http://schemas.microsoft.com/office/drawing/2014/main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6085" y="1090"/>
            <a:ext cx="844159" cy="1099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3988" y="709484"/>
            <a:ext cx="11475076" cy="6023434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549" y="798834"/>
            <a:ext cx="10844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</a:t>
            </a:r>
            <a:r>
              <a:rPr lang="vi-VN" sz="1600" b="1" dirty="0" smtClean="0">
                <a:latin typeface="UTM Avo" panose="02040603050506020204" pitchFamily="18" charset="0"/>
              </a:rPr>
              <a:t>Ở vương </a:t>
            </a:r>
            <a:r>
              <a:rPr lang="vi-VN" sz="1600" b="1" dirty="0" err="1" smtClean="0">
                <a:latin typeface="UTM Avo" panose="02040603050506020204" pitchFamily="18" charset="0"/>
              </a:rPr>
              <a:t>quốc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nọ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có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một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 xinh </a:t>
            </a:r>
            <a:r>
              <a:rPr lang="vi-VN" sz="1600" b="1" dirty="0" err="1" smtClean="0">
                <a:latin typeface="UTM Avo" panose="02040603050506020204" pitchFamily="18" charset="0"/>
              </a:rPr>
              <a:t>xinh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chừng</a:t>
            </a:r>
            <a:r>
              <a:rPr lang="vi-VN" sz="1600" b="1" dirty="0" smtClean="0">
                <a:latin typeface="UTM Avo" panose="02040603050506020204" pitchFamily="18" charset="0"/>
              </a:rPr>
              <a:t> năm, </a:t>
            </a:r>
            <a:r>
              <a:rPr lang="vi-VN" sz="1600" b="1" dirty="0" err="1" smtClean="0">
                <a:latin typeface="UTM Avo" panose="02040603050506020204" pitchFamily="18" charset="0"/>
              </a:rPr>
              <a:t>sáu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tuổi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xíu</a:t>
            </a:r>
            <a:r>
              <a:rPr lang="vi-VN" sz="1600" b="1" dirty="0" smtClean="0">
                <a:latin typeface="UTM Avo" panose="02040603050506020204" pitchFamily="18" charset="0"/>
              </a:rPr>
              <a:t> như </a:t>
            </a:r>
            <a:r>
              <a:rPr lang="vi-VN" sz="1600" b="1" dirty="0" err="1" smtClean="0">
                <a:latin typeface="UTM Avo" panose="02040603050506020204" pitchFamily="18" charset="0"/>
              </a:rPr>
              <a:t>vậy</a:t>
            </a:r>
            <a:r>
              <a:rPr lang="vi-VN" sz="1600" b="1" dirty="0" smtClean="0">
                <a:latin typeface="UTM Avo" panose="02040603050506020204" pitchFamily="18" charset="0"/>
              </a:rPr>
              <a:t>, nhưng cô </a:t>
            </a:r>
            <a:r>
              <a:rPr lang="vi-VN" sz="1600" b="1" dirty="0" err="1" smtClean="0">
                <a:latin typeface="UTM Avo" panose="02040603050506020204" pitchFamily="18" charset="0"/>
              </a:rPr>
              <a:t>lại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là</a:t>
            </a:r>
            <a:r>
              <a:rPr lang="vi-VN" sz="1600" b="1" dirty="0" smtClean="0">
                <a:latin typeface="UTM Avo" panose="02040603050506020204" pitchFamily="18" charset="0"/>
              </a:rPr>
              <a:t>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Một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lần</a:t>
            </a:r>
            <a:r>
              <a:rPr lang="vi-VN" sz="1600" b="1" dirty="0" smtClean="0">
                <a:latin typeface="UTM Avo" panose="02040603050506020204" pitchFamily="18" charset="0"/>
              </a:rPr>
              <a:t>,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ốm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nặng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Nhà</a:t>
            </a:r>
            <a:r>
              <a:rPr lang="vi-VN" sz="1600" b="1" dirty="0" smtClean="0">
                <a:latin typeface="UTM Avo" panose="02040603050506020204" pitchFamily="18" charset="0"/>
              </a:rPr>
              <a:t> vua </a:t>
            </a:r>
            <a:r>
              <a:rPr lang="vi-VN" sz="1600" b="1" dirty="0" err="1" smtClean="0">
                <a:latin typeface="UTM Avo" panose="02040603050506020204" pitchFamily="18" charset="0"/>
              </a:rPr>
              <a:t>rất</a:t>
            </a:r>
            <a:r>
              <a:rPr lang="vi-VN" sz="1600" b="1" dirty="0" smtClean="0">
                <a:latin typeface="UTM Avo" panose="02040603050506020204" pitchFamily="18" charset="0"/>
              </a:rPr>
              <a:t> lo </a:t>
            </a:r>
            <a:r>
              <a:rPr lang="vi-VN" sz="1600" b="1" dirty="0" err="1" smtClean="0">
                <a:latin typeface="UTM Avo" panose="02040603050506020204" pitchFamily="18" charset="0"/>
              </a:rPr>
              <a:t>lắng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Ngài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hứa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tặng</a:t>
            </a:r>
            <a:r>
              <a:rPr lang="vi-VN" sz="1600" b="1" dirty="0" smtClean="0">
                <a:latin typeface="UTM Avo" panose="02040603050506020204" pitchFamily="18" charset="0"/>
              </a:rPr>
              <a:t> cô con </a:t>
            </a:r>
            <a:r>
              <a:rPr lang="vi-VN" sz="1600" b="1" dirty="0" err="1" smtClean="0">
                <a:latin typeface="UTM Avo" panose="02040603050506020204" pitchFamily="18" charset="0"/>
              </a:rPr>
              <a:t>gái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nhỏ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bất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kì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thứ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gì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muốn</a:t>
            </a:r>
            <a:r>
              <a:rPr lang="vi-VN" sz="1600" b="1" dirty="0" smtClean="0">
                <a:latin typeface="UTM Avo" panose="02040603050506020204" pitchFamily="18" charset="0"/>
              </a:rPr>
              <a:t>, </a:t>
            </a:r>
            <a:r>
              <a:rPr lang="vi-VN" sz="1600" b="1" dirty="0" err="1" smtClean="0">
                <a:latin typeface="UTM Avo" panose="02040603050506020204" pitchFamily="18" charset="0"/>
              </a:rPr>
              <a:t>miễn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là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khỏi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bệnh</a:t>
            </a:r>
            <a:r>
              <a:rPr lang="vi-VN" sz="1600" b="1" dirty="0" smtClean="0">
                <a:latin typeface="UTM Avo" panose="02040603050506020204" pitchFamily="18" charset="0"/>
              </a:rPr>
              <a:t>.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nói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rằng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sẽ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khỏi</a:t>
            </a:r>
            <a:r>
              <a:rPr lang="vi-VN" sz="1600" b="1" dirty="0" smtClean="0">
                <a:latin typeface="UTM Avo" panose="02040603050506020204" pitchFamily="18" charset="0"/>
              </a:rPr>
              <a:t> ngay </a:t>
            </a:r>
            <a:r>
              <a:rPr lang="vi-VN" sz="1600" b="1" dirty="0" err="1" smtClean="0">
                <a:latin typeface="UTM Avo" panose="02040603050506020204" pitchFamily="18" charset="0"/>
              </a:rPr>
              <a:t>nếu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có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được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mặt</a:t>
            </a:r>
            <a:r>
              <a:rPr lang="vi-VN" sz="1600" b="1" dirty="0" smtClean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 smtClean="0">
                <a:latin typeface="UTM Avo" panose="02040603050506020204" pitchFamily="18" charset="0"/>
              </a:rPr>
              <a:t>   Vua cho </a:t>
            </a:r>
            <a:r>
              <a:rPr lang="vi-VN" sz="1600" b="1" dirty="0" err="1" smtClean="0">
                <a:latin typeface="UTM Avo" panose="02040603050506020204" pitchFamily="18" charset="0"/>
              </a:rPr>
              <a:t>vời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tất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cả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các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vị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đại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thần</a:t>
            </a:r>
            <a:r>
              <a:rPr lang="vi-VN" sz="1600" b="1" dirty="0" smtClean="0">
                <a:latin typeface="UTM Avo" panose="02040603050506020204" pitchFamily="18" charset="0"/>
              </a:rPr>
              <a:t>, </a:t>
            </a:r>
            <a:r>
              <a:rPr lang="vi-VN" sz="1600" b="1" dirty="0" err="1" smtClean="0">
                <a:latin typeface="UTM Avo" panose="02040603050506020204" pitchFamily="18" charset="0"/>
              </a:rPr>
              <a:t>các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nhà</a:t>
            </a:r>
            <a:r>
              <a:rPr lang="vi-VN" sz="1600" b="1" dirty="0" smtClean="0">
                <a:latin typeface="UTM Avo" panose="02040603050506020204" pitchFamily="18" charset="0"/>
              </a:rPr>
              <a:t> khoa </a:t>
            </a:r>
            <a:r>
              <a:rPr lang="vi-VN" sz="1600" b="1" dirty="0" err="1" smtClean="0">
                <a:latin typeface="UTM Avo" panose="02040603050506020204" pitchFamily="18" charset="0"/>
              </a:rPr>
              <a:t>học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tới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để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bàn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cách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lấy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mặt</a:t>
            </a:r>
            <a:r>
              <a:rPr lang="vi-VN" sz="1600" b="1" dirty="0" smtClean="0">
                <a:latin typeface="UTM Avo" panose="02040603050506020204" pitchFamily="18" charset="0"/>
              </a:rPr>
              <a:t> trăng cho cô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. Nhưng ai </a:t>
            </a:r>
            <a:r>
              <a:rPr lang="vi-VN" sz="1600" b="1" dirty="0" err="1" smtClean="0">
                <a:latin typeface="UTM Avo" panose="02040603050506020204" pitchFamily="18" charset="0"/>
              </a:rPr>
              <a:t>nấy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đều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nói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là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đòi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hỏi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của</a:t>
            </a:r>
            <a:r>
              <a:rPr lang="vi-VN" sz="1600" b="1" dirty="0" smtClean="0">
                <a:latin typeface="UTM Avo" panose="02040603050506020204" pitchFamily="18" charset="0"/>
              </a:rPr>
              <a:t>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 không </a:t>
            </a:r>
            <a:r>
              <a:rPr lang="vi-VN" sz="1600" b="1" dirty="0" err="1" smtClean="0">
                <a:latin typeface="UTM Avo" panose="02040603050506020204" pitchFamily="18" charset="0"/>
              </a:rPr>
              <a:t>thể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thực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hiện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được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vì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mặt</a:t>
            </a:r>
            <a:r>
              <a:rPr lang="vi-VN" sz="1600" b="1" dirty="0" smtClean="0">
                <a:latin typeface="UTM Avo" panose="02040603050506020204" pitchFamily="18" charset="0"/>
              </a:rPr>
              <a:t> trăng ở </a:t>
            </a:r>
            <a:r>
              <a:rPr lang="vi-VN" sz="1600" b="1" dirty="0" err="1" smtClean="0">
                <a:latin typeface="UTM Avo" panose="02040603050506020204" pitchFamily="18" charset="0"/>
              </a:rPr>
              <a:t>rất</a:t>
            </a:r>
            <a:r>
              <a:rPr lang="vi-VN" sz="1600" b="1" dirty="0" smtClean="0">
                <a:latin typeface="UTM Avo" panose="02040603050506020204" pitchFamily="18" charset="0"/>
              </a:rPr>
              <a:t> xa </a:t>
            </a:r>
            <a:r>
              <a:rPr lang="vi-VN" sz="1600" b="1" dirty="0" err="1" smtClean="0">
                <a:latin typeface="UTM Avo" panose="02040603050506020204" pitchFamily="18" charset="0"/>
              </a:rPr>
              <a:t>và</a:t>
            </a:r>
            <a:r>
              <a:rPr lang="vi-VN" sz="1600" b="1" dirty="0" smtClean="0">
                <a:latin typeface="UTM Avo" panose="02040603050506020204" pitchFamily="18" charset="0"/>
              </a:rPr>
              <a:t> to </a:t>
            </a:r>
            <a:r>
              <a:rPr lang="vi-VN" sz="1600" b="1" dirty="0" err="1" smtClean="0">
                <a:latin typeface="UTM Avo" panose="02040603050506020204" pitchFamily="18" charset="0"/>
              </a:rPr>
              <a:t>gấp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hàng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nghìn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lần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đất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nước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của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nhà</a:t>
            </a:r>
            <a:r>
              <a:rPr lang="vi-VN" sz="1600" b="1" dirty="0" smtClean="0">
                <a:latin typeface="UTM Avo" panose="02040603050506020204" pitchFamily="18" charset="0"/>
              </a:rPr>
              <a:t> vua.</a:t>
            </a:r>
            <a:endParaRPr lang="vi-VN" sz="1600" b="1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8083" y="6249982"/>
            <a:ext cx="1880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(</a:t>
            </a:r>
            <a:r>
              <a:rPr lang="en-US" sz="1400" i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Còn</a:t>
            </a:r>
            <a:r>
              <a:rPr lang="en-US" sz="1400" i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400" i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nữa</a:t>
            </a:r>
            <a:r>
              <a:rPr lang="en-US" sz="1400" i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)</a:t>
            </a:r>
          </a:p>
          <a:p>
            <a:pPr algn="just"/>
            <a:r>
              <a:rPr lang="en-US" sz="1600" dirty="0" smtClean="0">
                <a:solidFill>
                  <a:prstClr val="black"/>
                </a:solidFill>
                <a:latin typeface="UTM Avo" panose="02040603050506020204" pitchFamily="18" charset="0"/>
              </a:rPr>
              <a:t>Theo </a:t>
            </a:r>
            <a:r>
              <a:rPr lang="en-US" sz="16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PHƠ - BƠ</a:t>
            </a:r>
            <a:endParaRPr lang="vi-VN" sz="1600" b="1" dirty="0">
              <a:solidFill>
                <a:prstClr val="black"/>
              </a:solidFill>
            </a:endParaRPr>
          </a:p>
        </p:txBody>
      </p:sp>
      <p:pic>
        <p:nvPicPr>
          <p:cNvPr id="11" name="Graphic 3">
            <a:extLst>
              <a:ext uri="{FF2B5EF4-FFF2-40B4-BE49-F238E27FC236}">
                <a16:creationId xmlns:a16="http://schemas.microsoft.com/office/drawing/2014/main" id="{28DEB0CD-EC55-4472-A466-2108382B8E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19023">
            <a:off x="11216966" y="4946769"/>
            <a:ext cx="1082272" cy="1857080"/>
          </a:xfrm>
          <a:prstGeom prst="rect">
            <a:avLst/>
          </a:prstGeom>
        </p:spPr>
      </p:pic>
      <p:pic>
        <p:nvPicPr>
          <p:cNvPr id="12" name="Graphic 9">
            <a:extLst>
              <a:ext uri="{FF2B5EF4-FFF2-40B4-BE49-F238E27FC236}">
                <a16:creationId xmlns:a16="http://schemas.microsoft.com/office/drawing/2014/main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18045">
            <a:off x="9799174" y="-295592"/>
            <a:ext cx="2257425" cy="1162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6548" y="2289154"/>
            <a:ext cx="108440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latin typeface="UTM Avo" panose="02040603050506020204" pitchFamily="18" charset="0"/>
              </a:rPr>
              <a:t>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buồn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lắm</a:t>
            </a:r>
            <a:r>
              <a:rPr lang="vi-VN" sz="1600" b="1" dirty="0">
                <a:latin typeface="UTM Avo" panose="02040603050506020204" pitchFamily="18" charset="0"/>
              </a:rPr>
              <a:t>, than </a:t>
            </a:r>
            <a:r>
              <a:rPr lang="vi-VN" sz="1600" b="1" dirty="0" err="1">
                <a:latin typeface="UTM Avo" panose="02040603050506020204" pitchFamily="18" charset="0"/>
              </a:rPr>
              <a:t>phiền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với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ngài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lát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hết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xem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như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đã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đồng</a:t>
            </a:r>
            <a:r>
              <a:rPr lang="vi-VN" sz="1600" b="1" dirty="0">
                <a:latin typeface="UTM Avo" panose="02040603050506020204" pitchFamily="18" charset="0"/>
              </a:rPr>
              <a:t> ý.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chủ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nhỏ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mình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hứa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sẽ</a:t>
            </a:r>
            <a:r>
              <a:rPr lang="vi-VN" sz="1600" b="1" dirty="0">
                <a:latin typeface="UTM Avo" panose="02040603050506020204" pitchFamily="18" charset="0"/>
              </a:rPr>
              <a:t> mang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cho cô nhưng cô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to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chừng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.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Chỉ</a:t>
            </a:r>
            <a:r>
              <a:rPr lang="vi-VN" sz="1600" b="1" dirty="0">
                <a:latin typeface="UTM Avo" panose="02040603050506020204" pitchFamily="18" charset="0"/>
              </a:rPr>
              <a:t> to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ta, </a:t>
            </a:r>
            <a:r>
              <a:rPr lang="vi-VN" sz="1600" b="1" dirty="0" err="1">
                <a:latin typeface="UTM Avo" panose="02040603050506020204" pitchFamily="18" charset="0"/>
              </a:rPr>
              <a:t>vì</a:t>
            </a:r>
            <a:r>
              <a:rPr lang="vi-VN" sz="1600" b="1" dirty="0">
                <a:latin typeface="UTM Avo" panose="02040603050506020204" pitchFamily="18" charset="0"/>
              </a:rPr>
              <a:t> khi ta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ngón</a:t>
            </a:r>
            <a:r>
              <a:rPr lang="vi-VN" sz="1600" b="1" dirty="0">
                <a:latin typeface="UTM Avo" panose="02040603050506020204" pitchFamily="18" charset="0"/>
              </a:rPr>
              <a:t> tay lên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thì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che </a:t>
            </a:r>
            <a:r>
              <a:rPr lang="vi-VN" sz="1600" b="1" dirty="0" err="1">
                <a:latin typeface="UTM Avo" panose="02040603050506020204" pitchFamily="18" charset="0"/>
              </a:rPr>
              <a:t>gần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khuất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lại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treo ở đâu không?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đáp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Ta </a:t>
            </a:r>
            <a:r>
              <a:rPr lang="vi-VN" sz="1600" b="1" dirty="0" err="1">
                <a:latin typeface="UTM Avo" panose="02040603050506020204" pitchFamily="18" charset="0"/>
              </a:rPr>
              <a:t>thấy</a:t>
            </a:r>
            <a:r>
              <a:rPr lang="vi-VN" sz="1600" b="1" dirty="0">
                <a:latin typeface="UTM Avo" panose="02040603050506020204" pitchFamily="18" charset="0"/>
              </a:rPr>
              <a:t> đôi khi </a:t>
            </a:r>
            <a:r>
              <a:rPr lang="vi-VN" sz="1600" b="1" dirty="0" err="1">
                <a:latin typeface="UTM Avo" panose="02040603050506020204" pitchFamily="18" charset="0"/>
              </a:rPr>
              <a:t>nó</a:t>
            </a:r>
            <a:r>
              <a:rPr lang="vi-VN" sz="1600" b="1" dirty="0">
                <a:latin typeface="UTM Avo" panose="02040603050506020204" pitchFamily="18" charset="0"/>
              </a:rPr>
              <a:t> đi ngang qua </a:t>
            </a:r>
            <a:r>
              <a:rPr lang="vi-VN" sz="1600" b="1" dirty="0" err="1">
                <a:latin typeface="UTM Avo" panose="02040603050506020204" pitchFamily="18" charset="0"/>
              </a:rPr>
              <a:t>ngọn</a:t>
            </a:r>
            <a:r>
              <a:rPr lang="vi-VN" sz="1600" b="1" dirty="0">
                <a:latin typeface="UTM Avo" panose="02040603050506020204" pitchFamily="18" charset="0"/>
              </a:rPr>
              <a:t> cây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cửa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thêm: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Vậy</a:t>
            </a:r>
            <a:r>
              <a:rPr lang="vi-VN" sz="1600" b="1" dirty="0">
                <a:latin typeface="UTM Avo" panose="02040603050506020204" pitchFamily="18" charset="0"/>
              </a:rPr>
              <a:t> theo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gì</a:t>
            </a:r>
            <a:r>
              <a:rPr lang="vi-VN" sz="1600" b="1" dirty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Tất</a:t>
            </a:r>
            <a:r>
              <a:rPr lang="vi-VN" sz="1600" b="1" dirty="0">
                <a:latin typeface="UTM Avo" panose="02040603050506020204" pitchFamily="18" charset="0"/>
              </a:rPr>
              <a:t> nhiên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rồ</a:t>
            </a:r>
            <a:r>
              <a:rPr lang="en-US" sz="1600" b="1" dirty="0" err="1" smtClean="0">
                <a:latin typeface="UTM Avo" panose="02040603050506020204" pitchFamily="18" charset="0"/>
              </a:rPr>
              <a:t>i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endParaRPr lang="vi-VN" sz="16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547" y="5551364"/>
            <a:ext cx="10844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tức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tốc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thợ</a:t>
            </a:r>
            <a:r>
              <a:rPr lang="vi-VN" sz="1600" b="1" dirty="0">
                <a:latin typeface="UTM Avo" panose="02040603050506020204" pitchFamily="18" charset="0"/>
              </a:rPr>
              <a:t> kim </a:t>
            </a:r>
            <a:r>
              <a:rPr lang="vi-VN" sz="1600" b="1" dirty="0" err="1">
                <a:latin typeface="UTM Avo" panose="02040603050506020204" pitchFamily="18" charset="0"/>
              </a:rPr>
              <a:t>hoàn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ngay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lớn</a:t>
            </a:r>
            <a:r>
              <a:rPr lang="vi-VN" sz="1600" b="1" dirty="0">
                <a:latin typeface="UTM Avo" panose="02040603050506020204" pitchFamily="18" charset="0"/>
              </a:rPr>
              <a:t>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sợi</a:t>
            </a:r>
            <a:r>
              <a:rPr lang="vi-VN" sz="1600" b="1" dirty="0">
                <a:latin typeface="UTM Avo" panose="02040603050506020204" pitchFamily="18" charset="0"/>
              </a:rPr>
              <a:t> dây </a:t>
            </a:r>
            <a:r>
              <a:rPr lang="vi-VN" sz="1600" b="1" dirty="0" err="1">
                <a:latin typeface="UTM Avo" panose="02040603050506020204" pitchFamily="18" charset="0"/>
              </a:rPr>
              <a:t>chuyền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để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thể</a:t>
            </a:r>
            <a:r>
              <a:rPr lang="vi-VN" sz="1600" b="1" dirty="0">
                <a:latin typeface="UTM Avo" panose="02040603050506020204" pitchFamily="18" charset="0"/>
              </a:rPr>
              <a:t> đeo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1600" b="1" dirty="0">
                <a:latin typeface="UTM Avo" panose="02040603050506020204" pitchFamily="18" charset="0"/>
              </a:rPr>
              <a:t>   </a:t>
            </a:r>
            <a:r>
              <a:rPr lang="vi-VN" sz="1600" b="1" dirty="0" err="1">
                <a:latin typeface="UTM Avo" panose="02040603050506020204" pitchFamily="18" charset="0"/>
              </a:rPr>
              <a:t>Thấy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trăng,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vui </a:t>
            </a:r>
            <a:r>
              <a:rPr lang="vi-VN" sz="1600" b="1" dirty="0" err="1">
                <a:latin typeface="UTM Avo" panose="02040603050506020204" pitchFamily="18" charset="0"/>
              </a:rPr>
              <a:t>sướng</a:t>
            </a:r>
            <a:r>
              <a:rPr lang="vi-VN" sz="1600" b="1" dirty="0">
                <a:latin typeface="UTM Avo" panose="02040603050506020204" pitchFamily="18" charset="0"/>
              </a:rPr>
              <a:t> ra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giường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bệnh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chạy</a:t>
            </a:r>
            <a:r>
              <a:rPr lang="vi-VN" sz="1600" b="1" dirty="0">
                <a:latin typeface="UTM Avo" panose="02040603050506020204" pitchFamily="18" charset="0"/>
              </a:rPr>
              <a:t> tung tăng </a:t>
            </a:r>
            <a:r>
              <a:rPr lang="vi-VN" sz="1600" b="1" dirty="0" err="1">
                <a:latin typeface="UTM Avo" panose="02040603050506020204" pitchFamily="18" charset="0"/>
              </a:rPr>
              <a:t>khắp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vườn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  <a:endParaRPr lang="vi-VN" sz="1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219780" y="98258"/>
            <a:ext cx="6278747" cy="776039"/>
            <a:chOff x="3232658" y="498191"/>
            <a:chExt cx="6278747" cy="776039"/>
          </a:xfrm>
        </p:grpSpPr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6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880"/>
                            </p:stCondLst>
                            <p:childTnLst>
                              <p:par>
                                <p:cTn id="7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20"/>
                            </p:stCondLst>
                            <p:childTnLst>
                              <p:par>
                                <p:cTn id="8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80"/>
                            </p:stCondLst>
                            <p:childTnLst>
                              <p:par>
                                <p:cTn id="8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40"/>
                            </p:stCondLst>
                            <p:childTnLst>
                              <p:par>
                                <p:cTn id="9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360"/>
                            </p:stCondLst>
                            <p:childTnLst>
                              <p:par>
                                <p:cTn id="9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80"/>
                            </p:stCondLst>
                            <p:childTnLst>
                              <p:par>
                                <p:cTn id="10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20"/>
                            </p:stCondLst>
                            <p:childTnLst>
                              <p:par>
                                <p:cTn id="11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60"/>
                            </p:stCondLst>
                            <p:childTnLst>
                              <p:par>
                                <p:cTn id="11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180"/>
                            </p:stCondLst>
                            <p:childTnLst>
                              <p:par>
                                <p:cTn id="12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360"/>
                            </p:stCondLst>
                            <p:childTnLst>
                              <p:par>
                                <p:cTn id="12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60"/>
                            </p:stCondLst>
                            <p:childTnLst>
                              <p:par>
                                <p:cTn id="14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allAtOnce"/>
      <p:bldP spid="5" grpId="0"/>
      <p:bldP spid="3" grpId="0" build="allAtOnce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5">
            <a:extLst>
              <a:ext uri="{FF2B5EF4-FFF2-40B4-BE49-F238E27FC236}">
                <a16:creationId xmlns:a16="http://schemas.microsoft.com/office/drawing/2014/main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03866" y="163704"/>
            <a:ext cx="844159" cy="109916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59045" y="872075"/>
            <a:ext cx="11013906" cy="3681637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1007918" y="1408176"/>
            <a:ext cx="1113490" cy="365760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989630" y="1004733"/>
            <a:ext cx="10552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   </a:t>
            </a:r>
            <a:r>
              <a:rPr lang="vi-VN" sz="2400" b="1" dirty="0" smtClean="0">
                <a:latin typeface="UTM Avo" panose="02040603050506020204" pitchFamily="18" charset="0"/>
              </a:rPr>
              <a:t>Ở vương </a:t>
            </a:r>
            <a:r>
              <a:rPr lang="vi-VN" sz="2400" b="1" dirty="0" err="1" smtClean="0">
                <a:latin typeface="UTM Avo" panose="02040603050506020204" pitchFamily="18" charset="0"/>
              </a:rPr>
              <a:t>quốc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nọ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có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một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 xinh </a:t>
            </a:r>
            <a:r>
              <a:rPr lang="vi-VN" sz="2400" b="1" dirty="0" err="1" smtClean="0">
                <a:latin typeface="UTM Avo" panose="02040603050506020204" pitchFamily="18" charset="0"/>
              </a:rPr>
              <a:t>xinh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chừng</a:t>
            </a:r>
            <a:r>
              <a:rPr lang="vi-VN" sz="2400" b="1" dirty="0" smtClean="0">
                <a:latin typeface="UTM Avo" panose="02040603050506020204" pitchFamily="18" charset="0"/>
              </a:rPr>
              <a:t> năm, </a:t>
            </a:r>
            <a:r>
              <a:rPr lang="vi-VN" sz="2400" b="1" dirty="0" err="1" smtClean="0">
                <a:latin typeface="UTM Avo" panose="02040603050506020204" pitchFamily="18" charset="0"/>
              </a:rPr>
              <a:t>sáu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tuổi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xíu</a:t>
            </a:r>
            <a:r>
              <a:rPr lang="vi-VN" sz="2400" b="1" dirty="0" smtClean="0">
                <a:latin typeface="UTM Avo" panose="02040603050506020204" pitchFamily="18" charset="0"/>
              </a:rPr>
              <a:t> như </a:t>
            </a:r>
            <a:r>
              <a:rPr lang="vi-VN" sz="2400" b="1" dirty="0" err="1" smtClean="0">
                <a:latin typeface="UTM Avo" panose="02040603050506020204" pitchFamily="18" charset="0"/>
              </a:rPr>
              <a:t>vậy</a:t>
            </a:r>
            <a:r>
              <a:rPr lang="vi-VN" sz="2400" b="1" dirty="0" smtClean="0">
                <a:latin typeface="UTM Avo" panose="02040603050506020204" pitchFamily="18" charset="0"/>
              </a:rPr>
              <a:t>, nhưng cô </a:t>
            </a:r>
            <a:r>
              <a:rPr lang="vi-VN" sz="2400" b="1" dirty="0" err="1" smtClean="0">
                <a:latin typeface="UTM Avo" panose="02040603050506020204" pitchFamily="18" charset="0"/>
              </a:rPr>
              <a:t>lại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là</a:t>
            </a:r>
            <a:r>
              <a:rPr lang="vi-VN" sz="2400" b="1" dirty="0" smtClean="0">
                <a:latin typeface="UTM Avo" panose="02040603050506020204" pitchFamily="18" charset="0"/>
              </a:rPr>
              <a:t>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Một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lần</a:t>
            </a:r>
            <a:r>
              <a:rPr lang="vi-VN" sz="2400" b="1" dirty="0" smtClean="0">
                <a:latin typeface="UTM Avo" panose="02040603050506020204" pitchFamily="18" charset="0"/>
              </a:rPr>
              <a:t>,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ốm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nặng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Nhà</a:t>
            </a:r>
            <a:r>
              <a:rPr lang="vi-VN" sz="2400" b="1" dirty="0" smtClean="0">
                <a:latin typeface="UTM Avo" panose="02040603050506020204" pitchFamily="18" charset="0"/>
              </a:rPr>
              <a:t> vua </a:t>
            </a:r>
            <a:r>
              <a:rPr lang="vi-VN" sz="2400" b="1" dirty="0" err="1" smtClean="0">
                <a:latin typeface="UTM Avo" panose="02040603050506020204" pitchFamily="18" charset="0"/>
              </a:rPr>
              <a:t>rất</a:t>
            </a:r>
            <a:r>
              <a:rPr lang="vi-VN" sz="2400" b="1" dirty="0" smtClean="0">
                <a:latin typeface="UTM Avo" panose="02040603050506020204" pitchFamily="18" charset="0"/>
              </a:rPr>
              <a:t> lo </a:t>
            </a:r>
            <a:r>
              <a:rPr lang="vi-VN" sz="2400" b="1" dirty="0" err="1" smtClean="0">
                <a:latin typeface="UTM Avo" panose="02040603050506020204" pitchFamily="18" charset="0"/>
              </a:rPr>
              <a:t>lắng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Ngài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hứa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tặng</a:t>
            </a:r>
            <a:r>
              <a:rPr lang="vi-VN" sz="2400" b="1" dirty="0" smtClean="0">
                <a:latin typeface="UTM Avo" panose="02040603050506020204" pitchFamily="18" charset="0"/>
              </a:rPr>
              <a:t> cô con </a:t>
            </a:r>
            <a:r>
              <a:rPr lang="vi-VN" sz="2400" b="1" dirty="0" err="1" smtClean="0">
                <a:latin typeface="UTM Avo" panose="02040603050506020204" pitchFamily="18" charset="0"/>
              </a:rPr>
              <a:t>gái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nhỏ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bất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kì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thứ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gì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muốn</a:t>
            </a:r>
            <a:r>
              <a:rPr lang="vi-VN" sz="2400" b="1" dirty="0" smtClean="0">
                <a:latin typeface="UTM Avo" panose="02040603050506020204" pitchFamily="18" charset="0"/>
              </a:rPr>
              <a:t>, </a:t>
            </a:r>
            <a:r>
              <a:rPr lang="vi-VN" sz="2400" b="1" dirty="0" err="1" smtClean="0">
                <a:latin typeface="UTM Avo" panose="02040603050506020204" pitchFamily="18" charset="0"/>
              </a:rPr>
              <a:t>miễn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là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khỏi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bệnh</a:t>
            </a:r>
            <a:r>
              <a:rPr lang="vi-VN" sz="2400" b="1" dirty="0" smtClean="0">
                <a:latin typeface="UTM Avo" panose="02040603050506020204" pitchFamily="18" charset="0"/>
              </a:rPr>
              <a:t>.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nói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rằng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sẽ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khỏi</a:t>
            </a:r>
            <a:r>
              <a:rPr lang="vi-VN" sz="2400" b="1" dirty="0" smtClean="0">
                <a:latin typeface="UTM Avo" panose="02040603050506020204" pitchFamily="18" charset="0"/>
              </a:rPr>
              <a:t> ngay </a:t>
            </a:r>
            <a:r>
              <a:rPr lang="vi-VN" sz="2400" b="1" dirty="0" err="1" smtClean="0">
                <a:latin typeface="UTM Avo" panose="02040603050506020204" pitchFamily="18" charset="0"/>
              </a:rPr>
              <a:t>nếu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có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được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mặt</a:t>
            </a:r>
            <a:r>
              <a:rPr lang="vi-VN" sz="2400" b="1" dirty="0" smtClean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2400" b="1" dirty="0" smtClean="0">
                <a:latin typeface="UTM Avo" panose="02040603050506020204" pitchFamily="18" charset="0"/>
              </a:rPr>
              <a:t>   Vua cho </a:t>
            </a:r>
            <a:r>
              <a:rPr lang="vi-VN" sz="2400" b="1" dirty="0" err="1" smtClean="0">
                <a:latin typeface="UTM Avo" panose="02040603050506020204" pitchFamily="18" charset="0"/>
              </a:rPr>
              <a:t>vời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tất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cả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các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vị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đại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thần</a:t>
            </a:r>
            <a:r>
              <a:rPr lang="vi-VN" sz="2400" b="1" dirty="0" smtClean="0">
                <a:latin typeface="UTM Avo" panose="02040603050506020204" pitchFamily="18" charset="0"/>
              </a:rPr>
              <a:t>, </a:t>
            </a:r>
            <a:r>
              <a:rPr lang="vi-VN" sz="2400" b="1" dirty="0" err="1" smtClean="0">
                <a:latin typeface="UTM Avo" panose="02040603050506020204" pitchFamily="18" charset="0"/>
              </a:rPr>
              <a:t>các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nhà</a:t>
            </a:r>
            <a:r>
              <a:rPr lang="vi-VN" sz="2400" b="1" dirty="0" smtClean="0">
                <a:latin typeface="UTM Avo" panose="02040603050506020204" pitchFamily="18" charset="0"/>
              </a:rPr>
              <a:t> khoa </a:t>
            </a:r>
            <a:r>
              <a:rPr lang="vi-VN" sz="2400" b="1" dirty="0" err="1" smtClean="0">
                <a:latin typeface="UTM Avo" panose="02040603050506020204" pitchFamily="18" charset="0"/>
              </a:rPr>
              <a:t>học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tới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để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bàn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cách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lấy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mặt</a:t>
            </a:r>
            <a:r>
              <a:rPr lang="vi-VN" sz="2400" b="1" dirty="0" smtClean="0">
                <a:latin typeface="UTM Avo" panose="02040603050506020204" pitchFamily="18" charset="0"/>
              </a:rPr>
              <a:t> trăng cho cô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. Nhưng ai </a:t>
            </a:r>
            <a:r>
              <a:rPr lang="vi-VN" sz="2400" b="1" dirty="0" err="1" smtClean="0">
                <a:latin typeface="UTM Avo" panose="02040603050506020204" pitchFamily="18" charset="0"/>
              </a:rPr>
              <a:t>nấy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đều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nói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là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đòi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hỏi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của</a:t>
            </a:r>
            <a:r>
              <a:rPr lang="vi-VN" sz="2400" b="1" dirty="0" smtClean="0">
                <a:latin typeface="UTM Avo" panose="02040603050506020204" pitchFamily="18" charset="0"/>
              </a:rPr>
              <a:t>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 không </a:t>
            </a:r>
            <a:r>
              <a:rPr lang="vi-VN" sz="2400" b="1" dirty="0" err="1" smtClean="0">
                <a:latin typeface="UTM Avo" panose="02040603050506020204" pitchFamily="18" charset="0"/>
              </a:rPr>
              <a:t>thể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thực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hiện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được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vì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mặt</a:t>
            </a:r>
            <a:r>
              <a:rPr lang="vi-VN" sz="2400" b="1" dirty="0" smtClean="0">
                <a:latin typeface="UTM Avo" panose="02040603050506020204" pitchFamily="18" charset="0"/>
              </a:rPr>
              <a:t> trăng ở </a:t>
            </a:r>
            <a:r>
              <a:rPr lang="vi-VN" sz="2400" b="1" dirty="0" err="1" smtClean="0">
                <a:latin typeface="UTM Avo" panose="02040603050506020204" pitchFamily="18" charset="0"/>
              </a:rPr>
              <a:t>rất</a:t>
            </a:r>
            <a:r>
              <a:rPr lang="vi-VN" sz="2400" b="1" dirty="0" smtClean="0">
                <a:latin typeface="UTM Avo" panose="02040603050506020204" pitchFamily="18" charset="0"/>
              </a:rPr>
              <a:t> xa </a:t>
            </a:r>
            <a:r>
              <a:rPr lang="vi-VN" sz="2400" b="1" dirty="0" err="1" smtClean="0">
                <a:latin typeface="UTM Avo" panose="02040603050506020204" pitchFamily="18" charset="0"/>
              </a:rPr>
              <a:t>và</a:t>
            </a:r>
            <a:r>
              <a:rPr lang="vi-VN" sz="2400" b="1" dirty="0" smtClean="0">
                <a:latin typeface="UTM Avo" panose="02040603050506020204" pitchFamily="18" charset="0"/>
              </a:rPr>
              <a:t> to </a:t>
            </a:r>
            <a:r>
              <a:rPr lang="vi-VN" sz="2400" b="1" dirty="0" err="1" smtClean="0">
                <a:latin typeface="UTM Avo" panose="02040603050506020204" pitchFamily="18" charset="0"/>
              </a:rPr>
              <a:t>gấp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hàng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nghìn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lần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đất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nước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của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nhà</a:t>
            </a:r>
            <a:r>
              <a:rPr lang="vi-VN" sz="2400" b="1" dirty="0" smtClean="0">
                <a:latin typeface="UTM Avo" panose="02040603050506020204" pitchFamily="18" charset="0"/>
              </a:rPr>
              <a:t> vua.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733675" y="3219450"/>
            <a:ext cx="514350" cy="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478610" y="262528"/>
            <a:ext cx="6278747" cy="776039"/>
            <a:chOff x="3232658" y="498191"/>
            <a:chExt cx="6278747" cy="776039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5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624" y="5585120"/>
            <a:ext cx="1069702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UTM Avo" panose="02040603050506020204" pitchFamily="18" charset="0"/>
              </a:rPr>
              <a:t>Vời</a:t>
            </a:r>
            <a:r>
              <a:rPr lang="en-US" sz="2800" b="1" dirty="0" smtClean="0">
                <a:latin typeface="UTM Avo" panose="02040603050506020204" pitchFamily="18" charset="0"/>
              </a:rPr>
              <a:t>: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dưới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quyền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(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>
                <a:latin typeface="UTM Avo" panose="02040603050506020204" pitchFamily="18" charset="0"/>
              </a:rPr>
              <a:t>)</a:t>
            </a:r>
            <a:endParaRPr lang="vi-V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603" t="36708" r="7301" b="25430"/>
          <a:stretch/>
        </p:blipFill>
        <p:spPr>
          <a:xfrm>
            <a:off x="2190288" y="620825"/>
            <a:ext cx="8234792" cy="4597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1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5">
            <a:extLst>
              <a:ext uri="{FF2B5EF4-FFF2-40B4-BE49-F238E27FC236}">
                <a16:creationId xmlns:a16="http://schemas.microsoft.com/office/drawing/2014/main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51379" y="234340"/>
            <a:ext cx="844159" cy="10991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2947" y="2745810"/>
            <a:ext cx="10058399" cy="20621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Nhưng ai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nấy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đều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đòi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công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chúa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không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vì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ở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xa 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to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gấp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hàng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nghìn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lần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đất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nước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vua.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398" y="3192086"/>
            <a:ext cx="55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/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6104" y="3711660"/>
            <a:ext cx="55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/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2946" y="2731886"/>
            <a:ext cx="10058399" cy="2062103"/>
            <a:chOff x="1155033" y="3068252"/>
            <a:chExt cx="10058399" cy="2062103"/>
          </a:xfrm>
        </p:grpSpPr>
        <p:sp>
          <p:nvSpPr>
            <p:cNvPr id="18" name="Rectangle 17"/>
            <p:cNvSpPr/>
            <p:nvPr/>
          </p:nvSpPr>
          <p:spPr>
            <a:xfrm>
              <a:off x="1155033" y="3068252"/>
              <a:ext cx="10058399" cy="20621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Nhưng ai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nấy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đều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nói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đòi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hỏi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công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chúa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không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thể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thực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hiện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được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vì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trăng ở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rất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xa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 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to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gấp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hàng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nghìn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lần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đất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nước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nhà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vua.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72399" y="3547646"/>
              <a:ext cx="5534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/</a:t>
              </a:r>
              <a:endParaRPr lang="vi-VN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7669" y="4004874"/>
              <a:ext cx="5534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/</a:t>
              </a:r>
              <a:endParaRPr lang="vi-VN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Freeform: Shape 24">
            <a:extLst>
              <a:ext uri="{FF2B5EF4-FFF2-40B4-BE49-F238E27FC236}">
                <a16:creationId xmlns:a16="http://schemas.microsoft.com/office/drawing/2014/main" id="{D447446A-18C3-4E9B-9458-A2CBB898D903}"/>
              </a:ext>
            </a:extLst>
          </p:cNvPr>
          <p:cNvSpPr/>
          <p:nvPr/>
        </p:nvSpPr>
        <p:spPr>
          <a:xfrm rot="10535068">
            <a:off x="3435894" y="700365"/>
            <a:ext cx="5432505" cy="1996177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22642" y="1059047"/>
            <a:ext cx="4924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Luyện</a:t>
            </a:r>
            <a:r>
              <a:rPr lang="en-US" sz="6600" b="1" dirty="0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đọc</a:t>
            </a:r>
            <a:r>
              <a:rPr lang="en-US" sz="6600" b="1" dirty="0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câu</a:t>
            </a:r>
            <a:r>
              <a:rPr lang="en-US" sz="6600" b="1" dirty="0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 </a:t>
            </a:r>
            <a:endParaRPr lang="vi-VN" sz="6600" b="1" dirty="0">
              <a:solidFill>
                <a:srgbClr val="5B6087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89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/>
      <p:bldP spid="16" grpId="1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5">
            <a:extLst>
              <a:ext uri="{FF2B5EF4-FFF2-40B4-BE49-F238E27FC236}">
                <a16:creationId xmlns:a16="http://schemas.microsoft.com/office/drawing/2014/main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56730" y="49880"/>
            <a:ext cx="844159" cy="109916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71521" y="748485"/>
            <a:ext cx="11771481" cy="5809118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486539" y="8489092"/>
            <a:ext cx="514350" cy="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697174" y="3459892"/>
            <a:ext cx="1023107" cy="398769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691163" y="836888"/>
            <a:ext cx="113195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UTM Avo" panose="02040603050506020204" pitchFamily="18" charset="0"/>
              </a:rPr>
              <a:t> </a:t>
            </a:r>
            <a:r>
              <a:rPr lang="vi-VN" sz="2400" b="1" dirty="0" err="1">
                <a:latin typeface="UTM Avo" panose="02040603050506020204" pitchFamily="18" charset="0"/>
              </a:rPr>
              <a:t>Nhà</a:t>
            </a:r>
            <a:r>
              <a:rPr lang="vi-VN" sz="2400" b="1" dirty="0">
                <a:latin typeface="UTM Avo" panose="02040603050506020204" pitchFamily="18" charset="0"/>
              </a:rPr>
              <a:t> vua </a:t>
            </a:r>
            <a:r>
              <a:rPr lang="vi-VN" sz="2400" b="1" dirty="0" err="1">
                <a:latin typeface="UTM Avo" panose="02040603050506020204" pitchFamily="18" charset="0"/>
              </a:rPr>
              <a:t>buồn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lắm</a:t>
            </a:r>
            <a:r>
              <a:rPr lang="vi-VN" sz="2400" b="1" dirty="0">
                <a:latin typeface="UTM Avo" panose="02040603050506020204" pitchFamily="18" charset="0"/>
              </a:rPr>
              <a:t>, than </a:t>
            </a:r>
            <a:r>
              <a:rPr lang="vi-VN" sz="2400" b="1" dirty="0" err="1">
                <a:latin typeface="UTM Avo" panose="02040603050506020204" pitchFamily="18" charset="0"/>
              </a:rPr>
              <a:t>phiền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với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của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ngài</a:t>
            </a:r>
            <a:r>
              <a:rPr lang="vi-VN" sz="2400" b="1" dirty="0">
                <a:latin typeface="UTM Avo" panose="02040603050506020204" pitchFamily="18" charset="0"/>
              </a:rPr>
              <a:t>.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nghĩ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một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lát</a:t>
            </a:r>
            <a:r>
              <a:rPr lang="vi-VN" sz="2400" b="1" dirty="0">
                <a:latin typeface="UTM Avo" panose="02040603050506020204" pitchFamily="18" charset="0"/>
              </a:rPr>
              <a:t>, </a:t>
            </a:r>
            <a:r>
              <a:rPr lang="vi-VN" sz="2400" b="1" dirty="0" err="1">
                <a:latin typeface="UTM Avo" panose="02040603050506020204" pitchFamily="18" charset="0"/>
              </a:rPr>
              <a:t>rồi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bảo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Trước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hết</a:t>
            </a:r>
            <a:r>
              <a:rPr lang="vi-VN" sz="2400" b="1" dirty="0">
                <a:latin typeface="UTM Avo" panose="02040603050506020204" pitchFamily="18" charset="0"/>
              </a:rPr>
              <a:t>, </a:t>
            </a:r>
            <a:r>
              <a:rPr lang="vi-VN" sz="2400" b="1" dirty="0" err="1">
                <a:latin typeface="UTM Avo" panose="02040603050506020204" pitchFamily="18" charset="0"/>
              </a:rPr>
              <a:t>phải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hỏi</a:t>
            </a:r>
            <a:r>
              <a:rPr lang="vi-VN" sz="2400" b="1" dirty="0">
                <a:latin typeface="UTM Avo" panose="02040603050506020204" pitchFamily="18" charset="0"/>
              </a:rPr>
              <a:t> xem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nghĩ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về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như </a:t>
            </a:r>
            <a:r>
              <a:rPr lang="vi-VN" sz="2400" b="1" dirty="0" err="1">
                <a:latin typeface="UTM Avo" panose="02040603050506020204" pitchFamily="18" charset="0"/>
              </a:rPr>
              <a:t>thế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đã</a:t>
            </a:r>
            <a:r>
              <a:rPr lang="vi-VN" sz="24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</a:t>
            </a:r>
            <a:r>
              <a:rPr lang="vi-VN" sz="2400" b="1" dirty="0" err="1">
                <a:latin typeface="UTM Avo" panose="02040603050506020204" pitchFamily="18" charset="0"/>
              </a:rPr>
              <a:t>Nhà</a:t>
            </a:r>
            <a:r>
              <a:rPr lang="vi-VN" sz="2400" b="1" dirty="0">
                <a:latin typeface="UTM Avo" panose="02040603050506020204" pitchFamily="18" charset="0"/>
              </a:rPr>
              <a:t> vua </a:t>
            </a:r>
            <a:r>
              <a:rPr lang="vi-VN" sz="2400" b="1" dirty="0" err="1">
                <a:latin typeface="UTM Avo" panose="02040603050506020204" pitchFamily="18" charset="0"/>
              </a:rPr>
              <a:t>đồng</a:t>
            </a:r>
            <a:r>
              <a:rPr lang="vi-VN" sz="2400" b="1" dirty="0">
                <a:latin typeface="UTM Avo" panose="02040603050506020204" pitchFamily="18" charset="0"/>
              </a:rPr>
              <a:t> ý. </a:t>
            </a:r>
            <a:r>
              <a:rPr lang="vi-VN" sz="2400" b="1" dirty="0" err="1">
                <a:latin typeface="UTM Avo" panose="02040603050506020204" pitchFamily="18" charset="0"/>
              </a:rPr>
              <a:t>Thế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là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đến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gặp</a:t>
            </a:r>
            <a:r>
              <a:rPr lang="vi-VN" sz="2400" b="1" dirty="0">
                <a:latin typeface="UTM Avo" panose="02040603050506020204" pitchFamily="18" charset="0"/>
              </a:rPr>
              <a:t> cô </a:t>
            </a:r>
            <a:r>
              <a:rPr lang="vi-VN" sz="2400" b="1" dirty="0" err="1">
                <a:latin typeface="UTM Avo" panose="02040603050506020204" pitchFamily="18" charset="0"/>
              </a:rPr>
              <a:t>chủ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nhỏ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của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mình</a:t>
            </a:r>
            <a:r>
              <a:rPr lang="vi-VN" sz="2400" b="1" dirty="0">
                <a:latin typeface="UTM Avo" panose="02040603050506020204" pitchFamily="18" charset="0"/>
              </a:rPr>
              <a:t>.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hứa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sẽ</a:t>
            </a:r>
            <a:r>
              <a:rPr lang="vi-VN" sz="2400" b="1" dirty="0">
                <a:latin typeface="UTM Avo" panose="02040603050506020204" pitchFamily="18" charset="0"/>
              </a:rPr>
              <a:t> mang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</a:t>
            </a:r>
            <a:r>
              <a:rPr lang="vi-VN" sz="2400" b="1" dirty="0" err="1">
                <a:latin typeface="UTM Avo" panose="02040603050506020204" pitchFamily="18" charset="0"/>
              </a:rPr>
              <a:t>về</a:t>
            </a:r>
            <a:r>
              <a:rPr lang="vi-VN" sz="2400" b="1" dirty="0">
                <a:latin typeface="UTM Avo" panose="02040603050506020204" pitchFamily="18" charset="0"/>
              </a:rPr>
              <a:t> cho cô nhưng cô </a:t>
            </a:r>
            <a:r>
              <a:rPr lang="vi-VN" sz="2400" b="1" dirty="0" err="1">
                <a:latin typeface="UTM Avo" panose="02040603050506020204" pitchFamily="18" charset="0"/>
              </a:rPr>
              <a:t>phải</a:t>
            </a:r>
            <a:r>
              <a:rPr lang="vi-VN" sz="2400" b="1" dirty="0">
                <a:latin typeface="UTM Avo" panose="02040603050506020204" pitchFamily="18" charset="0"/>
              </a:rPr>
              <a:t> cho </a:t>
            </a:r>
            <a:r>
              <a:rPr lang="vi-VN" sz="2400" b="1" dirty="0" err="1">
                <a:latin typeface="UTM Avo" panose="02040603050506020204" pitchFamily="18" charset="0"/>
              </a:rPr>
              <a:t>biết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to </a:t>
            </a:r>
            <a:r>
              <a:rPr lang="vi-VN" sz="2400" b="1" dirty="0" err="1">
                <a:latin typeface="UTM Avo" panose="02040603050506020204" pitchFamily="18" charset="0"/>
              </a:rPr>
              <a:t>bằng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chừng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.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bảo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Chỉ</a:t>
            </a:r>
            <a:r>
              <a:rPr lang="vi-VN" sz="2400" b="1" dirty="0">
                <a:latin typeface="UTM Avo" panose="02040603050506020204" pitchFamily="18" charset="0"/>
              </a:rPr>
              <a:t> to hơn </a:t>
            </a:r>
            <a:r>
              <a:rPr lang="vi-VN" sz="2400" b="1" dirty="0" err="1">
                <a:latin typeface="UTM Avo" panose="02040603050506020204" pitchFamily="18" charset="0"/>
              </a:rPr>
              <a:t>móng</a:t>
            </a:r>
            <a:r>
              <a:rPr lang="vi-VN" sz="2400" b="1" dirty="0">
                <a:latin typeface="UTM Avo" panose="02040603050506020204" pitchFamily="18" charset="0"/>
              </a:rPr>
              <a:t> tay ta, </a:t>
            </a:r>
            <a:r>
              <a:rPr lang="vi-VN" sz="2400" b="1" dirty="0" err="1">
                <a:latin typeface="UTM Avo" panose="02040603050506020204" pitchFamily="18" charset="0"/>
              </a:rPr>
              <a:t>vì</a:t>
            </a:r>
            <a:r>
              <a:rPr lang="vi-VN" sz="2400" b="1" dirty="0">
                <a:latin typeface="UTM Avo" panose="02040603050506020204" pitchFamily="18" charset="0"/>
              </a:rPr>
              <a:t> khi ta </a:t>
            </a:r>
            <a:r>
              <a:rPr lang="vi-VN" sz="2400" b="1" dirty="0" err="1">
                <a:latin typeface="UTM Avo" panose="02040603050506020204" pitchFamily="18" charset="0"/>
              </a:rPr>
              <a:t>đặt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ngón</a:t>
            </a:r>
            <a:r>
              <a:rPr lang="vi-VN" sz="2400" b="1" dirty="0">
                <a:latin typeface="UTM Avo" panose="02040603050506020204" pitchFamily="18" charset="0"/>
              </a:rPr>
              <a:t> tay lên </a:t>
            </a:r>
            <a:r>
              <a:rPr lang="vi-VN" sz="2400" b="1" dirty="0" err="1">
                <a:latin typeface="UTM Avo" panose="02040603050506020204" pitchFamily="18" charset="0"/>
              </a:rPr>
              <a:t>trước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</a:t>
            </a:r>
            <a:r>
              <a:rPr lang="vi-VN" sz="2400" b="1" dirty="0" err="1">
                <a:latin typeface="UTM Avo" panose="02040603050506020204" pitchFamily="18" charset="0"/>
              </a:rPr>
              <a:t>thì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móng</a:t>
            </a:r>
            <a:r>
              <a:rPr lang="vi-VN" sz="2400" b="1" dirty="0">
                <a:latin typeface="UTM Avo" panose="02040603050506020204" pitchFamily="18" charset="0"/>
              </a:rPr>
              <a:t> tay che </a:t>
            </a:r>
            <a:r>
              <a:rPr lang="vi-VN" sz="2400" b="1" dirty="0" err="1">
                <a:latin typeface="UTM Avo" panose="02040603050506020204" pitchFamily="18" charset="0"/>
              </a:rPr>
              <a:t>gần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khuất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hỏi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lại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có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smtClean="0">
                <a:latin typeface="UTM Avo" panose="02040603050506020204" pitchFamily="18" charset="0"/>
              </a:rPr>
              <a:t>b</a:t>
            </a:r>
            <a:r>
              <a:rPr lang="en-US" sz="2400" b="1" dirty="0" err="1" smtClean="0">
                <a:latin typeface="UTM Avo" panose="02040603050506020204" pitchFamily="18" charset="0"/>
              </a:rPr>
              <a:t>i</a:t>
            </a:r>
            <a:r>
              <a:rPr lang="vi-VN" sz="2400" b="1" dirty="0" err="1" smtClean="0">
                <a:latin typeface="UTM Avo" panose="02040603050506020204" pitchFamily="18" charset="0"/>
              </a:rPr>
              <a:t>ết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treo ở đâu không?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đáp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Ta </a:t>
            </a:r>
            <a:r>
              <a:rPr lang="vi-VN" sz="2400" b="1" dirty="0" err="1">
                <a:latin typeface="UTM Avo" panose="02040603050506020204" pitchFamily="18" charset="0"/>
              </a:rPr>
              <a:t>thấy</a:t>
            </a:r>
            <a:r>
              <a:rPr lang="vi-VN" sz="2400" b="1" dirty="0">
                <a:latin typeface="UTM Avo" panose="02040603050506020204" pitchFamily="18" charset="0"/>
              </a:rPr>
              <a:t> đôi khi </a:t>
            </a:r>
            <a:r>
              <a:rPr lang="vi-VN" sz="2400" b="1" dirty="0" err="1">
                <a:latin typeface="UTM Avo" panose="02040603050506020204" pitchFamily="18" charset="0"/>
              </a:rPr>
              <a:t>nó</a:t>
            </a:r>
            <a:r>
              <a:rPr lang="vi-VN" sz="2400" b="1" dirty="0">
                <a:latin typeface="UTM Avo" panose="02040603050506020204" pitchFamily="18" charset="0"/>
              </a:rPr>
              <a:t> đi ngang qua </a:t>
            </a:r>
            <a:r>
              <a:rPr lang="vi-VN" sz="2400" b="1" dirty="0" err="1">
                <a:latin typeface="UTM Avo" panose="02040603050506020204" pitchFamily="18" charset="0"/>
              </a:rPr>
              <a:t>ngọn</a:t>
            </a:r>
            <a:r>
              <a:rPr lang="vi-VN" sz="2400" b="1" dirty="0">
                <a:latin typeface="UTM Avo" panose="02040603050506020204" pitchFamily="18" charset="0"/>
              </a:rPr>
              <a:t> cây </a:t>
            </a:r>
            <a:r>
              <a:rPr lang="vi-VN" sz="2400" b="1" dirty="0" err="1">
                <a:latin typeface="UTM Avo" panose="02040603050506020204" pitchFamily="18" charset="0"/>
              </a:rPr>
              <a:t>trước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cửa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sổ</a:t>
            </a:r>
            <a:r>
              <a:rPr lang="vi-VN" sz="24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gặng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hỏi</a:t>
            </a:r>
            <a:r>
              <a:rPr lang="vi-VN" sz="2400" b="1" dirty="0">
                <a:latin typeface="UTM Avo" panose="02040603050506020204" pitchFamily="18" charset="0"/>
              </a:rPr>
              <a:t> thêm: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Vậy</a:t>
            </a:r>
            <a:r>
              <a:rPr lang="vi-VN" sz="2400" b="1" dirty="0">
                <a:latin typeface="UTM Avo" panose="02040603050506020204" pitchFamily="18" charset="0"/>
              </a:rPr>
              <a:t> theo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,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</a:t>
            </a:r>
            <a:r>
              <a:rPr lang="vi-VN" sz="2400" b="1" dirty="0" err="1">
                <a:latin typeface="UTM Avo" panose="02040603050506020204" pitchFamily="18" charset="0"/>
              </a:rPr>
              <a:t>làm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bằng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Tất</a:t>
            </a:r>
            <a:r>
              <a:rPr lang="vi-VN" sz="2400" b="1" dirty="0">
                <a:latin typeface="UTM Avo" panose="02040603050506020204" pitchFamily="18" charset="0"/>
              </a:rPr>
              <a:t> nhiên </a:t>
            </a:r>
            <a:r>
              <a:rPr lang="vi-VN" sz="2400" b="1" dirty="0" err="1">
                <a:latin typeface="UTM Avo" panose="02040603050506020204" pitchFamily="18" charset="0"/>
              </a:rPr>
              <a:t>là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bằng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vàng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rồ</a:t>
            </a:r>
            <a:r>
              <a:rPr lang="en-US" sz="2400" b="1" dirty="0" err="1" smtClean="0">
                <a:latin typeface="UTM Avo" panose="02040603050506020204" pitchFamily="18" charset="0"/>
              </a:rPr>
              <a:t>i</a:t>
            </a:r>
            <a:r>
              <a:rPr lang="en-US" sz="2400" b="1" dirty="0" smtClean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433099" y="1248228"/>
            <a:ext cx="1039223" cy="1432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84926" y="122886"/>
            <a:ext cx="6278747" cy="776039"/>
            <a:chOff x="3232658" y="498191"/>
            <a:chExt cx="6278747" cy="776039"/>
          </a:xfrm>
        </p:grpSpPr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0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997" y="5465185"/>
            <a:ext cx="1000034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UTM Avo" panose="02040603050506020204" pitchFamily="18" charset="0"/>
              </a:rPr>
              <a:t>Chú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hề</a:t>
            </a:r>
            <a:r>
              <a:rPr lang="en-US" sz="2400" b="1" dirty="0" smtClean="0">
                <a:latin typeface="UTM Avo" panose="02040603050506020204" pitchFamily="18" charset="0"/>
              </a:rPr>
              <a:t>: </a:t>
            </a:r>
            <a:r>
              <a:rPr lang="en-US" sz="2400" dirty="0" err="1" smtClean="0">
                <a:latin typeface="UTM Avo" panose="02040603050506020204" pitchFamily="18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biểu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diễn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mục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hài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hước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thông</a:t>
            </a:r>
            <a:r>
              <a:rPr lang="en-US" sz="2400" dirty="0" smtClean="0">
                <a:latin typeface="UTM Avo" panose="02040603050506020204" pitchFamily="18" charset="0"/>
              </a:rPr>
              <a:t> qua </a:t>
            </a:r>
            <a:r>
              <a:rPr lang="en-US" sz="2400" dirty="0" err="1" smtClean="0">
                <a:latin typeface="UTM Avo" panose="02040603050506020204" pitchFamily="18" charset="0"/>
              </a:rPr>
              <a:t>cử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chỉ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điệu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bộ</a:t>
            </a:r>
            <a:r>
              <a:rPr lang="en-US" sz="2400" dirty="0" smtClean="0">
                <a:latin typeface="UTM Avo" panose="02040603050506020204" pitchFamily="18" charset="0"/>
              </a:rPr>
              <a:t>,… </a:t>
            </a:r>
            <a:r>
              <a:rPr lang="en-US" sz="2400" dirty="0" err="1" smtClean="0">
                <a:latin typeface="UTM Avo" panose="02040603050506020204" pitchFamily="18" charset="0"/>
              </a:rPr>
              <a:t>đem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lại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cười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mọi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endParaRPr lang="vi-V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26" y="514869"/>
            <a:ext cx="2519177" cy="4654305"/>
          </a:xfrm>
          <a:prstGeom prst="rect">
            <a:avLst/>
          </a:prstGeom>
        </p:spPr>
      </p:pic>
      <p:pic>
        <p:nvPicPr>
          <p:cNvPr id="1026" name="Picture 2" descr="Tại sao chú hề lại trở thành nỗi sợ lớn nhất của nhiều ngườ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72" y="803210"/>
            <a:ext cx="6116436" cy="407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5">
            <a:extLst>
              <a:ext uri="{FF2B5EF4-FFF2-40B4-BE49-F238E27FC236}">
                <a16:creationId xmlns:a16="http://schemas.microsoft.com/office/drawing/2014/main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88499" y="620706"/>
            <a:ext cx="844159" cy="109916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29571" y="1328035"/>
            <a:ext cx="10923373" cy="3334118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78478" y="2335780"/>
            <a:ext cx="2283087" cy="397902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60422" y="3196474"/>
            <a:ext cx="1872342" cy="431076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8191" y="1412687"/>
            <a:ext cx="104551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UTM Avo" panose="02040603050506020204" pitchFamily="18" charset="0"/>
              </a:rPr>
              <a:t>  </a:t>
            </a:r>
            <a:r>
              <a:rPr lang="vi-VN" sz="2800" b="1" dirty="0" err="1">
                <a:latin typeface="UTM Avo" panose="02040603050506020204" pitchFamily="18" charset="0"/>
              </a:rPr>
              <a:t>Chú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hề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tức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tốc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đến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gặp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thợ</a:t>
            </a:r>
            <a:r>
              <a:rPr lang="vi-VN" sz="2800" b="1" dirty="0">
                <a:latin typeface="UTM Avo" panose="02040603050506020204" pitchFamily="18" charset="0"/>
              </a:rPr>
              <a:t> kim </a:t>
            </a:r>
            <a:r>
              <a:rPr lang="vi-VN" sz="2800" b="1" dirty="0" err="1">
                <a:latin typeface="UTM Avo" panose="02040603050506020204" pitchFamily="18" charset="0"/>
              </a:rPr>
              <a:t>hoàn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đặt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làm</a:t>
            </a:r>
            <a:r>
              <a:rPr lang="vi-VN" sz="2800" b="1" dirty="0">
                <a:latin typeface="UTM Avo" panose="02040603050506020204" pitchFamily="18" charset="0"/>
              </a:rPr>
              <a:t> ngay </a:t>
            </a:r>
            <a:r>
              <a:rPr lang="vi-VN" sz="2800" b="1" dirty="0" err="1">
                <a:latin typeface="UTM Avo" panose="02040603050506020204" pitchFamily="18" charset="0"/>
              </a:rPr>
              <a:t>một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mặt</a:t>
            </a:r>
            <a:r>
              <a:rPr lang="vi-VN" sz="2800" b="1" dirty="0">
                <a:latin typeface="UTM Avo" panose="02040603050506020204" pitchFamily="18" charset="0"/>
              </a:rPr>
              <a:t> trăng </a:t>
            </a:r>
            <a:r>
              <a:rPr lang="vi-VN" sz="2800" b="1" dirty="0" err="1">
                <a:latin typeface="UTM Avo" panose="02040603050506020204" pitchFamily="18" charset="0"/>
              </a:rPr>
              <a:t>bằng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vàng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lớn</a:t>
            </a:r>
            <a:r>
              <a:rPr lang="vi-VN" sz="2800" b="1" dirty="0">
                <a:latin typeface="UTM Avo" panose="02040603050506020204" pitchFamily="18" charset="0"/>
              </a:rPr>
              <a:t> hơn </a:t>
            </a:r>
            <a:r>
              <a:rPr lang="vi-VN" sz="2800" b="1" dirty="0" err="1">
                <a:latin typeface="UTM Avo" panose="02040603050506020204" pitchFamily="18" charset="0"/>
              </a:rPr>
              <a:t>móng</a:t>
            </a:r>
            <a:r>
              <a:rPr lang="vi-VN" sz="2800" b="1" dirty="0">
                <a:latin typeface="UTM Avo" panose="02040603050506020204" pitchFamily="18" charset="0"/>
              </a:rPr>
              <a:t> tay </a:t>
            </a:r>
            <a:r>
              <a:rPr lang="vi-VN" sz="2800" b="1" dirty="0" err="1">
                <a:latin typeface="UTM Avo" panose="02040603050506020204" pitchFamily="18" charset="0"/>
              </a:rPr>
              <a:t>của</a:t>
            </a:r>
            <a:r>
              <a:rPr lang="vi-VN" sz="2800" b="1" dirty="0">
                <a:latin typeface="UTM Avo" panose="02040603050506020204" pitchFamily="18" charset="0"/>
              </a:rPr>
              <a:t> công </a:t>
            </a:r>
            <a:r>
              <a:rPr lang="vi-VN" sz="2800" b="1" dirty="0" err="1">
                <a:latin typeface="UTM Avo" panose="02040603050506020204" pitchFamily="18" charset="0"/>
              </a:rPr>
              <a:t>chúa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rồi</a:t>
            </a:r>
            <a:r>
              <a:rPr lang="vi-VN" sz="2800" b="1" dirty="0">
                <a:latin typeface="UTM Avo" panose="02040603050506020204" pitchFamily="18" charset="0"/>
              </a:rPr>
              <a:t> cho </a:t>
            </a:r>
            <a:r>
              <a:rPr lang="vi-VN" sz="2800" b="1" dirty="0" err="1">
                <a:latin typeface="UTM Avo" panose="02040603050506020204" pitchFamily="18" charset="0"/>
              </a:rPr>
              <a:t>mặt</a:t>
            </a:r>
            <a:r>
              <a:rPr lang="vi-VN" sz="2800" b="1" dirty="0">
                <a:latin typeface="UTM Avo" panose="02040603050506020204" pitchFamily="18" charset="0"/>
              </a:rPr>
              <a:t> trăng </a:t>
            </a:r>
            <a:r>
              <a:rPr lang="vi-VN" sz="2800" b="1" dirty="0" err="1">
                <a:latin typeface="UTM Avo" panose="02040603050506020204" pitchFamily="18" charset="0"/>
              </a:rPr>
              <a:t>vào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một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sợi</a:t>
            </a:r>
            <a:r>
              <a:rPr lang="vi-VN" sz="2800" b="1" dirty="0">
                <a:latin typeface="UTM Avo" panose="02040603050506020204" pitchFamily="18" charset="0"/>
              </a:rPr>
              <a:t> dây </a:t>
            </a:r>
            <a:r>
              <a:rPr lang="vi-VN" sz="2800" b="1" dirty="0" err="1">
                <a:latin typeface="UTM Avo" panose="02040603050506020204" pitchFamily="18" charset="0"/>
              </a:rPr>
              <a:t>chuyền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vàng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để</a:t>
            </a:r>
            <a:r>
              <a:rPr lang="vi-VN" sz="2800" b="1" dirty="0">
                <a:latin typeface="UTM Avo" panose="02040603050506020204" pitchFamily="18" charset="0"/>
              </a:rPr>
              <a:t> cô </a:t>
            </a:r>
            <a:r>
              <a:rPr lang="vi-VN" sz="2800" b="1" dirty="0" err="1">
                <a:latin typeface="UTM Avo" panose="02040603050506020204" pitchFamily="18" charset="0"/>
              </a:rPr>
              <a:t>bé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có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thể</a:t>
            </a:r>
            <a:r>
              <a:rPr lang="vi-VN" sz="2800" b="1" dirty="0">
                <a:latin typeface="UTM Avo" panose="02040603050506020204" pitchFamily="18" charset="0"/>
              </a:rPr>
              <a:t> đeo </a:t>
            </a:r>
            <a:r>
              <a:rPr lang="vi-VN" sz="2800" b="1" dirty="0" err="1">
                <a:latin typeface="UTM Avo" panose="02040603050506020204" pitchFamily="18" charset="0"/>
              </a:rPr>
              <a:t>vào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cổ</a:t>
            </a:r>
            <a:r>
              <a:rPr lang="vi-VN" sz="28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UTM Avo" panose="02040603050506020204" pitchFamily="18" charset="0"/>
              </a:rPr>
              <a:t>   </a:t>
            </a:r>
            <a:r>
              <a:rPr lang="vi-VN" sz="2800" b="1" dirty="0" err="1">
                <a:latin typeface="UTM Avo" panose="02040603050506020204" pitchFamily="18" charset="0"/>
              </a:rPr>
              <a:t>Thấy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mặt</a:t>
            </a:r>
            <a:r>
              <a:rPr lang="vi-VN" sz="2800" b="1" dirty="0">
                <a:latin typeface="UTM Avo" panose="02040603050506020204" pitchFamily="18" charset="0"/>
              </a:rPr>
              <a:t> trăng, công </a:t>
            </a:r>
            <a:r>
              <a:rPr lang="vi-VN" sz="2800" b="1" dirty="0" err="1">
                <a:latin typeface="UTM Avo" panose="02040603050506020204" pitchFamily="18" charset="0"/>
              </a:rPr>
              <a:t>chúa</a:t>
            </a:r>
            <a:r>
              <a:rPr lang="vi-VN" sz="2800" b="1" dirty="0">
                <a:latin typeface="UTM Avo" panose="02040603050506020204" pitchFamily="18" charset="0"/>
              </a:rPr>
              <a:t> vui </a:t>
            </a:r>
            <a:r>
              <a:rPr lang="vi-VN" sz="2800" b="1" dirty="0" err="1">
                <a:latin typeface="UTM Avo" panose="02040603050506020204" pitchFamily="18" charset="0"/>
              </a:rPr>
              <a:t>sướng</a:t>
            </a:r>
            <a:r>
              <a:rPr lang="vi-VN" sz="2800" b="1" dirty="0">
                <a:latin typeface="UTM Avo" panose="02040603050506020204" pitchFamily="18" charset="0"/>
              </a:rPr>
              <a:t> ra </a:t>
            </a:r>
            <a:r>
              <a:rPr lang="vi-VN" sz="2800" b="1" dirty="0" err="1">
                <a:latin typeface="UTM Avo" panose="02040603050506020204" pitchFamily="18" charset="0"/>
              </a:rPr>
              <a:t>khỏi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giường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bệnh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chạy</a:t>
            </a:r>
            <a:r>
              <a:rPr lang="vi-VN" sz="2800" b="1" dirty="0">
                <a:latin typeface="UTM Avo" panose="02040603050506020204" pitchFamily="18" charset="0"/>
              </a:rPr>
              <a:t> tung tăng </a:t>
            </a:r>
            <a:r>
              <a:rPr lang="vi-VN" sz="2800" b="1" dirty="0" err="1">
                <a:latin typeface="UTM Avo" panose="02040603050506020204" pitchFamily="18" charset="0"/>
              </a:rPr>
              <a:t>khắp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vườn</a:t>
            </a:r>
            <a:r>
              <a:rPr lang="vi-VN" sz="2800" b="1" dirty="0">
                <a:latin typeface="UTM Avo" panose="02040603050506020204" pitchFamily="18" charset="0"/>
              </a:rPr>
              <a:t>.</a:t>
            </a:r>
            <a:endParaRPr lang="vi-VN" sz="2800" b="1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6118975" y="1871127"/>
            <a:ext cx="2413789" cy="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42013" y="4044740"/>
            <a:ext cx="1880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UTM Avo" panose="02040603050506020204" pitchFamily="18" charset="0"/>
              </a:rPr>
              <a:t>(</a:t>
            </a:r>
            <a:r>
              <a:rPr lang="en-US" sz="1400" i="1" dirty="0" err="1" smtClean="0">
                <a:latin typeface="UTM Avo" panose="02040603050506020204" pitchFamily="18" charset="0"/>
              </a:rPr>
              <a:t>Còn</a:t>
            </a:r>
            <a:r>
              <a:rPr lang="en-US" sz="1400" i="1" dirty="0" smtClean="0">
                <a:latin typeface="UTM Avo" panose="02040603050506020204" pitchFamily="18" charset="0"/>
              </a:rPr>
              <a:t> </a:t>
            </a:r>
            <a:r>
              <a:rPr lang="en-US" sz="1400" i="1" dirty="0" err="1" smtClean="0">
                <a:latin typeface="UTM Avo" panose="02040603050506020204" pitchFamily="18" charset="0"/>
              </a:rPr>
              <a:t>nữa</a:t>
            </a:r>
            <a:r>
              <a:rPr lang="en-US" sz="1400" i="1" dirty="0" smtClean="0">
                <a:latin typeface="UTM Avo" panose="02040603050506020204" pitchFamily="18" charset="0"/>
              </a:rPr>
              <a:t>)</a:t>
            </a:r>
          </a:p>
          <a:p>
            <a:pPr algn="just"/>
            <a:r>
              <a:rPr lang="en-US" sz="1600" dirty="0" smtClean="0">
                <a:latin typeface="UTM Avo" panose="02040603050506020204" pitchFamily="18" charset="0"/>
              </a:rPr>
              <a:t>Theo </a:t>
            </a:r>
            <a:r>
              <a:rPr lang="en-US" sz="1600" b="1" dirty="0" smtClean="0">
                <a:latin typeface="UTM Avo" panose="02040603050506020204" pitchFamily="18" charset="0"/>
              </a:rPr>
              <a:t>PHƠ - BƠ</a:t>
            </a:r>
            <a:endParaRPr lang="vi-VN" sz="16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361447" y="630436"/>
            <a:ext cx="6278747" cy="776039"/>
            <a:chOff x="3232658" y="498191"/>
            <a:chExt cx="6278747" cy="776039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9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2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10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4827" y="4957957"/>
            <a:ext cx="1000034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UTM Avo" panose="02040603050506020204" pitchFamily="18" charset="0"/>
              </a:rPr>
              <a:t>Thợ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kim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hoàn</a:t>
            </a:r>
            <a:r>
              <a:rPr lang="en-US" sz="2400" b="1" dirty="0" smtClean="0">
                <a:latin typeface="UTM Avo" panose="02040603050506020204" pitchFamily="18" charset="0"/>
              </a:rPr>
              <a:t>: </a:t>
            </a:r>
            <a:r>
              <a:rPr lang="en-US" sz="2400" dirty="0" err="1" smtClean="0">
                <a:latin typeface="UTM Avo" panose="02040603050506020204" pitchFamily="18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trực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chế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ra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nhiều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loại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đồ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hoàn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khác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nhau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nhẫn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bông</a:t>
            </a:r>
            <a:r>
              <a:rPr lang="en-US" sz="2400" dirty="0" smtClean="0">
                <a:latin typeface="UTM Avo" panose="02040603050506020204" pitchFamily="18" charset="0"/>
              </a:rPr>
              <a:t> tai, </a:t>
            </a:r>
            <a:r>
              <a:rPr lang="en-US" sz="2400" dirty="0" err="1" smtClean="0">
                <a:latin typeface="UTM Avo" panose="02040603050506020204" pitchFamily="18" charset="0"/>
              </a:rPr>
              <a:t>lắc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dây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chuyền</a:t>
            </a:r>
            <a:r>
              <a:rPr lang="en-US" sz="2400" dirty="0" smtClean="0">
                <a:latin typeface="UTM Avo" panose="02040603050506020204" pitchFamily="18" charset="0"/>
              </a:rPr>
              <a:t>,… </a:t>
            </a:r>
            <a:r>
              <a:rPr lang="en-US" sz="2400" dirty="0" err="1" smtClean="0">
                <a:latin typeface="UTM Avo" panose="02040603050506020204" pitchFamily="18" charset="0"/>
              </a:rPr>
              <a:t>bằng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loại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quý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vàng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bạc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đồng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theo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những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mẫu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thiếu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kế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endParaRPr lang="vi-V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" y="847005"/>
            <a:ext cx="5684448" cy="3789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The Jewelers&amp;#39;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25" y="767002"/>
            <a:ext cx="5617758" cy="3869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701184"/>
            <a:ext cx="8581622" cy="11662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TÌM HIỂU BÀI</a:t>
            </a:r>
            <a:endParaRPr lang="en-US" sz="88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260" y="701184"/>
            <a:ext cx="8581622" cy="25314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TÌM HIỂU BÀI</a:t>
            </a:r>
            <a:endParaRPr lang="en-US" sz="8800" dirty="0">
              <a:solidFill>
                <a:srgbClr val="CF2665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38923" y="2528640"/>
            <a:ext cx="3675268" cy="2728686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Cô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công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chúa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nhỏ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có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nguyện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vọng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gì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?</a:t>
            </a:r>
            <a:endParaRPr lang="vi-VN" sz="6000" dirty="0">
              <a:solidFill>
                <a:srgbClr val="8B2626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3145" y="1560284"/>
            <a:ext cx="1865084" cy="849087"/>
          </a:xfrm>
        </p:spPr>
        <p:txBody>
          <a:bodyPr>
            <a:noAutofit/>
          </a:bodyPr>
          <a:lstStyle/>
          <a:p>
            <a:pPr algn="ctr"/>
            <a:r>
              <a:rPr lang="en-US" sz="5400" b="1" u="sng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Câu</a:t>
            </a:r>
            <a:r>
              <a:rPr lang="en-US" sz="5400" b="1" u="sng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1</a:t>
            </a:r>
            <a:endParaRPr lang="vi-VN" sz="5400" b="1" u="sng" dirty="0">
              <a:solidFill>
                <a:srgbClr val="8B2626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08686" y="516545"/>
            <a:ext cx="428171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 smtClean="0">
              <a:solidFill>
                <a:srgbClr val="660066"/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6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5">
            <a:extLst>
              <a:ext uri="{FF2B5EF4-FFF2-40B4-BE49-F238E27FC236}">
                <a16:creationId xmlns:a16="http://schemas.microsoft.com/office/drawing/2014/main" id="{AC6B3AFD-5536-4606-A9A8-060A42B6EE43}"/>
              </a:ext>
            </a:extLst>
          </p:cNvPr>
          <p:cNvSpPr/>
          <p:nvPr/>
        </p:nvSpPr>
        <p:spPr>
          <a:xfrm>
            <a:off x="1313876" y="1376204"/>
            <a:ext cx="8912400" cy="6718648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DEA52-1791-4B29-9E36-D6BDFC911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7876" y="1065054"/>
            <a:ext cx="4749800" cy="622300"/>
          </a:xfrm>
        </p:spPr>
        <p:txBody>
          <a:bodyPr/>
          <a:lstStyle/>
          <a:p>
            <a:r>
              <a:rPr lang="en-US" b="1" dirty="0" err="1" smtClean="0">
                <a:latin typeface="UTM French Vanilla" panose="02040603050506020204" pitchFamily="18" charset="0"/>
              </a:rPr>
              <a:t>Yêu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cầu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cần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đạt</a:t>
            </a:r>
            <a:endParaRPr lang="en-US" b="1" dirty="0">
              <a:latin typeface="UTM French Vanilla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6881" y="1685056"/>
            <a:ext cx="7503224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Kiến thức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Hiểu ND: Cách nghĩ của trẻ em về thế giới, về mặt trăng ngộ nghĩnh đáng yêu.</a:t>
            </a:r>
            <a:endParaRPr lang="vi-VN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2. Kĩ năng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Đọc trôi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chảy, rành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mạch, biết đọc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với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giọng đọc nhẹ nhàng, chậm rãi;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bước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đầu biết đọc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diễn cảm đoạn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văn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 lời nhân vật.</a:t>
            </a:r>
            <a:endParaRPr lang="vi-VN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3. Phẩm chất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HS tích cực, tự giác trong tiết học.</a:t>
            </a:r>
            <a:endParaRPr lang="vi-VN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4. Góp phần phát triển năng lực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 lực tự học, NL giao tiếp và hợp tác, NL giải quyết vấn đề và sáng tạo, NL ngôn ngữ, NL thẩm mĩ.</a:t>
            </a:r>
            <a:endParaRPr lang="vi-VN" sz="20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5D8E5DCD-6CBC-48A3-A144-B1ED7BBEC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AF12AB-3BB9-493A-A786-8A352DD96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45143" y="1405663"/>
            <a:ext cx="12453257" cy="6555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1D0E0A2-A1FD-4722-8987-99374ED1B2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03889" y="1610125"/>
            <a:ext cx="5138544" cy="52478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A75E27B-E035-42A9-BF41-EE3709EFBB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9364" y="1708362"/>
            <a:ext cx="4181753" cy="546439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68386" y="495129"/>
            <a:ext cx="8125247" cy="1641352"/>
          </a:xfrm>
          <a:prstGeom prst="roundRect">
            <a:avLst/>
          </a:prstGeom>
          <a:solidFill>
            <a:srgbClr val="8F91AC">
              <a:alpha val="62000"/>
            </a:srgbClr>
          </a:solidFill>
          <a:ln w="38100">
            <a:solidFill>
              <a:srgbClr val="8F91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2203638" y="847390"/>
            <a:ext cx="8054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5138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?</a:t>
            </a:r>
            <a:endParaRPr lang="en-GB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5983" y="407072"/>
            <a:ext cx="225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5138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2</a:t>
            </a:r>
            <a:endParaRPr lang="en-GB" altLang="en-US" sz="3600" b="1" u="sng" dirty="0">
              <a:solidFill>
                <a:schemeClr val="tx1">
                  <a:lumMod val="95000"/>
                  <a:lumOff val="5000"/>
                </a:schemeClr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4787" y="2403937"/>
            <a:ext cx="641531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 Vua cho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vời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vị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đại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thần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khoa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tới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bàn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cho cô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Nhưng ai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nấy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đều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đòi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công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chúa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không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vì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ở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xa 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to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gấp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hàng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nghìn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lần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nước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vua.</a:t>
            </a:r>
          </a:p>
        </p:txBody>
      </p:sp>
      <p:pic>
        <p:nvPicPr>
          <p:cNvPr id="14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500" b="71900" l="11050" r="9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22648" r="8667" b="25382"/>
          <a:stretch/>
        </p:blipFill>
        <p:spPr>
          <a:xfrm>
            <a:off x="-305139" y="2509159"/>
            <a:ext cx="6162261" cy="3982857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34787" y="2350418"/>
            <a:ext cx="641531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 Vua cho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vời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vị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đại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thần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khoa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tới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bàn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cho cô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Nhưng ai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nấy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đều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nói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là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đòi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hỏi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công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chúa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không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thể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thực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hiện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được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vì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trăng ở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rất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xa 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và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to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gấp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hàng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nghìn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lần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đất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nước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vua.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5648" y="2804046"/>
            <a:ext cx="49411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Đòi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hỏi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đó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không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thực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hiện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được</a:t>
            </a:r>
            <a:endParaRPr lang="vi-VN" sz="6600" b="1" dirty="0">
              <a:solidFill>
                <a:srgbClr val="5B608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8" grpId="0"/>
      <p:bldP spid="12" grpId="0" animBg="1"/>
      <p:bldP spid="12" grpId="1" animBg="1"/>
      <p:bldP spid="12" grpId="2" animBg="1"/>
      <p:bldP spid="30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352690" y="709080"/>
            <a:ext cx="8634624" cy="1631661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F55F8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983551" y="768046"/>
            <a:ext cx="8911770" cy="138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Câu</a:t>
            </a:r>
            <a:r>
              <a:rPr kumimoji="0" lang="en-US" altLang="en-US" sz="44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7923" y="3546665"/>
            <a:ext cx="4311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nào</a:t>
            </a:r>
            <a:endParaRPr lang="vi-VN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7392" y="5728674"/>
            <a:ext cx="4936042" cy="1077218"/>
          </a:xfrm>
          <a:prstGeom prst="rect">
            <a:avLst/>
          </a:prstGeom>
          <a:solidFill>
            <a:srgbClr val="FED0D0"/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 smtClean="0">
                <a:solidFill>
                  <a:srgbClr val="C00000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lớn</a:t>
            </a:r>
            <a:endParaRPr lang="vi-VN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60024" y="4215015"/>
            <a:ext cx="1279029" cy="1893209"/>
            <a:chOff x="6526144" y="1969388"/>
            <a:chExt cx="1122437" cy="1741356"/>
          </a:xfrm>
        </p:grpSpPr>
        <p:pic>
          <p:nvPicPr>
            <p:cNvPr id="22" name="Graphic 25">
              <a:extLst>
                <a:ext uri="{FF2B5EF4-FFF2-40B4-BE49-F238E27FC236}">
                  <a16:creationId xmlns:a16="http://schemas.microsoft.com/office/drawing/2014/main" id="{D5C4CF31-2104-490E-888E-C24C24B9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526144" y="1969388"/>
              <a:ext cx="1122437" cy="1420368"/>
            </a:xfrm>
            <a:prstGeom prst="rect">
              <a:avLst/>
            </a:prstGeom>
          </p:spPr>
        </p:pic>
        <p:pic>
          <p:nvPicPr>
            <p:cNvPr id="23" name="Graphic 15">
              <a:extLst>
                <a:ext uri="{FF2B5EF4-FFF2-40B4-BE49-F238E27FC236}">
                  <a16:creationId xmlns:a16="http://schemas.microsoft.com/office/drawing/2014/main" id="{4C572389-8D99-4C17-9219-907F7A475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17318" y="2393293"/>
              <a:ext cx="1011802" cy="1317451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074769" y="3593101"/>
            <a:ext cx="3386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học</a:t>
            </a:r>
            <a:endParaRPr lang="vi-VN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76" y="2329080"/>
            <a:ext cx="1354652" cy="1580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1" y="2962141"/>
            <a:ext cx="2073535" cy="321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2952" y="3192216"/>
            <a:ext cx="1962825" cy="35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19" grpId="0"/>
      <p:bldP spid="20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5" t="36883" r="44201" b="41568"/>
          <a:stretch/>
        </p:blipFill>
        <p:spPr>
          <a:xfrm>
            <a:off x="1326405" y="-249609"/>
            <a:ext cx="10699943" cy="3211665"/>
          </a:xfrm>
          <a:prstGeom prst="ellipse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3CCFF-F8D1-4DA7-9C34-321CF2CA9F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20421" y="2875141"/>
            <a:ext cx="3674720" cy="726898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trăng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chỉ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to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hơn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móng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tay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của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công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chúa</a:t>
            </a:r>
            <a:endParaRPr lang="en-US" sz="3200" b="1" dirty="0">
              <a:solidFill>
                <a:srgbClr val="5B6087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1FC92-7639-4DBA-85BC-1AFD73DA8F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9634" y="2493721"/>
            <a:ext cx="3674720" cy="382453"/>
          </a:xfrm>
        </p:spPr>
        <p:txBody>
          <a:bodyPr/>
          <a:lstStyle/>
          <a:p>
            <a:r>
              <a:rPr lang="en-US" sz="3200" dirty="0" err="1" smtClean="0">
                <a:latin typeface="UTM French Vanilla" panose="02040603050506020204" pitchFamily="18" charset="0"/>
              </a:rPr>
              <a:t>Kích</a:t>
            </a:r>
            <a:r>
              <a:rPr lang="en-US" sz="3200" dirty="0" smtClean="0">
                <a:latin typeface="UTM French Vanilla" panose="02040603050506020204" pitchFamily="18" charset="0"/>
              </a:rPr>
              <a:t> </a:t>
            </a:r>
            <a:r>
              <a:rPr lang="en-US" sz="3200" dirty="0" err="1" smtClean="0">
                <a:latin typeface="UTM French Vanilla" panose="02040603050506020204" pitchFamily="18" charset="0"/>
              </a:rPr>
              <a:t>cỡ</a:t>
            </a:r>
            <a:endParaRPr lang="en-US" sz="3200" dirty="0">
              <a:latin typeface="UTM French Vanilla" panose="020406030505060202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5F7BB-BD6A-4C1C-BAE9-AC0E8DB522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73215" y="2493721"/>
            <a:ext cx="1316420" cy="963561"/>
          </a:xfrm>
        </p:spPr>
        <p:txBody>
          <a:bodyPr/>
          <a:lstStyle/>
          <a:p>
            <a:r>
              <a:rPr lang="en-US" dirty="0">
                <a:latin typeface="UTM French Vanilla" panose="02040603050506020204" pitchFamily="18" charset="0"/>
              </a:rPr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35ABA-D5C0-45D8-9473-FBAD8BE140A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4034" y="4247425"/>
            <a:ext cx="4103782" cy="726898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trăng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đi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ngang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qua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ngọn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cây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trước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cửa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sổ</a:t>
            </a:r>
            <a:endParaRPr lang="en-US" sz="3200" b="1" dirty="0">
              <a:solidFill>
                <a:srgbClr val="5B6087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B4587-16C3-47E7-B84A-E9F1BAF060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004034" y="3942120"/>
            <a:ext cx="3674720" cy="382453"/>
          </a:xfrm>
        </p:spPr>
        <p:txBody>
          <a:bodyPr/>
          <a:lstStyle/>
          <a:p>
            <a:r>
              <a:rPr lang="en-US" sz="3200" dirty="0" err="1" smtClean="0">
                <a:latin typeface="UTM French Vanilla" panose="02040603050506020204" pitchFamily="18" charset="0"/>
              </a:rPr>
              <a:t>Vị</a:t>
            </a:r>
            <a:r>
              <a:rPr lang="en-US" sz="3200" dirty="0" smtClean="0">
                <a:latin typeface="UTM French Vanilla" panose="02040603050506020204" pitchFamily="18" charset="0"/>
              </a:rPr>
              <a:t> </a:t>
            </a:r>
            <a:r>
              <a:rPr lang="en-US" sz="3200" dirty="0" err="1" smtClean="0">
                <a:latin typeface="UTM French Vanilla" panose="02040603050506020204" pitchFamily="18" charset="0"/>
              </a:rPr>
              <a:t>trí</a:t>
            </a:r>
            <a:endParaRPr lang="en-US" sz="3200" dirty="0">
              <a:latin typeface="UTM French Vanilla" panose="02040603050506020204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110713-E16F-40A7-8826-B3AFFCB8565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579347" y="3766360"/>
            <a:ext cx="1316420" cy="963561"/>
          </a:xfrm>
        </p:spPr>
        <p:txBody>
          <a:bodyPr/>
          <a:lstStyle/>
          <a:p>
            <a:r>
              <a:rPr lang="en-US" dirty="0">
                <a:latin typeface="UTM French Vanilla" panose="02040603050506020204" pitchFamily="18" charset="0"/>
              </a:rPr>
              <a:t>02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3EBE00-D020-49E1-B191-1DE2C4351AE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3042" y="5652551"/>
            <a:ext cx="4594187" cy="726898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trăng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làm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bằng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vàng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.</a:t>
            </a:r>
            <a:endParaRPr lang="en-US" sz="3200" b="1" dirty="0">
              <a:solidFill>
                <a:srgbClr val="5B6087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A02733-42F1-4DA0-A344-C0D7CDF77C0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58891" y="5199292"/>
            <a:ext cx="3674720" cy="382453"/>
          </a:xfrm>
        </p:spPr>
        <p:txBody>
          <a:bodyPr/>
          <a:lstStyle/>
          <a:p>
            <a:r>
              <a:rPr lang="en-US" sz="3200" dirty="0" err="1" smtClean="0">
                <a:latin typeface="UTM French Vanilla" panose="02040603050506020204" pitchFamily="18" charset="0"/>
              </a:rPr>
              <a:t>Chất</a:t>
            </a:r>
            <a:r>
              <a:rPr lang="en-US" sz="3200" dirty="0" smtClean="0">
                <a:latin typeface="UTM French Vanilla" panose="02040603050506020204" pitchFamily="18" charset="0"/>
              </a:rPr>
              <a:t> </a:t>
            </a:r>
            <a:r>
              <a:rPr lang="en-US" sz="3200" dirty="0" err="1" smtClean="0">
                <a:latin typeface="UTM French Vanilla" panose="02040603050506020204" pitchFamily="18" charset="0"/>
              </a:rPr>
              <a:t>liệu</a:t>
            </a:r>
            <a:endParaRPr lang="en-US" sz="3200" dirty="0">
              <a:latin typeface="UTM French Vanilla" panose="02040603050506020204" pitchFamily="18" charset="0"/>
            </a:endParaRPr>
          </a:p>
          <a:p>
            <a:endParaRPr lang="en-US" sz="3200" dirty="0">
              <a:latin typeface="UTM French Vanilla" panose="02040603050506020204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3F3F17-2899-4392-8C42-5EC212BEEC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42472" y="5199292"/>
            <a:ext cx="1316420" cy="963561"/>
          </a:xfrm>
        </p:spPr>
        <p:txBody>
          <a:bodyPr/>
          <a:lstStyle/>
          <a:p>
            <a:r>
              <a:rPr lang="en-US" dirty="0">
                <a:latin typeface="UTM French Vanilla" panose="02040603050506020204" pitchFamily="18" charset="0"/>
              </a:rPr>
              <a:t>03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493587" y="574335"/>
            <a:ext cx="7853535" cy="184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04813" algn="ctr" eaLnBrk="1" hangingPunct="1">
              <a:buFont typeface="Arial" panose="020B0604020202020204" pitchFamily="34" charset="0"/>
              <a:buNone/>
            </a:pPr>
            <a:r>
              <a:rPr lang="en-US" altLang="en-US" sz="3600" b="1" u="sng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4.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.</a:t>
            </a:r>
            <a:endParaRPr lang="en-GB" altLang="en-US" sz="3600" b="1" dirty="0" smtClean="0">
              <a:solidFill>
                <a:srgbClr val="CF2665"/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phic 19">
            <a:extLst>
              <a:ext uri="{FF2B5EF4-FFF2-40B4-BE49-F238E27FC236}">
                <a16:creationId xmlns:a16="http://schemas.microsoft.com/office/drawing/2014/main" id="{177AD9FB-EBB7-4BB2-AB14-8DC01364A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6004" y="3761410"/>
            <a:ext cx="2421610" cy="3141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735">
            <a:off x="8788163" y="1860530"/>
            <a:ext cx="2308264" cy="24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8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17598" y="4094975"/>
            <a:ext cx="770545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nghĩnh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smtClean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800" b="1" dirty="0" err="1" smtClean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b="1" dirty="0" smtClean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GB" altLang="en-US" sz="4800" b="1" dirty="0">
              <a:solidFill>
                <a:srgbClr val="5B6087"/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8433" y="3116717"/>
            <a:ext cx="4724400" cy="1002115"/>
          </a:xfr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>
            <a:normAutofit fontScale="92500" lnSpcReduction="10000"/>
          </a:bodyPr>
          <a:lstStyle/>
          <a:p>
            <a:r>
              <a:rPr lang="en-US" b="1" dirty="0" err="1" smtClean="0">
                <a:latin typeface="UTM French Vanilla" panose="02040603050506020204" pitchFamily="18" charset="0"/>
              </a:rPr>
              <a:t>Nội</a:t>
            </a:r>
            <a:r>
              <a:rPr lang="en-US" b="1" dirty="0" smtClean="0">
                <a:latin typeface="UTM French Vanilla" panose="02040603050506020204" pitchFamily="18" charset="0"/>
              </a:rPr>
              <a:t> dung</a:t>
            </a:r>
            <a:endParaRPr lang="en-US" b="1" dirty="0">
              <a:latin typeface="UTM French Vanilla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13914" y="939112"/>
            <a:ext cx="3503412" cy="3461850"/>
            <a:chOff x="4813914" y="939112"/>
            <a:chExt cx="3503412" cy="346185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80E3788-BA5D-485E-81FA-6F5719A3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13914" y="939112"/>
              <a:ext cx="2841817" cy="34618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136" y="939112"/>
              <a:ext cx="1323190" cy="140742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524157" y="-83051"/>
            <a:ext cx="12786623" cy="2379596"/>
            <a:chOff x="-414053" y="-172633"/>
            <a:chExt cx="12786623" cy="2379596"/>
          </a:xfrm>
        </p:grpSpPr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A145870F-B7A1-4EDB-B78D-7A850FCC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949908">
              <a:off x="-414053" y="56418"/>
              <a:ext cx="4177699" cy="215054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145870F-B7A1-4EDB-B78D-7A850FCC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380275">
              <a:off x="8194871" y="-172633"/>
              <a:ext cx="4177699" cy="2150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5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350"/>
                            </p:stCondLst>
                            <p:childTnLst>
                              <p:par>
                                <p:cTn id="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286B0085-6667-4792-B725-9C6B5FDCD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17506" y="391164"/>
            <a:ext cx="2132136" cy="16763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501596" y="566883"/>
            <a:ext cx="5250422" cy="6381269"/>
            <a:chOff x="-434184" y="564015"/>
            <a:chExt cx="5250422" cy="6381269"/>
          </a:xfrm>
        </p:grpSpPr>
        <p:pic>
          <p:nvPicPr>
            <p:cNvPr id="7" name="Graphic 5">
              <a:extLst>
                <a:ext uri="{FF2B5EF4-FFF2-40B4-BE49-F238E27FC236}">
                  <a16:creationId xmlns:a16="http://schemas.microsoft.com/office/drawing/2014/main" id="{430F5CD6-633C-4E6D-8427-3FC05829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2168">
              <a:off x="-434184" y="564015"/>
              <a:ext cx="3691492" cy="6369970"/>
            </a:xfrm>
            <a:prstGeom prst="rect">
              <a:avLst/>
            </a:prstGeom>
          </p:spPr>
        </p:pic>
        <p:pic>
          <p:nvPicPr>
            <p:cNvPr id="8" name="Graphic 3">
              <a:extLst>
                <a:ext uri="{FF2B5EF4-FFF2-40B4-BE49-F238E27FC236}">
                  <a16:creationId xmlns:a16="http://schemas.microsoft.com/office/drawing/2014/main" id="{28DEB0CD-EC55-4472-A466-2108382B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1193850">
              <a:off x="2708129" y="3327960"/>
              <a:ext cx="2108109" cy="3617324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459AC130-8392-4BEC-B279-B3475A7161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7834" y="119088"/>
            <a:ext cx="2563653" cy="194837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4630" y="1093276"/>
            <a:ext cx="7692980" cy="29564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ĐỌC 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DIỄN CẢM</a:t>
            </a:r>
            <a:endParaRPr lang="en-US" sz="80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87782" y="1027946"/>
            <a:ext cx="7692980" cy="29564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ĐỌC 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DIỄN CẢM</a:t>
            </a:r>
            <a:endParaRPr lang="en-US" sz="8000" dirty="0">
              <a:solidFill>
                <a:srgbClr val="CF2665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8832" y="238879"/>
            <a:ext cx="6160733" cy="1291974"/>
          </a:xfrm>
          <a:ln w="381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Đọc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diễn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cảm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theo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lời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nhân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vật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570" y="1332071"/>
            <a:ext cx="2232567" cy="346545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77AD9FB-EBB7-4BB2-AB14-8DC01364A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85146" y="1800108"/>
            <a:ext cx="2310784" cy="29974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t="290" r="9461" b="42029"/>
          <a:stretch/>
        </p:blipFill>
        <p:spPr>
          <a:xfrm>
            <a:off x="8377922" y="1779254"/>
            <a:ext cx="2708470" cy="3379304"/>
          </a:xfrm>
          <a:prstGeom prst="rect">
            <a:avLst/>
          </a:prstGeom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7909" y="4891177"/>
            <a:ext cx="1767637" cy="576470"/>
          </a:xfrm>
          <a:solidFill>
            <a:srgbClr val="777D9E"/>
          </a:solidFill>
          <a:ln w="38100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hề</a:t>
            </a:r>
            <a:endParaRPr lang="en-US" sz="3200" b="1" dirty="0">
              <a:solidFill>
                <a:schemeClr val="bg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8755" y="4891177"/>
            <a:ext cx="2537176" cy="576470"/>
          </a:xfrm>
          <a:solidFill>
            <a:srgbClr val="777D9E"/>
          </a:solidFill>
          <a:ln w="38100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Công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chúa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nhỏ</a:t>
            </a:r>
            <a:endParaRPr lang="en-US" sz="3200" b="1" dirty="0">
              <a:solidFill>
                <a:schemeClr val="bg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9140" y="4891177"/>
            <a:ext cx="2907252" cy="576470"/>
          </a:xfrm>
          <a:solidFill>
            <a:srgbClr val="777D9E"/>
          </a:solidFill>
          <a:ln w="38100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Người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dẫn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truyện</a:t>
            </a:r>
            <a:endParaRPr lang="en-US" sz="3200" b="1" dirty="0">
              <a:solidFill>
                <a:schemeClr val="bg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3524" y="5561299"/>
            <a:ext cx="2152406" cy="958771"/>
          </a:xfrm>
          <a:noFill/>
          <a:ln w="38100">
            <a:solidFill>
              <a:srgbClr val="F32C5F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Hồn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nhiên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ngây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thơ</a:t>
            </a:r>
            <a:endParaRPr lang="en-US" sz="3200" b="1" dirty="0">
              <a:solidFill>
                <a:schemeClr val="tx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779" y="5561299"/>
            <a:ext cx="1767637" cy="958771"/>
          </a:xfrm>
          <a:noFill/>
          <a:ln w="38100">
            <a:solidFill>
              <a:srgbClr val="F32C5F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Vui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vẻ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điềm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đạm</a:t>
            </a:r>
            <a:endParaRPr lang="en-US" sz="3200" b="1" dirty="0">
              <a:solidFill>
                <a:schemeClr val="tx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6563" y="5561299"/>
            <a:ext cx="2152406" cy="958771"/>
          </a:xfrm>
          <a:noFill/>
          <a:ln w="38100">
            <a:solidFill>
              <a:srgbClr val="F32C5F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Nhẹ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nhàng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chậm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rãi</a:t>
            </a:r>
            <a:endParaRPr lang="en-US" sz="3200" b="1" dirty="0">
              <a:solidFill>
                <a:schemeClr val="tx1"/>
              </a:solidFill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2" grpId="0" build="p" animBg="1"/>
      <p:bldP spid="23" grpId="0" build="p" animBg="1"/>
      <p:bldP spid="24" grpId="0" build="p" animBg="1"/>
      <p:bldP spid="25" grpId="0" uiExpand="1" build="p" animBg="1"/>
      <p:bldP spid="26" grpId="0" uiExpand="1" build="p" animBg="1"/>
      <p:bldP spid="27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159099" y="432226"/>
            <a:ext cx="9697586" cy="6044637"/>
          </a:xfrm>
          <a:prstGeom prst="roundRect">
            <a:avLst/>
          </a:prstGeom>
          <a:ln w="38100">
            <a:solidFill>
              <a:srgbClr val="777D9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1495790" y="992285"/>
            <a:ext cx="9360895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/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chừng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móng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ta,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/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móng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che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khuất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treo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Ta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ngọn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gặng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2658" y="432226"/>
            <a:ext cx="6291626" cy="776039"/>
            <a:chOff x="3232658" y="498191"/>
            <a:chExt cx="6291626" cy="776039"/>
          </a:xfrm>
        </p:grpSpPr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84174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8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66244" y="891418"/>
            <a:ext cx="4520839" cy="11661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err="1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Dặn</a:t>
            </a:r>
            <a:r>
              <a:rPr lang="en-US" sz="96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9600" dirty="0" err="1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dò</a:t>
            </a:r>
            <a:endParaRPr lang="en-US" sz="96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5633" y="2421227"/>
            <a:ext cx="2992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4488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endParaRPr kumimoji="0" lang="vi-VN" sz="2000" b="1" i="0" u="none" strike="noStrike" kern="0" cap="none" spc="0" normalizeH="0" baseline="0" noProof="0" dirty="0" smtClean="0">
              <a:ln>
                <a:noFill/>
              </a:ln>
              <a:solidFill>
                <a:srgbClr val="8B2626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12629" y="2292437"/>
            <a:ext cx="30582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4488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 err="1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huẩn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3200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kumimoji="0" lang="vi-VN" sz="2000" i="0" u="none" strike="noStrike" kern="0" cap="none" spc="0" normalizeH="0" baseline="0" noProof="0" dirty="0" smtClean="0">
              <a:ln>
                <a:noFill/>
              </a:ln>
              <a:solidFill>
                <a:srgbClr val="8B2626"/>
              </a:solidFill>
              <a:effectLst/>
              <a:uLnTx/>
              <a:uFillTx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39396" y="861279"/>
            <a:ext cx="4520839" cy="11661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err="1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Dặn</a:t>
            </a:r>
            <a:r>
              <a:rPr lang="en-US" sz="96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9600" dirty="0" err="1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dò</a:t>
            </a:r>
            <a:endParaRPr lang="en-US" sz="9600" dirty="0">
              <a:solidFill>
                <a:srgbClr val="CF2665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/>
      <p:bldP spid="20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35F14E-ECDB-46BF-A292-9947340683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8688" y="1334401"/>
            <a:ext cx="3898500" cy="30162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9600" dirty="0">
                <a:latin typeface="SVN-Moon star" panose="00000400000000000000" pitchFamily="2" charset="0"/>
              </a:rPr>
              <a:t>Thank</a:t>
            </a:r>
          </a:p>
          <a:p>
            <a:pPr>
              <a:lnSpc>
                <a:spcPct val="100000"/>
              </a:lnSpc>
            </a:pPr>
            <a:r>
              <a:rPr lang="en-US" sz="9600" dirty="0">
                <a:latin typeface="SVN-Moon star" panose="00000400000000000000" pitchFamily="2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522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 tặng tiếp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sẽ được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 nhật tại nhóm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– Tài liệu Tiểu học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 giảng điện tử lớp 4 và quà tặng hằng tuần </a:t>
            </a:r>
            <a:b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6" y="-2213529"/>
            <a:ext cx="2606408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 smtClean="0">
                <a:solidFill>
                  <a:srgbClr val="002060"/>
                </a:solidFill>
              </a:rPr>
              <a:t>0382348780</a:t>
            </a:r>
            <a:r>
              <a:rPr lang="en-US" sz="2400" dirty="0" smtClean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7146" y="4778034"/>
            <a:ext cx="8488326" cy="830998"/>
            <a:chOff x="2117146" y="4778034"/>
            <a:chExt cx="8488326" cy="830998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5E29AEDD-9CA6-4FF8-809E-50E9C1C04A49}"/>
                </a:ext>
              </a:extLst>
            </p:cNvPr>
            <p:cNvSpPr txBox="1">
              <a:spLocks/>
            </p:cNvSpPr>
            <p:nvPr/>
          </p:nvSpPr>
          <p:spPr>
            <a:xfrm>
              <a:off x="2117146" y="4778035"/>
              <a:ext cx="8423931" cy="830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800" b="1" dirty="0" smtClean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</a:rPr>
                <a:t> </a:t>
              </a:r>
              <a:r>
                <a:rPr lang="en-US" sz="8800" b="1" dirty="0" smtClean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KHỞI ĐỘNG</a:t>
              </a:r>
              <a:endParaRPr lang="en-US" sz="8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5E29AEDD-9CA6-4FF8-809E-50E9C1C04A49}"/>
                </a:ext>
              </a:extLst>
            </p:cNvPr>
            <p:cNvSpPr txBox="1">
              <a:spLocks/>
            </p:cNvSpPr>
            <p:nvPr/>
          </p:nvSpPr>
          <p:spPr>
            <a:xfrm>
              <a:off x="2181541" y="4778034"/>
              <a:ext cx="8423931" cy="830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800" b="1" dirty="0" smtClean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</a:rPr>
                <a:t> </a:t>
              </a:r>
              <a:r>
                <a:rPr lang="en-US" sz="8800" b="1" dirty="0" smtClean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KHỞI ĐỘNG</a:t>
              </a:r>
              <a:endParaRPr lang="en-US" sz="8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9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ẶT TRĂNG TRONG LÒNG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190" y="727341"/>
            <a:ext cx="9819861" cy="552367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2411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20706" r="10434" b="18641"/>
          <a:stretch/>
        </p:blipFill>
        <p:spPr>
          <a:xfrm>
            <a:off x="3935896" y="793439"/>
            <a:ext cx="6705816" cy="4859528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DADEA52-1791-4B29-9E36-D6BDFC911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2962" y="2297505"/>
            <a:ext cx="5127220" cy="279133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latin typeface="UTM French Vanilla" panose="02040603050506020204" pitchFamily="18" charset="0"/>
              </a:rPr>
              <a:t>Liệu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nhà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vua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có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lấy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được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mặt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trăng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cho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công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chúa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nhỏ</a:t>
            </a:r>
            <a:r>
              <a:rPr lang="en-US" sz="5400" b="1" dirty="0" smtClean="0">
                <a:latin typeface="UTM French Vanilla" panose="02040603050506020204" pitchFamily="18" charset="0"/>
              </a:rPr>
              <a:t>?</a:t>
            </a:r>
            <a:endParaRPr lang="en-US" sz="5400" b="1" dirty="0">
              <a:latin typeface="UTM French Vanilla" panose="020406030505060202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29AEDD-9CA6-4FF8-809E-50E9C1C04A49}"/>
              </a:ext>
            </a:extLst>
          </p:cNvPr>
          <p:cNvSpPr txBox="1">
            <a:spLocks/>
          </p:cNvSpPr>
          <p:nvPr/>
        </p:nvSpPr>
        <p:spPr>
          <a:xfrm>
            <a:off x="2765009" y="5237468"/>
            <a:ext cx="842393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Hãy</a:t>
            </a:r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cùng</a:t>
            </a:r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tìm</a:t>
            </a:r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hiểu</a:t>
            </a:r>
            <a:endParaRPr lang="en-US" sz="6600" b="1" spc="-300" dirty="0">
              <a:solidFill>
                <a:srgbClr val="8B2626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B9744C-2385-453A-99B2-0282E1FBA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7452" y="2109094"/>
            <a:ext cx="6998058" cy="3029576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KHÁM PHÁ</a:t>
            </a:r>
            <a:endParaRPr lang="en-US" sz="72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608704">
            <a:off x="8097465" y="-420815"/>
            <a:ext cx="4109534" cy="216469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0B9744C-2385-453A-99B2-0282E1FBA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7452" y="2149386"/>
            <a:ext cx="6998058" cy="3029576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KHÁM PHÁ</a:t>
            </a:r>
            <a:endParaRPr lang="en-US" sz="7200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5741" y="1791406"/>
            <a:ext cx="7096259" cy="2930659"/>
          </a:xfrm>
        </p:spPr>
        <p:txBody>
          <a:bodyPr/>
          <a:lstStyle/>
          <a:p>
            <a:pPr algn="ctr"/>
            <a:r>
              <a:rPr lang="en-US" sz="115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LUYỆN ĐỌC</a:t>
            </a:r>
            <a:endParaRPr lang="en-US" sz="115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F780F97-25B7-42AE-BB72-D0360C368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5741" y="1884172"/>
            <a:ext cx="7096259" cy="2930659"/>
          </a:xfrm>
        </p:spPr>
        <p:txBody>
          <a:bodyPr/>
          <a:lstStyle/>
          <a:p>
            <a:pPr algn="ctr"/>
            <a:r>
              <a:rPr lang="en-US" sz="115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LUYỆN ĐỌC</a:t>
            </a:r>
            <a:endParaRPr lang="en-US" sz="11500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5">
            <a:extLst>
              <a:ext uri="{FF2B5EF4-FFF2-40B4-BE49-F238E27FC236}">
                <a16:creationId xmlns:a16="http://schemas.microsoft.com/office/drawing/2014/main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6085" y="1090"/>
            <a:ext cx="844159" cy="1099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3988" y="709483"/>
            <a:ext cx="11475076" cy="5964899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639520" y="819166"/>
            <a:ext cx="108440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</a:t>
            </a:r>
            <a:r>
              <a:rPr lang="vi-VN" sz="1600" b="1" dirty="0" smtClean="0">
                <a:latin typeface="UTM Avo" panose="02040603050506020204" pitchFamily="18" charset="0"/>
              </a:rPr>
              <a:t>Ở </a:t>
            </a:r>
            <a:r>
              <a:rPr lang="vi-VN" sz="1600" b="1" dirty="0">
                <a:latin typeface="UTM Avo" panose="02040603050506020204" pitchFamily="18" charset="0"/>
              </a:rPr>
              <a:t>vương </a:t>
            </a:r>
            <a:r>
              <a:rPr lang="vi-VN" sz="1600" b="1" dirty="0" err="1">
                <a:latin typeface="UTM Avo" panose="02040603050506020204" pitchFamily="18" charset="0"/>
              </a:rPr>
              <a:t>quốc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nọ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xinh </a:t>
            </a:r>
            <a:r>
              <a:rPr lang="vi-VN" sz="1600" b="1" dirty="0" err="1">
                <a:latin typeface="UTM Avo" panose="02040603050506020204" pitchFamily="18" charset="0"/>
              </a:rPr>
              <a:t>xinh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chừng</a:t>
            </a:r>
            <a:r>
              <a:rPr lang="vi-VN" sz="1600" b="1" dirty="0">
                <a:latin typeface="UTM Avo" panose="02040603050506020204" pitchFamily="18" charset="0"/>
              </a:rPr>
              <a:t> năm, </a:t>
            </a:r>
            <a:r>
              <a:rPr lang="vi-VN" sz="1600" b="1" dirty="0" err="1">
                <a:latin typeface="UTM Avo" panose="02040603050506020204" pitchFamily="18" charset="0"/>
              </a:rPr>
              <a:t>sáu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tuổi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xíu</a:t>
            </a:r>
            <a:r>
              <a:rPr lang="vi-VN" sz="1600" b="1" dirty="0">
                <a:latin typeface="UTM Avo" panose="02040603050506020204" pitchFamily="18" charset="0"/>
              </a:rPr>
              <a:t> như </a:t>
            </a:r>
            <a:r>
              <a:rPr lang="vi-VN" sz="1600" b="1" dirty="0" err="1">
                <a:latin typeface="UTM Avo" panose="02040603050506020204" pitchFamily="18" charset="0"/>
              </a:rPr>
              <a:t>vậy</a:t>
            </a:r>
            <a:r>
              <a:rPr lang="vi-VN" sz="1600" b="1" dirty="0">
                <a:latin typeface="UTM Avo" panose="02040603050506020204" pitchFamily="18" charset="0"/>
              </a:rPr>
              <a:t>, nhưng cô </a:t>
            </a:r>
            <a:r>
              <a:rPr lang="vi-VN" sz="1600" b="1" dirty="0" err="1">
                <a:latin typeface="UTM Avo" panose="02040603050506020204" pitchFamily="18" charset="0"/>
              </a:rPr>
              <a:t>lại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lần</a:t>
            </a:r>
            <a:r>
              <a:rPr lang="vi-VN" sz="1600" b="1" dirty="0">
                <a:latin typeface="UTM Avo" panose="02040603050506020204" pitchFamily="18" charset="0"/>
              </a:rPr>
              <a:t>,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ốm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nặng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rất</a:t>
            </a:r>
            <a:r>
              <a:rPr lang="vi-VN" sz="1600" b="1" dirty="0">
                <a:latin typeface="UTM Avo" panose="02040603050506020204" pitchFamily="18" charset="0"/>
              </a:rPr>
              <a:t> lo </a:t>
            </a:r>
            <a:r>
              <a:rPr lang="vi-VN" sz="1600" b="1" dirty="0" err="1">
                <a:latin typeface="UTM Avo" panose="02040603050506020204" pitchFamily="18" charset="0"/>
              </a:rPr>
              <a:t>lắng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Ngài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hứa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tặng</a:t>
            </a:r>
            <a:r>
              <a:rPr lang="vi-VN" sz="1600" b="1" dirty="0">
                <a:latin typeface="UTM Avo" panose="02040603050506020204" pitchFamily="18" charset="0"/>
              </a:rPr>
              <a:t> cô con </a:t>
            </a:r>
            <a:r>
              <a:rPr lang="vi-VN" sz="1600" b="1" dirty="0" err="1">
                <a:latin typeface="UTM Avo" panose="02040603050506020204" pitchFamily="18" charset="0"/>
              </a:rPr>
              <a:t>gái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nhỏ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gì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muốn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miễn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bệnh</a:t>
            </a:r>
            <a:r>
              <a:rPr lang="vi-VN" sz="1600" b="1" dirty="0">
                <a:latin typeface="UTM Avo" panose="02040603050506020204" pitchFamily="18" charset="0"/>
              </a:rPr>
              <a:t>.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nói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rằng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sẽ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ngay </a:t>
            </a:r>
            <a:r>
              <a:rPr lang="vi-VN" sz="1600" b="1" dirty="0" err="1">
                <a:latin typeface="UTM Avo" panose="02040603050506020204" pitchFamily="18" charset="0"/>
              </a:rPr>
              <a:t>nếu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được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Vua cho </a:t>
            </a:r>
            <a:r>
              <a:rPr lang="vi-VN" sz="1600" b="1" dirty="0" err="1">
                <a:latin typeface="UTM Avo" panose="02040603050506020204" pitchFamily="18" charset="0"/>
              </a:rPr>
              <a:t>vời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cả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các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vị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đại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thần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các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khoa </a:t>
            </a:r>
            <a:r>
              <a:rPr lang="vi-VN" sz="1600" b="1" dirty="0" err="1">
                <a:latin typeface="UTM Avo" panose="02040603050506020204" pitchFamily="18" charset="0"/>
              </a:rPr>
              <a:t>học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tới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để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bàn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cách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lấy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cho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. Nhưng ai </a:t>
            </a:r>
            <a:r>
              <a:rPr lang="vi-VN" sz="1600" b="1" dirty="0" err="1">
                <a:latin typeface="UTM Avo" panose="02040603050506020204" pitchFamily="18" charset="0"/>
              </a:rPr>
              <a:t>nấy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đều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nói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đòi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không </a:t>
            </a:r>
            <a:r>
              <a:rPr lang="vi-VN" sz="1600" b="1" dirty="0" err="1">
                <a:latin typeface="UTM Avo" panose="02040603050506020204" pitchFamily="18" charset="0"/>
              </a:rPr>
              <a:t>thể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thực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hiện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được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ở </a:t>
            </a:r>
            <a:r>
              <a:rPr lang="vi-VN" sz="1600" b="1" dirty="0" err="1">
                <a:latin typeface="UTM Avo" panose="02040603050506020204" pitchFamily="18" charset="0"/>
              </a:rPr>
              <a:t>rất</a:t>
            </a:r>
            <a:r>
              <a:rPr lang="vi-VN" sz="1600" b="1" dirty="0">
                <a:latin typeface="UTM Avo" panose="02040603050506020204" pitchFamily="18" charset="0"/>
              </a:rPr>
              <a:t> xa </a:t>
            </a:r>
            <a:r>
              <a:rPr lang="vi-VN" sz="1600" b="1" dirty="0" err="1">
                <a:latin typeface="UTM Avo" panose="02040603050506020204" pitchFamily="18" charset="0"/>
              </a:rPr>
              <a:t>và</a:t>
            </a:r>
            <a:r>
              <a:rPr lang="vi-VN" sz="1600" b="1" dirty="0">
                <a:latin typeface="UTM Avo" panose="02040603050506020204" pitchFamily="18" charset="0"/>
              </a:rPr>
              <a:t> to </a:t>
            </a:r>
            <a:r>
              <a:rPr lang="vi-VN" sz="1600" b="1" dirty="0" err="1">
                <a:latin typeface="UTM Avo" panose="02040603050506020204" pitchFamily="18" charset="0"/>
              </a:rPr>
              <a:t>gấp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nghìn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lần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buồn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lắm</a:t>
            </a:r>
            <a:r>
              <a:rPr lang="vi-VN" sz="1600" b="1" dirty="0">
                <a:latin typeface="UTM Avo" panose="02040603050506020204" pitchFamily="18" charset="0"/>
              </a:rPr>
              <a:t>, than </a:t>
            </a:r>
            <a:r>
              <a:rPr lang="vi-VN" sz="1600" b="1" dirty="0" err="1">
                <a:latin typeface="UTM Avo" panose="02040603050506020204" pitchFamily="18" charset="0"/>
              </a:rPr>
              <a:t>phiền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với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ngài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lát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hết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xem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như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đã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đồng</a:t>
            </a:r>
            <a:r>
              <a:rPr lang="vi-VN" sz="1600" b="1" dirty="0">
                <a:latin typeface="UTM Avo" panose="02040603050506020204" pitchFamily="18" charset="0"/>
              </a:rPr>
              <a:t> ý.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chủ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nhỏ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mình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hứa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sẽ</a:t>
            </a:r>
            <a:r>
              <a:rPr lang="vi-VN" sz="1600" b="1" dirty="0">
                <a:latin typeface="UTM Avo" panose="02040603050506020204" pitchFamily="18" charset="0"/>
              </a:rPr>
              <a:t> mang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cho cô nhưng cô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to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chừng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.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Chỉ</a:t>
            </a:r>
            <a:r>
              <a:rPr lang="vi-VN" sz="1600" b="1" dirty="0">
                <a:latin typeface="UTM Avo" panose="02040603050506020204" pitchFamily="18" charset="0"/>
              </a:rPr>
              <a:t> to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ta, </a:t>
            </a:r>
            <a:r>
              <a:rPr lang="vi-VN" sz="1600" b="1" dirty="0" err="1">
                <a:latin typeface="UTM Avo" panose="02040603050506020204" pitchFamily="18" charset="0"/>
              </a:rPr>
              <a:t>vì</a:t>
            </a:r>
            <a:r>
              <a:rPr lang="vi-VN" sz="1600" b="1" dirty="0">
                <a:latin typeface="UTM Avo" panose="02040603050506020204" pitchFamily="18" charset="0"/>
              </a:rPr>
              <a:t> khi ta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ngón</a:t>
            </a:r>
            <a:r>
              <a:rPr lang="vi-VN" sz="1600" b="1" dirty="0">
                <a:latin typeface="UTM Avo" panose="02040603050506020204" pitchFamily="18" charset="0"/>
              </a:rPr>
              <a:t> tay lên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thì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che </a:t>
            </a:r>
            <a:r>
              <a:rPr lang="vi-VN" sz="1600" b="1" dirty="0" err="1">
                <a:latin typeface="UTM Avo" panose="02040603050506020204" pitchFamily="18" charset="0"/>
              </a:rPr>
              <a:t>gần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khuất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lại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treo ở đâu không?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đáp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Ta </a:t>
            </a:r>
            <a:r>
              <a:rPr lang="vi-VN" sz="1600" b="1" dirty="0" err="1">
                <a:latin typeface="UTM Avo" panose="02040603050506020204" pitchFamily="18" charset="0"/>
              </a:rPr>
              <a:t>thấy</a:t>
            </a:r>
            <a:r>
              <a:rPr lang="vi-VN" sz="1600" b="1" dirty="0">
                <a:latin typeface="UTM Avo" panose="02040603050506020204" pitchFamily="18" charset="0"/>
              </a:rPr>
              <a:t> đôi khi </a:t>
            </a:r>
            <a:r>
              <a:rPr lang="vi-VN" sz="1600" b="1" dirty="0" err="1">
                <a:latin typeface="UTM Avo" panose="02040603050506020204" pitchFamily="18" charset="0"/>
              </a:rPr>
              <a:t>nó</a:t>
            </a:r>
            <a:r>
              <a:rPr lang="vi-VN" sz="1600" b="1" dirty="0">
                <a:latin typeface="UTM Avo" panose="02040603050506020204" pitchFamily="18" charset="0"/>
              </a:rPr>
              <a:t> đi ngang qua </a:t>
            </a:r>
            <a:r>
              <a:rPr lang="vi-VN" sz="1600" b="1" dirty="0" err="1">
                <a:latin typeface="UTM Avo" panose="02040603050506020204" pitchFamily="18" charset="0"/>
              </a:rPr>
              <a:t>ngọn</a:t>
            </a:r>
            <a:r>
              <a:rPr lang="vi-VN" sz="1600" b="1" dirty="0">
                <a:latin typeface="UTM Avo" panose="02040603050506020204" pitchFamily="18" charset="0"/>
              </a:rPr>
              <a:t> cây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cửa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thêm: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Vậy</a:t>
            </a:r>
            <a:r>
              <a:rPr lang="vi-VN" sz="1600" b="1" dirty="0">
                <a:latin typeface="UTM Avo" panose="02040603050506020204" pitchFamily="18" charset="0"/>
              </a:rPr>
              <a:t> theo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gì</a:t>
            </a:r>
            <a:r>
              <a:rPr lang="vi-VN" sz="1600" b="1" dirty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Tất</a:t>
            </a:r>
            <a:r>
              <a:rPr lang="vi-VN" sz="1600" b="1" dirty="0">
                <a:latin typeface="UTM Avo" panose="02040603050506020204" pitchFamily="18" charset="0"/>
              </a:rPr>
              <a:t> nhiên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tức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tốc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thợ</a:t>
            </a:r>
            <a:r>
              <a:rPr lang="vi-VN" sz="1600" b="1" dirty="0">
                <a:latin typeface="UTM Avo" panose="02040603050506020204" pitchFamily="18" charset="0"/>
              </a:rPr>
              <a:t> kim </a:t>
            </a:r>
            <a:r>
              <a:rPr lang="vi-VN" sz="1600" b="1" dirty="0" err="1">
                <a:latin typeface="UTM Avo" panose="02040603050506020204" pitchFamily="18" charset="0"/>
              </a:rPr>
              <a:t>hoàn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ngay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lớn</a:t>
            </a:r>
            <a:r>
              <a:rPr lang="vi-VN" sz="1600" b="1" dirty="0">
                <a:latin typeface="UTM Avo" panose="02040603050506020204" pitchFamily="18" charset="0"/>
              </a:rPr>
              <a:t>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sợi</a:t>
            </a:r>
            <a:r>
              <a:rPr lang="vi-VN" sz="1600" b="1" dirty="0">
                <a:latin typeface="UTM Avo" panose="02040603050506020204" pitchFamily="18" charset="0"/>
              </a:rPr>
              <a:t> dây </a:t>
            </a:r>
            <a:r>
              <a:rPr lang="vi-VN" sz="1600" b="1" dirty="0" err="1">
                <a:latin typeface="UTM Avo" panose="02040603050506020204" pitchFamily="18" charset="0"/>
              </a:rPr>
              <a:t>chuyền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để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thể</a:t>
            </a:r>
            <a:r>
              <a:rPr lang="vi-VN" sz="1600" b="1" dirty="0">
                <a:latin typeface="UTM Avo" panose="02040603050506020204" pitchFamily="18" charset="0"/>
              </a:rPr>
              <a:t> đeo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</a:t>
            </a:r>
            <a:r>
              <a:rPr lang="vi-VN" sz="1600" b="1" dirty="0" err="1" smtClean="0">
                <a:latin typeface="UTM Avo" panose="02040603050506020204" pitchFamily="18" charset="0"/>
              </a:rPr>
              <a:t>Thấy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trăng,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vui </a:t>
            </a:r>
            <a:r>
              <a:rPr lang="vi-VN" sz="1600" b="1" dirty="0" err="1">
                <a:latin typeface="UTM Avo" panose="02040603050506020204" pitchFamily="18" charset="0"/>
              </a:rPr>
              <a:t>sướng</a:t>
            </a:r>
            <a:r>
              <a:rPr lang="vi-VN" sz="1600" b="1" dirty="0">
                <a:latin typeface="UTM Avo" panose="02040603050506020204" pitchFamily="18" charset="0"/>
              </a:rPr>
              <a:t> ra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giường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bệnh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chạy</a:t>
            </a:r>
            <a:r>
              <a:rPr lang="vi-VN" sz="1600" b="1" dirty="0">
                <a:latin typeface="UTM Avo" panose="02040603050506020204" pitchFamily="18" charset="0"/>
              </a:rPr>
              <a:t> tung tăng </a:t>
            </a:r>
            <a:r>
              <a:rPr lang="vi-VN" sz="1600" b="1" dirty="0" err="1">
                <a:latin typeface="UTM Avo" panose="02040603050506020204" pitchFamily="18" charset="0"/>
              </a:rPr>
              <a:t>khắp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vườn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  <a:endParaRPr lang="vi-VN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78083" y="6173159"/>
            <a:ext cx="1880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UTM Avo" panose="02040603050506020204" pitchFamily="18" charset="0"/>
              </a:rPr>
              <a:t>(</a:t>
            </a:r>
            <a:r>
              <a:rPr lang="en-US" sz="1400" i="1" dirty="0" err="1" smtClean="0">
                <a:latin typeface="UTM Avo" panose="02040603050506020204" pitchFamily="18" charset="0"/>
              </a:rPr>
              <a:t>Còn</a:t>
            </a:r>
            <a:r>
              <a:rPr lang="en-US" sz="1400" i="1" dirty="0" smtClean="0">
                <a:latin typeface="UTM Avo" panose="02040603050506020204" pitchFamily="18" charset="0"/>
              </a:rPr>
              <a:t> </a:t>
            </a:r>
            <a:r>
              <a:rPr lang="en-US" sz="1400" i="1" dirty="0" err="1" smtClean="0">
                <a:latin typeface="UTM Avo" panose="02040603050506020204" pitchFamily="18" charset="0"/>
              </a:rPr>
              <a:t>nữa</a:t>
            </a:r>
            <a:r>
              <a:rPr lang="en-US" sz="1400" i="1" dirty="0" smtClean="0">
                <a:latin typeface="UTM Avo" panose="02040603050506020204" pitchFamily="18" charset="0"/>
              </a:rPr>
              <a:t>)</a:t>
            </a:r>
          </a:p>
          <a:p>
            <a:pPr algn="just"/>
            <a:r>
              <a:rPr lang="en-US" sz="1600" dirty="0" smtClean="0">
                <a:latin typeface="UTM Avo" panose="02040603050506020204" pitchFamily="18" charset="0"/>
              </a:rPr>
              <a:t>Theo </a:t>
            </a:r>
            <a:r>
              <a:rPr lang="en-US" sz="1600" b="1" dirty="0" smtClean="0">
                <a:latin typeface="UTM Avo" panose="02040603050506020204" pitchFamily="18" charset="0"/>
              </a:rPr>
              <a:t>PHƠ - BƠ</a:t>
            </a:r>
            <a:endParaRPr lang="vi-VN" sz="1600" b="1" dirty="0"/>
          </a:p>
        </p:txBody>
      </p:sp>
      <p:pic>
        <p:nvPicPr>
          <p:cNvPr id="11" name="Graphic 3">
            <a:extLst>
              <a:ext uri="{FF2B5EF4-FFF2-40B4-BE49-F238E27FC236}">
                <a16:creationId xmlns:a16="http://schemas.microsoft.com/office/drawing/2014/main" id="{28DEB0CD-EC55-4472-A466-2108382B8E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19023">
            <a:off x="11216966" y="4946769"/>
            <a:ext cx="1082272" cy="1857080"/>
          </a:xfrm>
          <a:prstGeom prst="rect">
            <a:avLst/>
          </a:prstGeom>
        </p:spPr>
      </p:pic>
      <p:pic>
        <p:nvPicPr>
          <p:cNvPr id="12" name="Graphic 9">
            <a:extLst>
              <a:ext uri="{FF2B5EF4-FFF2-40B4-BE49-F238E27FC236}">
                <a16:creationId xmlns:a16="http://schemas.microsoft.com/office/drawing/2014/main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18045">
            <a:off x="9799174" y="-295592"/>
            <a:ext cx="2257425" cy="1162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19780" y="44466"/>
            <a:ext cx="6278747" cy="776039"/>
            <a:chOff x="3232658" y="498191"/>
            <a:chExt cx="6278747" cy="776039"/>
          </a:xfrm>
        </p:grpSpPr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1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9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C6B3AFD-5536-4606-A9A8-060A42B6EE43}"/>
              </a:ext>
            </a:extLst>
          </p:cNvPr>
          <p:cNvSpPr/>
          <p:nvPr/>
        </p:nvSpPr>
        <p:spPr>
          <a:xfrm>
            <a:off x="4902991" y="4594088"/>
            <a:ext cx="3398715" cy="1920663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47446A-18C3-4E9B-9458-A2CBB898D903}"/>
              </a:ext>
            </a:extLst>
          </p:cNvPr>
          <p:cNvSpPr/>
          <p:nvPr/>
        </p:nvSpPr>
        <p:spPr>
          <a:xfrm>
            <a:off x="1393111" y="4594087"/>
            <a:ext cx="3398715" cy="1920663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392" y="644338"/>
            <a:ext cx="7883377" cy="939391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err="1" smtClean="0">
                <a:latin typeface="UTM French Vanilla" panose="02040603050506020204" pitchFamily="18" charset="0"/>
              </a:rPr>
              <a:t>Bài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đọc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được</a:t>
            </a:r>
            <a:r>
              <a:rPr lang="en-US" b="1" dirty="0" smtClean="0">
                <a:latin typeface="UTM French Vanilla" panose="02040603050506020204" pitchFamily="18" charset="0"/>
              </a:rPr>
              <a:t> chia </a:t>
            </a:r>
            <a:r>
              <a:rPr lang="en-US" b="1" dirty="0" err="1" smtClean="0">
                <a:latin typeface="UTM French Vanilla" panose="02040603050506020204" pitchFamily="18" charset="0"/>
              </a:rPr>
              <a:t>làm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mấy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b="1" dirty="0" smtClean="0">
                <a:latin typeface="UTM French Vanilla" panose="02040603050506020204" pitchFamily="18" charset="0"/>
              </a:rPr>
              <a:t>?</a:t>
            </a:r>
            <a:endParaRPr lang="en-US" b="1" dirty="0">
              <a:latin typeface="UTM French Vanilla" panose="02040603050506020204" pitchFamily="18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0512" y="1361426"/>
            <a:ext cx="6998794" cy="12421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CHIA ĐOẠN</a:t>
            </a:r>
            <a:endParaRPr lang="en-US" b="1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id="{D447446A-18C3-4E9B-9458-A2CBB898D903}"/>
              </a:ext>
            </a:extLst>
          </p:cNvPr>
          <p:cNvSpPr/>
          <p:nvPr/>
        </p:nvSpPr>
        <p:spPr>
          <a:xfrm rot="10800000">
            <a:off x="3067595" y="2615665"/>
            <a:ext cx="3398715" cy="1920663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2089" y="2757233"/>
            <a:ext cx="1787056" cy="89036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sz="4400" b="1" dirty="0" smtClean="0">
                <a:latin typeface="UTM French Vanilla" panose="02040603050506020204" pitchFamily="18" charset="0"/>
              </a:rPr>
              <a:t> 1</a:t>
            </a:r>
            <a:endParaRPr lang="en-US" sz="4400" b="1" dirty="0">
              <a:latin typeface="UTM French Vanilla" panose="02040603050506020204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7355" y="4677897"/>
            <a:ext cx="1787056" cy="89036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sz="4400" b="1" dirty="0" smtClean="0">
                <a:latin typeface="UTM French Vanilla" panose="02040603050506020204" pitchFamily="18" charset="0"/>
              </a:rPr>
              <a:t> 2</a:t>
            </a:r>
            <a:endParaRPr lang="en-US" sz="4400" b="1" dirty="0">
              <a:latin typeface="UTM French Vanilla" panose="02040603050506020204" pitchFamily="18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6320" y="4677897"/>
            <a:ext cx="1787056" cy="89036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sz="4400" b="1" dirty="0" smtClean="0">
                <a:latin typeface="UTM French Vanilla" panose="02040603050506020204" pitchFamily="18" charset="0"/>
              </a:rPr>
              <a:t> 3</a:t>
            </a:r>
            <a:endParaRPr lang="en-US" sz="4400" b="1" dirty="0">
              <a:latin typeface="UTM French Vanilla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8264" y="3408244"/>
            <a:ext cx="273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Từ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đầu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….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đất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nước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của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nhà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vua</a:t>
            </a:r>
            <a:endParaRPr lang="vi-VN" sz="2000" b="1" dirty="0">
              <a:solidFill>
                <a:srgbClr val="5B608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6428" y="5386666"/>
            <a:ext cx="273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Nhà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vua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buồn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lắm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….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bằng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vàng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rồi</a:t>
            </a:r>
            <a:endParaRPr lang="vi-VN" sz="2000" b="1" dirty="0">
              <a:solidFill>
                <a:srgbClr val="5B608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2935" y="5403169"/>
            <a:ext cx="2732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Phần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còn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lại</a:t>
            </a:r>
            <a:endParaRPr lang="vi-VN" sz="2000" b="1" dirty="0">
              <a:solidFill>
                <a:srgbClr val="5B6087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8884" y="1390305"/>
            <a:ext cx="6998794" cy="12421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5B6087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CHIA ĐOẠN</a:t>
            </a:r>
            <a:endParaRPr lang="en-US" b="1" dirty="0">
              <a:solidFill>
                <a:srgbClr val="5B6087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5" grpId="0" build="p"/>
      <p:bldP spid="13" grpId="0" build="p"/>
      <p:bldP spid="16" grpId="0" animBg="1"/>
      <p:bldP spid="14" grpId="0" build="p"/>
      <p:bldP spid="15" grpId="0" build="p"/>
      <p:bldP spid="17" grpId="0" build="p"/>
      <p:bldP spid="6" grpId="0"/>
      <p:bldP spid="18" grpId="0"/>
      <p:bldP spid="19" grpId="0"/>
      <p:bldP spid="2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4142</TotalTime>
  <Words>1164</Words>
  <Application>Microsoft Office PowerPoint</Application>
  <PresentationFormat>Widescreen</PresentationFormat>
  <Paragraphs>173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SVN-Moon star</vt:lpstr>
      <vt:lpstr>Arial</vt:lpstr>
      <vt:lpstr>Arial-Rounded</vt:lpstr>
      <vt:lpstr>Calibri Light</vt:lpstr>
      <vt:lpstr>Calibri</vt:lpstr>
      <vt:lpstr>Times New Roman</vt:lpstr>
      <vt:lpstr>UTM French Vanilla</vt:lpstr>
      <vt:lpstr>Mali</vt:lpstr>
      <vt:lpstr>Arabia</vt:lpstr>
      <vt:lpstr>UTM Avo</vt:lpstr>
      <vt:lpstr>UTM A&amp;S Graceland</vt:lpstr>
      <vt:lpstr>Office Theme</vt:lpstr>
      <vt:lpstr>1_Office Theme</vt:lpstr>
      <vt:lpstr>Tập đọc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Manager>Phakawan W.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doc 4</dc:title>
  <dc:subject>Tieng Viet</dc:subject>
  <dc:creator>Khuyen</dc:creator>
  <cp:keywords>MangnonTeam</cp:keywords>
  <cp:lastModifiedBy>Hi</cp:lastModifiedBy>
  <cp:revision>49</cp:revision>
  <dcterms:created xsi:type="dcterms:W3CDTF">2021-09-22T10:25:41Z</dcterms:created>
  <dcterms:modified xsi:type="dcterms:W3CDTF">2021-12-18T13:34:21Z</dcterms:modified>
</cp:coreProperties>
</file>