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8356" r:id="rId2"/>
    <p:sldId id="8357" r:id="rId3"/>
    <p:sldId id="8358" r:id="rId4"/>
    <p:sldId id="8389" r:id="rId5"/>
    <p:sldId id="8361" r:id="rId6"/>
    <p:sldId id="8365" r:id="rId7"/>
    <p:sldId id="8366" r:id="rId8"/>
    <p:sldId id="8369" r:id="rId9"/>
    <p:sldId id="8367" r:id="rId10"/>
    <p:sldId id="8370" r:id="rId11"/>
    <p:sldId id="8371" r:id="rId12"/>
    <p:sldId id="8372" r:id="rId13"/>
    <p:sldId id="8373" r:id="rId14"/>
    <p:sldId id="8374" r:id="rId15"/>
    <p:sldId id="8375" r:id="rId16"/>
    <p:sldId id="8376" r:id="rId17"/>
    <p:sldId id="8377" r:id="rId18"/>
    <p:sldId id="8378" r:id="rId19"/>
    <p:sldId id="8379" r:id="rId20"/>
    <p:sldId id="8381" r:id="rId21"/>
    <p:sldId id="8383" r:id="rId22"/>
    <p:sldId id="8384" r:id="rId23"/>
    <p:sldId id="8380" r:id="rId24"/>
    <p:sldId id="8385" r:id="rId25"/>
    <p:sldId id="8387" r:id="rId26"/>
    <p:sldId id="8388" r:id="rId27"/>
  </p:sldIdLst>
  <p:sldSz cx="12192000" cy="6858000"/>
  <p:notesSz cx="6858000" cy="9144000"/>
  <p:embeddedFontLst>
    <p:embeddedFont>
      <p:font typeface="等线" panose="02010600030101010101" pitchFamily="2" charset="-122"/>
      <p:regular r:id="rId29"/>
      <p:bold r:id="rId30"/>
    </p:embeddedFont>
    <p:embeddedFont>
      <p:font typeface="微软雅黑" panose="020B0503020204020204" pitchFamily="34" charset="-122"/>
      <p:regular r:id="rId31"/>
      <p:bold r:id="rId32"/>
    </p:embeddedFont>
    <p:embeddedFont>
      <p:font typeface="#9Slide03 Arima Madurai ExtraBo" panose="00000900000000000000" pitchFamily="2" charset="0"/>
      <p:bold r:id="rId33"/>
    </p:embeddedFont>
    <p:embeddedFont>
      <p:font typeface="Calibri" panose="020F0502020204030204" pitchFamily="34" charset="0"/>
      <p:regular r:id="rId34"/>
      <p:bold r:id="rId35"/>
      <p:italic r:id="rId36"/>
      <p:boldItalic r:id="rId37"/>
    </p:embeddedFont>
    <p:embeddedFont>
      <p:font typeface="UTM Avenida" panose="02040603050506020204"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F96"/>
    <a:srgbClr val="4B467E"/>
    <a:srgbClr val="FB034A"/>
    <a:srgbClr val="CD7447"/>
    <a:srgbClr val="E2AE94"/>
    <a:srgbClr val="166D43"/>
    <a:srgbClr val="6F69AC"/>
    <a:srgbClr val="E6E6E6"/>
    <a:srgbClr val="266C53"/>
    <a:srgbClr val="328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86785" autoAdjust="0"/>
  </p:normalViewPr>
  <p:slideViewPr>
    <p:cSldViewPr snapToGrid="0">
      <p:cViewPr>
        <p:scale>
          <a:sx n="50" d="100"/>
          <a:sy n="50" d="100"/>
        </p:scale>
        <p:origin x="1410" y="6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3</a:t>
            </a:fld>
            <a:endParaRPr lang="zh-CN" altLang="en-US"/>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6</a:t>
            </a:fld>
            <a:endParaRPr lang="zh-CN" altLang="en-US"/>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416320"/>
          </a:xfrm>
          <a:prstGeom prst="rect">
            <a:avLst/>
          </a:prstGeom>
          <a:solidFill>
            <a:schemeClr val="bg1"/>
          </a:solidFill>
        </p:spPr>
        <p:txBody>
          <a:bodyPr wrap="square">
            <a:spAutoFit/>
          </a:bodyPr>
          <a:lstStyle/>
          <a:p>
            <a:r>
              <a:rPr lang="vi-VN" sz="2000">
                <a:solidFill>
                  <a:schemeClr val="bg1"/>
                </a:solidFill>
                <a:latin typeface="Times New Roman" panose="02020603050405020304" pitchFamily="18" charset="0"/>
                <a:cs typeface="Times New Roman" panose="02020603050405020304" pitchFamily="18" charset="0"/>
              </a:rPr>
              <a:t>Đọc đoạn văn </a:t>
            </a:r>
            <a:r>
              <a:rPr lang="en-US" sz="2000">
                <a:solidFill>
                  <a:schemeClr val="bg1"/>
                </a:solidFill>
                <a:latin typeface="Times New Roman" panose="02020603050405020304" pitchFamily="18" charset="0"/>
                <a:cs typeface="Times New Roman" panose="02020603050405020304" pitchFamily="18" charset="0"/>
              </a:rPr>
              <a:t>sau và t</a:t>
            </a:r>
            <a:r>
              <a:rPr lang="vi-VN" sz="2000">
                <a:solidFill>
                  <a:schemeClr val="bg1"/>
                </a:solidFill>
                <a:latin typeface="Times New Roman" panose="02020603050405020304" pitchFamily="18" charset="0"/>
                <a:cs typeface="Times New Roman" panose="02020603050405020304" pitchFamily="18" charset="0"/>
              </a:rPr>
              <a:t>rả lời các câu hỏi</a:t>
            </a:r>
            <a:r>
              <a:rPr lang="en-US" sz="2000">
                <a:solidFill>
                  <a:schemeClr val="bg1"/>
                </a:solidFill>
                <a:latin typeface="Times New Roman" panose="02020603050405020304" pitchFamily="18" charset="0"/>
                <a:cs typeface="Times New Roman" panose="02020603050405020304" pitchFamily="18" charset="0"/>
              </a:rPr>
              <a:t>:</a:t>
            </a:r>
            <a:endParaRPr lang="vi-VN" sz="2000">
              <a:solidFill>
                <a:schemeClr val="bg1"/>
              </a:solidFill>
              <a:latin typeface="Times New Roman" panose="02020603050405020304" pitchFamily="18" charset="0"/>
              <a:cs typeface="Times New Roman" panose="02020603050405020304" pitchFamily="18" charset="0"/>
            </a:endParaRPr>
          </a:p>
          <a:p>
            <a:r>
              <a:rPr lang="vi-VN" sz="2800" b="1">
                <a:solidFill>
                  <a:schemeClr val="bg1"/>
                </a:solidFill>
                <a:latin typeface="Times New Roman" panose="02020603050405020304" pitchFamily="18" charset="0"/>
                <a:cs typeface="Times New Roman" panose="02020603050405020304" pitchFamily="18" charset="0"/>
              </a:rPr>
              <a:t>Một đàn ngỗng</a:t>
            </a:r>
            <a:r>
              <a:rPr lang="vi-VN" sz="28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4000" b="1">
                <a:solidFill>
                  <a:srgbClr val="328E6D"/>
                </a:solidFill>
                <a:latin typeface="Times New Roman" panose="02020603050405020304" pitchFamily="18" charset="0"/>
                <a:cs typeface="Times New Roman" panose="02020603050405020304" pitchFamily="18" charset="0"/>
              </a:rPr>
              <a:t>Hùng</a:t>
            </a:r>
            <a:r>
              <a:rPr lang="en-US" sz="4000">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đút</a:t>
            </a:r>
            <a:r>
              <a:rPr lang="vi-VN" sz="4000">
                <a:solidFill>
                  <a:srgbClr val="002060"/>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9B243646-FE02-4AED-8FCE-96B87924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19843" y="-218019"/>
            <a:ext cx="9193516" cy="5662504"/>
          </a:xfrm>
          <a:prstGeom prst="rect">
            <a:avLst/>
          </a:prstGeom>
        </p:spPr>
      </p:pic>
      <p:sp>
        <p:nvSpPr>
          <p:cNvPr id="23" name="Rectangle 22">
            <a:extLst>
              <a:ext uri="{FF2B5EF4-FFF2-40B4-BE49-F238E27FC236}">
                <a16:creationId xmlns:a16="http://schemas.microsoft.com/office/drawing/2014/main" id="{2DD79B90-90E7-4058-97AF-522D9BBEEF0D}"/>
              </a:ext>
            </a:extLst>
          </p:cNvPr>
          <p:cNvSpPr/>
          <p:nvPr/>
        </p:nvSpPr>
        <p:spPr>
          <a:xfrm>
            <a:off x="1478275" y="2837538"/>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315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247317"/>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a:t>
            </a:r>
            <a:r>
              <a:rPr lang="vi-VN" sz="2800">
                <a:solidFill>
                  <a:schemeClr val="bg1"/>
                </a:solidFill>
                <a:latin typeface="Times New Roman" panose="02020603050405020304" pitchFamily="18" charset="0"/>
                <a:cs typeface="Times New Roman" panose="02020603050405020304" pitchFamily="18" charset="0"/>
              </a:rPr>
              <a:t>c đoạn văn </a:t>
            </a:r>
            <a:r>
              <a:rPr lang="en-US" sz="2800">
                <a:solidFill>
                  <a:schemeClr val="bg1"/>
                </a:solidFill>
                <a:latin typeface="Times New Roman" panose="02020603050405020304" pitchFamily="18" charset="0"/>
                <a:cs typeface="Times New Roman" panose="02020603050405020304" pitchFamily="18" charset="0"/>
              </a:rPr>
              <a:t>sau và t</a:t>
            </a:r>
            <a:r>
              <a:rPr lang="vi-VN" sz="2800">
                <a:solidFill>
                  <a:schemeClr val="bg1"/>
                </a:solidFill>
                <a:latin typeface="Times New Roman" panose="02020603050405020304" pitchFamily="18" charset="0"/>
                <a:cs typeface="Times New Roman" panose="02020603050405020304" pitchFamily="18" charset="0"/>
              </a:rPr>
              <a:t>rả lời các câu hỏi</a:t>
            </a:r>
            <a:r>
              <a:rPr lang="en-US" sz="2800">
                <a:solidFill>
                  <a:schemeClr val="bg1"/>
                </a:solidFill>
                <a:latin typeface="Times New Roman" panose="02020603050405020304" pitchFamily="18" charset="0"/>
                <a:cs typeface="Times New Roman" panose="02020603050405020304" pitchFamily="18" charset="0"/>
              </a:rPr>
              <a:t>:</a:t>
            </a:r>
            <a:endParaRPr lang="vi-VN" sz="2800">
              <a:solidFill>
                <a:schemeClr val="bg1"/>
              </a:solidFill>
              <a:latin typeface="Times New Roman" panose="02020603050405020304" pitchFamily="18" charset="0"/>
              <a:cs typeface="Times New Roman" panose="02020603050405020304" pitchFamily="18" charset="0"/>
            </a:endParaRPr>
          </a:p>
          <a:p>
            <a:r>
              <a:rPr lang="vi-VN" sz="3600" b="1">
                <a:solidFill>
                  <a:schemeClr val="bg1"/>
                </a:solidFill>
                <a:latin typeface="Times New Roman" panose="02020603050405020304" pitchFamily="18" charset="0"/>
                <a:cs typeface="Times New Roman" panose="02020603050405020304" pitchFamily="18" charset="0"/>
              </a:rPr>
              <a:t>Một đàn ngỗng</a:t>
            </a:r>
            <a:r>
              <a:rPr lang="vi-VN" sz="36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3600">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Hùng</a:t>
            </a:r>
            <a:r>
              <a:rPr lang="en-US" sz="3600">
                <a:solidFill>
                  <a:schemeClr val="bg1"/>
                </a:solidFill>
                <a:latin typeface="Times New Roman" panose="02020603050405020304" pitchFamily="18" charset="0"/>
                <a:cs typeface="Times New Roman" panose="02020603050405020304" pitchFamily="18" charset="0"/>
              </a:rPr>
              <a:t> đút</a:t>
            </a:r>
            <a:r>
              <a:rPr lang="vi-VN" sz="36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2800">
                <a:solidFill>
                  <a:srgbClr val="002060"/>
                </a:solidFill>
                <a:latin typeface="Times New Roman" panose="02020603050405020304" pitchFamily="18" charset="0"/>
                <a:cs typeface="Times New Roman" panose="02020603050405020304" pitchFamily="18" charset="0"/>
              </a:rPr>
              <a:t> </a:t>
            </a:r>
            <a:endParaRPr lang="en-US" sz="2800">
              <a:solidFill>
                <a:srgbClr val="002060"/>
              </a:solidFill>
              <a:latin typeface="Times New Roman" panose="02020603050405020304" pitchFamily="18" charset="0"/>
              <a:cs typeface="Times New Roman" panose="02020603050405020304" pitchFamily="18" charset="0"/>
            </a:endParaRPr>
          </a:p>
          <a:p>
            <a:endParaRPr lang="en-US" sz="4000" b="1">
              <a:solidFill>
                <a:srgbClr val="328E6D"/>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Thắng</a:t>
            </a:r>
            <a:r>
              <a:rPr lang="vi-VN" sz="4000">
                <a:latin typeface="Times New Roman" panose="02020603050405020304" pitchFamily="18" charset="0"/>
                <a:cs typeface="Times New Roman" panose="02020603050405020304" pitchFamily="18" charset="0"/>
              </a:rPr>
              <a:t> </a:t>
            </a:r>
            <a:r>
              <a:rPr lang="vi-VN" sz="4000">
                <a:solidFill>
                  <a:srgbClr val="002060"/>
                </a:solidFill>
                <a:latin typeface="Times New Roman" panose="02020603050405020304" pitchFamily="18" charset="0"/>
                <a:cs typeface="Times New Roman" panose="02020603050405020304" pitchFamily="18" charset="0"/>
              </a:rPr>
              <a:t>mếu máo nấp vào sau lưng Tiến.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a:t>
            </a:r>
            <a:r>
              <a:rPr lang="vi-VN">
                <a:solidFill>
                  <a:schemeClr val="bg1"/>
                </a:solidFill>
                <a:latin typeface="Times New Roman" panose="02020603050405020304" pitchFamily="18" charset="0"/>
                <a:cs typeface="Times New Roman" panose="02020603050405020304" pitchFamily="18" charset="0"/>
              </a:rPr>
              <a:t>iến không có súng, cũng chẳng có kiếm. Em liền nhặt một cành xoan, xua đàn ngỗng ra xa. Đàn ngỗng kêu quàng quạc, vươn cổ chạy</a:t>
            </a:r>
            <a:r>
              <a:rPr lang="en-US">
                <a:solidFill>
                  <a:schemeClr val="bg1"/>
                </a:solidFill>
                <a:latin typeface="Times New Roman" panose="02020603050405020304" pitchFamily="18" charset="0"/>
                <a:cs typeface="Times New Roman" panose="02020603050405020304" pitchFamily="18" charset="0"/>
              </a:rPr>
              <a:t> </a:t>
            </a:r>
            <a:r>
              <a:rPr lang="vi-VN">
                <a:solidFill>
                  <a:schemeClr val="bg1"/>
                </a:solidFill>
                <a:latin typeface="Times New Roman" panose="02020603050405020304" pitchFamily="18" charset="0"/>
                <a:cs typeface="Times New Roman" panose="02020603050405020304" pitchFamily="18" charset="0"/>
              </a:rPr>
              <a:t> miết.</a:t>
            </a:r>
          </a:p>
          <a:p>
            <a:pPr algn="r"/>
            <a:r>
              <a:rPr lang="vi-VN" i="1">
                <a:solidFill>
                  <a:schemeClr val="bg1"/>
                </a:solidFill>
                <a:latin typeface="Times New Roman" panose="02020603050405020304" pitchFamily="18" charset="0"/>
                <a:cs typeface="Times New Roman" panose="02020603050405020304" pitchFamily="18" charset="0"/>
              </a:rPr>
              <a:t>Theo</a:t>
            </a:r>
            <a:r>
              <a:rPr lang="vi-VN" b="1">
                <a:solidFill>
                  <a:schemeClr val="bg1"/>
                </a:solidFill>
                <a:latin typeface="Times New Roman" panose="02020603050405020304" pitchFamily="18" charset="0"/>
                <a:cs typeface="Times New Roman" panose="02020603050405020304" pitchFamily="18" charset="0"/>
              </a:rPr>
              <a:t> TIẾNG VIỆT 2, 1</a:t>
            </a:r>
            <a:r>
              <a:rPr lang="vi-VN" sz="3200" b="1">
                <a:solidFill>
                  <a:schemeClr val="bg1"/>
                </a:solidFill>
                <a:latin typeface="Times New Roman" panose="02020603050405020304" pitchFamily="18" charset="0"/>
                <a:cs typeface="Times New Roman" panose="02020603050405020304" pitchFamily="18" charset="0"/>
              </a:rPr>
              <a:t>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B158F357-44E4-4129-BD20-ADD57B04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843" y="-285844"/>
            <a:ext cx="9193516" cy="5662504"/>
          </a:xfrm>
          <a:prstGeom prst="rect">
            <a:avLst/>
          </a:prstGeom>
        </p:spPr>
      </p:pic>
      <p:sp>
        <p:nvSpPr>
          <p:cNvPr id="23" name="Rectangle 22">
            <a:extLst>
              <a:ext uri="{FF2B5EF4-FFF2-40B4-BE49-F238E27FC236}">
                <a16:creationId xmlns:a16="http://schemas.microsoft.com/office/drawing/2014/main" id="{27F86769-9F9F-4E8E-A787-FAD2D7CE5DE7}"/>
              </a:ext>
            </a:extLst>
          </p:cNvPr>
          <p:cNvSpPr/>
          <p:nvPr/>
        </p:nvSpPr>
        <p:spPr>
          <a:xfrm>
            <a:off x="1745737" y="681121"/>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586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5139869"/>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endParaRPr lang="en-US"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Em</a:t>
            </a:r>
            <a:r>
              <a:rPr lang="vi-VN" sz="4000">
                <a:solidFill>
                  <a:srgbClr val="002060"/>
                </a:solidFill>
                <a:latin typeface="Times New Roman" panose="02020603050405020304" pitchFamily="18" charset="0"/>
                <a:cs typeface="Times New Roman" panose="02020603050405020304" pitchFamily="18" charset="0"/>
              </a:rPr>
              <a:t> liền nhặt một cành xoan, xua đàn ngỗng ra xa.</a:t>
            </a:r>
            <a:r>
              <a:rPr lang="vi-VN" sz="3200">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9C4BFB9-36F3-4148-8D6C-9AA58A06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6366" y="370517"/>
            <a:ext cx="9193516" cy="5662504"/>
          </a:xfrm>
          <a:prstGeom prst="rect">
            <a:avLst/>
          </a:prstGeom>
        </p:spPr>
      </p:pic>
      <p:sp>
        <p:nvSpPr>
          <p:cNvPr id="23" name="Rectangle 22">
            <a:extLst>
              <a:ext uri="{FF2B5EF4-FFF2-40B4-BE49-F238E27FC236}">
                <a16:creationId xmlns:a16="http://schemas.microsoft.com/office/drawing/2014/main" id="{C88485C8-910A-47BD-AE1A-34776A83246D}"/>
              </a:ext>
            </a:extLst>
          </p:cNvPr>
          <p:cNvSpPr/>
          <p:nvPr/>
        </p:nvSpPr>
        <p:spPr>
          <a:xfrm>
            <a:off x="1119436" y="1310523"/>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082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83209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r>
              <a:rPr lang="vi-VN" sz="4000" b="1">
                <a:solidFill>
                  <a:schemeClr val="bg1"/>
                </a:solidFill>
                <a:latin typeface="Times New Roman" panose="02020603050405020304" pitchFamily="18" charset="0"/>
                <a:cs typeface="Times New Roman" panose="02020603050405020304" pitchFamily="18" charset="0"/>
              </a:rPr>
              <a:t>Em</a:t>
            </a:r>
            <a:r>
              <a:rPr lang="vi-VN" sz="4000">
                <a:solidFill>
                  <a:schemeClr val="bg1"/>
                </a:solidFill>
                <a:latin typeface="Times New Roman" panose="02020603050405020304" pitchFamily="18" charset="0"/>
                <a:cs typeface="Times New Roman" panose="02020603050405020304" pitchFamily="18" charset="0"/>
              </a:rPr>
              <a:t> liền nhặt một cành xoan, xua đàn ngỗng ra xa.</a:t>
            </a:r>
            <a:r>
              <a:rPr lang="vi-VN"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r>
              <a:rPr lang="vi-VN" sz="4400" b="1">
                <a:solidFill>
                  <a:srgbClr val="328E6D"/>
                </a:solidFill>
                <a:latin typeface="Times New Roman" panose="02020603050405020304" pitchFamily="18" charset="0"/>
                <a:cs typeface="Times New Roman" panose="02020603050405020304" pitchFamily="18" charset="0"/>
              </a:rPr>
              <a:t>Đàn ngỗng</a:t>
            </a:r>
            <a:r>
              <a:rPr lang="vi-VN" sz="4400">
                <a:latin typeface="Times New Roman" panose="02020603050405020304" pitchFamily="18" charset="0"/>
                <a:cs typeface="Times New Roman" panose="02020603050405020304" pitchFamily="18" charset="0"/>
              </a:rPr>
              <a:t> </a:t>
            </a:r>
            <a:r>
              <a:rPr lang="vi-VN" sz="4400">
                <a:solidFill>
                  <a:srgbClr val="002060"/>
                </a:solidFill>
                <a:latin typeface="Times New Roman" panose="02020603050405020304" pitchFamily="18" charset="0"/>
                <a:cs typeface="Times New Roman" panose="02020603050405020304" pitchFamily="18" charset="0"/>
              </a:rPr>
              <a:t>kêu quàng quạc, vươn cổ chạy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DAC6C31-4682-4FCD-BDB2-95D25805A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9479" y="303541"/>
            <a:ext cx="9193516" cy="5662504"/>
          </a:xfrm>
          <a:prstGeom prst="rect">
            <a:avLst/>
          </a:prstGeom>
        </p:spPr>
      </p:pic>
      <p:sp>
        <p:nvSpPr>
          <p:cNvPr id="23" name="Rectangle 22">
            <a:extLst>
              <a:ext uri="{FF2B5EF4-FFF2-40B4-BE49-F238E27FC236}">
                <a16:creationId xmlns:a16="http://schemas.microsoft.com/office/drawing/2014/main" id="{32CE0BFE-9B5E-46F3-9AEF-0EA9CA1AC929}"/>
              </a:ext>
            </a:extLst>
          </p:cNvPr>
          <p:cNvSpPr/>
          <p:nvPr/>
        </p:nvSpPr>
        <p:spPr>
          <a:xfrm>
            <a:off x="1431653" y="1248256"/>
            <a:ext cx="5038560"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67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GHI NHỚ</a:t>
            </a:r>
            <a:endParaRPr lang="en-US" sz="72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1</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 Trong câu kể Ai làm gì?,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 chỉ sự vật</a:t>
            </a:r>
            <a:r>
              <a:rPr lang="vi-VN" sz="4000">
                <a:ln w="12700">
                  <a:noFill/>
                </a:ln>
                <a:solidFill>
                  <a:srgbClr val="FB034A"/>
                </a:solidFill>
                <a:effectLst/>
                <a:latin typeface="Times New Roman" panose="02020603050405020304" pitchFamily="18" charset="0"/>
                <a:cs typeface="Times New Roman" panose="02020603050405020304" pitchFamily="18" charset="0"/>
              </a:rPr>
              <a:t> </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người, con vật hay đồ vật, cây cối được nhân hoá) có hoạt động được nói đến ở vị ngữ.</a:t>
            </a:r>
          </a:p>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2.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a:t>
            </a:r>
            <a:r>
              <a:rPr lang="vi-VN" sz="4000">
                <a:ln w="12700">
                  <a:noFill/>
                </a:ln>
                <a:solidFill>
                  <a:srgbClr val="FB034A"/>
                </a:solidFill>
                <a:effectLst/>
                <a:latin typeface="Times New Roman" panose="02020603050405020304" pitchFamily="18" charset="0"/>
                <a:cs typeface="Times New Roman" panose="02020603050405020304" pitchFamily="18" charset="0"/>
              </a:rPr>
              <a:t> thường do </a:t>
            </a:r>
            <a:r>
              <a:rPr lang="vi-VN" sz="4000" b="1">
                <a:ln w="12700">
                  <a:noFill/>
                </a:ln>
                <a:solidFill>
                  <a:srgbClr val="FB034A"/>
                </a:solidFill>
                <a:effectLst/>
                <a:latin typeface="Times New Roman" panose="02020603050405020304" pitchFamily="18" charset="0"/>
                <a:cs typeface="Times New Roman" panose="02020603050405020304" pitchFamily="18" charset="0"/>
              </a:rPr>
              <a:t>danh từ (hoặc cụm danh từ)</a:t>
            </a:r>
            <a:r>
              <a:rPr lang="vi-VN" sz="4000">
                <a:ln w="12700">
                  <a:noFill/>
                </a:ln>
                <a:solidFill>
                  <a:srgbClr val="FB034A"/>
                </a:solidFill>
                <a:effectLst/>
                <a:latin typeface="Times New Roman" panose="02020603050405020304" pitchFamily="18" charset="0"/>
                <a:cs typeface="Times New Roman" panose="02020603050405020304" pitchFamily="18" charset="0"/>
              </a:rPr>
              <a:t> tạo thành.</a:t>
            </a:r>
            <a:endParaRPr lang="en-US" sz="4000">
              <a:ln w="12700">
                <a:noFill/>
              </a:ln>
              <a:solidFill>
                <a:srgbClr val="FB034A"/>
              </a:solidFill>
              <a:effectLst/>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algn="just"/>
            <a:r>
              <a:rPr lang="vi-VN" sz="3600" b="1">
                <a:solidFill>
                  <a:srgbClr val="FB034A"/>
                </a:solidFill>
                <a:latin typeface="Times New Roman" panose="02020603050405020304" pitchFamily="18" charset="0"/>
                <a:cs typeface="Times New Roman" panose="02020603050405020304" pitchFamily="18" charset="0"/>
              </a:rPr>
              <a:t>1. Đọc </a:t>
            </a:r>
            <a:r>
              <a:rPr lang="en-US" sz="3600" b="1">
                <a:solidFill>
                  <a:srgbClr val="FB034A"/>
                </a:solidFill>
                <a:latin typeface="Times New Roman" panose="02020603050405020304" pitchFamily="18" charset="0"/>
                <a:cs typeface="Times New Roman" panose="02020603050405020304" pitchFamily="18" charset="0"/>
              </a:rPr>
              <a:t>lại </a:t>
            </a:r>
            <a:r>
              <a:rPr lang="vi-VN" sz="3600" b="1">
                <a:solidFill>
                  <a:srgbClr val="FB034A"/>
                </a:solidFill>
                <a:latin typeface="Times New Roman" panose="02020603050405020304" pitchFamily="18" charset="0"/>
                <a:cs typeface="Times New Roman" panose="02020603050405020304" pitchFamily="18" charset="0"/>
              </a:rPr>
              <a:t>đoạn văn sau:</a:t>
            </a:r>
          </a:p>
          <a:p>
            <a:pPr algn="just"/>
            <a:r>
              <a:rPr lang="vi-VN" sz="3600">
                <a:latin typeface="Times New Roman" panose="02020603050405020304" pitchFamily="18" charset="0"/>
                <a:cs typeface="Times New Roman" panose="02020603050405020304" pitchFamily="18" charset="0"/>
              </a:rPr>
              <a:t>     </a:t>
            </a:r>
            <a:r>
              <a:rPr lang="vi-VN" sz="3600">
                <a:solidFill>
                  <a:srgbClr val="554F8F"/>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vi-VN" sz="36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Tìm các 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a:t>
            </a:r>
            <a:r>
              <a:rPr lang="en-US" sz="200">
                <a:solidFill>
                  <a:schemeClr val="bg1"/>
                </a:solidFill>
                <a:latin typeface="Times New Roman" panose="02020603050405020304" pitchFamily="18" charset="0"/>
                <a:cs typeface="Times New Roman" panose="02020603050405020304" pitchFamily="18" charset="0"/>
              </a:rPr>
              <a:t>Tìm các </a:t>
            </a:r>
            <a:r>
              <a:rPr lang="en-US" sz="3600">
                <a:solidFill>
                  <a:srgbClr val="266C53"/>
                </a:solidFill>
                <a:latin typeface="Times New Roman" panose="02020603050405020304" pitchFamily="18" charset="0"/>
                <a:cs typeface="Times New Roman" panose="02020603050405020304" pitchFamily="18" charset="0"/>
              </a:rPr>
              <a:t>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văn: </a:t>
            </a:r>
            <a:r>
              <a:rPr lang="en-US" sz="200">
                <a:solidFill>
                  <a:schemeClr val="bg1"/>
                </a:solidFill>
                <a:latin typeface="Times New Roman" panose="02020603050405020304" pitchFamily="18" charset="0"/>
                <a:cs typeface="Times New Roman" panose="02020603050405020304" pitchFamily="18" charset="0"/>
              </a:rPr>
              <a:t>trên.</a:t>
            </a:r>
          </a:p>
          <a:p>
            <a:r>
              <a:rPr lang="en-US" sz="200">
                <a:solidFill>
                  <a:schemeClr val="bg1"/>
                </a:solidFill>
                <a:latin typeface="Times New Roman" panose="02020603050405020304" pitchFamily="18" charset="0"/>
                <a:cs typeface="Times New Roman" panose="02020603050405020304" pitchFamily="18" charset="0"/>
              </a:rPr>
              <a:t>b) Xác định chủ ngữ của các câu vừa tìm đ</a:t>
            </a:r>
            <a:r>
              <a:rPr lang="vi-VN" sz="200">
                <a:solidFill>
                  <a:schemeClr val="bg1"/>
                </a:solidFill>
                <a:latin typeface="Times New Roman" panose="02020603050405020304" pitchFamily="18" charset="0"/>
                <a:cs typeface="Times New Roman" panose="02020603050405020304" pitchFamily="18" charset="0"/>
              </a:rPr>
              <a:t>ư</a:t>
            </a:r>
            <a:r>
              <a:rPr lang="en-US" sz="200">
                <a:solidFill>
                  <a:schemeClr val="bg1"/>
                </a:solidFill>
                <a:latin typeface="Times New Roman" panose="02020603050405020304" pitchFamily="18" charset="0"/>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r>
              <a:rPr lang="en-US" sz="500">
                <a:solidFill>
                  <a:schemeClr val="bg1"/>
                </a:solidFill>
                <a:latin typeface="Times New Roman" panose="02020603050405020304" pitchFamily="18" charset="0"/>
                <a:cs typeface="Times New Roman" panose="02020603050405020304" pitchFamily="18" charset="0"/>
              </a:rPr>
              <a:t>a) Tìm các Câu kể </a:t>
            </a:r>
            <a:r>
              <a:rPr lang="en-US" sz="500" b="1">
                <a:solidFill>
                  <a:schemeClr val="bg1"/>
                </a:solidFill>
                <a:latin typeface="Times New Roman" panose="02020603050405020304" pitchFamily="18" charset="0"/>
                <a:cs typeface="Times New Roman" panose="02020603050405020304" pitchFamily="18" charset="0"/>
              </a:rPr>
              <a:t>Ai làm gì?</a:t>
            </a:r>
            <a:r>
              <a:rPr lang="en-US" sz="500">
                <a:solidFill>
                  <a:schemeClr val="bg1"/>
                </a:solidFill>
                <a:latin typeface="Times New Roman" panose="02020603050405020304" pitchFamily="18" charset="0"/>
                <a:cs typeface="Times New Roman" panose="02020603050405020304" pitchFamily="18" charset="0"/>
              </a:rPr>
              <a:t> trong đoạn văn: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en-US"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a)  Các chú công nhân</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đang</a:t>
            </a:r>
          </a:p>
          <a:p>
            <a:r>
              <a:rPr lang="en-US" sz="4800">
                <a:solidFill>
                  <a:srgbClr val="FB034A"/>
                </a:solidFill>
                <a:latin typeface="Times New Roman" panose="02020603050405020304" pitchFamily="18" charset="0"/>
                <a:cs typeface="Times New Roman" panose="02020603050405020304" pitchFamily="18" charset="0"/>
              </a:rPr>
              <a:t>			khai thác than trong hầm sâu.</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b)  Mẹ em</a:t>
            </a:r>
          </a:p>
          <a:p>
            <a:endParaRPr lang="vi-VN" sz="40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b)  Mẹ em</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luôn dậy sớm lo </a:t>
            </a:r>
          </a:p>
          <a:p>
            <a:r>
              <a:rPr lang="en-US" sz="4800">
                <a:solidFill>
                  <a:srgbClr val="FB034A"/>
                </a:solidFill>
                <a:latin typeface="Times New Roman" panose="02020603050405020304" pitchFamily="18" charset="0"/>
                <a:cs typeface="Times New Roman" panose="02020603050405020304" pitchFamily="18" charset="0"/>
              </a:rPr>
              <a:t>			bữa sáng cho cả nhà.</a:t>
            </a:r>
            <a:endParaRPr lang="vi-VN" sz="40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2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800" b="1">
                <a:solidFill>
                  <a:srgbClr val="FB034A"/>
                </a:solidFill>
                <a:latin typeface="Times New Roman" panose="02020603050405020304" pitchFamily="18" charset="0"/>
                <a:cs typeface="Times New Roman" panose="02020603050405020304" pitchFamily="18" charset="0"/>
              </a:rPr>
              <a:t>c)  Chim sơn ca</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bay vút </a:t>
            </a:r>
          </a:p>
          <a:p>
            <a:r>
              <a:rPr lang="en-US" sz="4800">
                <a:solidFill>
                  <a:srgbClr val="FB034A"/>
                </a:solidFill>
                <a:latin typeface="Times New Roman" panose="02020603050405020304" pitchFamily="18" charset="0"/>
                <a:cs typeface="Times New Roman" panose="02020603050405020304" pitchFamily="18" charset="0"/>
              </a:rPr>
              <a:t>lên bầu trời xanh thẳm.</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vi-VN" sz="3600" b="1">
                <a:solidFill>
                  <a:srgbClr val="166D43"/>
                </a:solidFill>
                <a:latin typeface="Times New Roman" panose="02020603050405020304" pitchFamily="18" charset="0"/>
                <a:cs typeface="Times New Roman" panose="02020603050405020304" pitchFamily="18" charset="0"/>
              </a:rPr>
              <a:t>3. Đặt câu nói về hoạt động của từng nhóm người hoặc vật</a:t>
            </a:r>
            <a:r>
              <a:rPr lang="en-US" sz="3600" b="1">
                <a:solidFill>
                  <a:srgbClr val="166D43"/>
                </a:solidFill>
                <a:latin typeface="Times New Roman" panose="02020603050405020304" pitchFamily="18" charset="0"/>
                <a:cs typeface="Times New Roman" panose="02020603050405020304" pitchFamily="18" charset="0"/>
              </a:rPr>
              <a:t> đ</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ợc miêu tả trong</a:t>
            </a:r>
            <a:r>
              <a:rPr lang="vi-VN" sz="3600" b="1">
                <a:solidFill>
                  <a:srgbClr val="166D43"/>
                </a:solidFill>
                <a:latin typeface="Times New Roman" panose="02020603050405020304" pitchFamily="18" charset="0"/>
                <a:cs typeface="Times New Roman" panose="02020603050405020304" pitchFamily="18" charset="0"/>
              </a:rPr>
              <a:t> bức tranh </a:t>
            </a:r>
            <a:r>
              <a:rPr lang="en-US" sz="3600" b="1">
                <a:solidFill>
                  <a:srgbClr val="166D43"/>
                </a:solidFill>
                <a:latin typeface="Times New Roman" panose="02020603050405020304" pitchFamily="18" charset="0"/>
                <a:cs typeface="Times New Roman" panose="02020603050405020304" pitchFamily="18" charset="0"/>
              </a:rPr>
              <a:t>d</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ới đây:</a:t>
            </a:r>
            <a:endParaRPr lang="vi-VN" sz="3600" b="1">
              <a:solidFill>
                <a:srgbClr val="166D43"/>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en-US" sz="3600" b="1">
                <a:solidFill>
                  <a:srgbClr val="166D43"/>
                </a:solidFill>
                <a:latin typeface="Times New Roman" panose="02020603050405020304" pitchFamily="18" charset="0"/>
                <a:cs typeface="Times New Roman" panose="02020603050405020304" pitchFamily="18" charset="0"/>
              </a:rPr>
              <a:t>Ví dụ: </a:t>
            </a:r>
            <a:r>
              <a:rPr lang="en-US" sz="3600" b="1">
                <a:solidFill>
                  <a:srgbClr val="FB034A"/>
                </a:solidFill>
                <a:latin typeface="Times New Roman" panose="02020603050405020304" pitchFamily="18" charset="0"/>
                <a:cs typeface="Times New Roman" panose="02020603050405020304" pitchFamily="18" charset="0"/>
              </a:rPr>
              <a:t>Trên những con đường làng quen thuộc, </a:t>
            </a:r>
            <a:r>
              <a:rPr lang="en-US" sz="3600" b="1">
                <a:solidFill>
                  <a:srgbClr val="4B467E"/>
                </a:solidFill>
                <a:latin typeface="Times New Roman" panose="02020603050405020304" pitchFamily="18" charset="0"/>
                <a:cs typeface="Times New Roman" panose="02020603050405020304" pitchFamily="18" charset="0"/>
              </a:rPr>
              <a:t>các bạn học sinh</a:t>
            </a:r>
            <a:r>
              <a:rPr lang="en-US" sz="3600" b="1">
                <a:solidFill>
                  <a:srgbClr val="FB034A"/>
                </a:solidFill>
                <a:latin typeface="Times New Roman" panose="02020603050405020304" pitchFamily="18" charset="0"/>
                <a:cs typeface="Times New Roman" panose="02020603050405020304" pitchFamily="18" charset="0"/>
              </a:rPr>
              <a:t> tung tăng cắp sách tới trường.</a:t>
            </a:r>
            <a:endParaRPr lang="vi-VN" sz="3600" b="1">
              <a:solidFill>
                <a:srgbClr val="FB034A"/>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629296" y="354321"/>
            <a:ext cx="9857672" cy="5170646"/>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dặn dò</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Xem lại bài</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Chuẩn bị bài sau</a:t>
            </a:r>
            <a:endPar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Tree>
    <p:extLst>
      <p:ext uri="{BB962C8B-B14F-4D97-AF65-F5344CB8AC3E}">
        <p14:creationId xmlns:p14="http://schemas.microsoft.com/office/powerpoint/2010/main" val="4128038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20255-4E2B-4769-BCBE-FA9C9E0A819B}"/>
              </a:ext>
            </a:extLst>
          </p:cNvPr>
          <p:cNvSpPr/>
          <p:nvPr/>
        </p:nvSpPr>
        <p:spPr>
          <a:xfrm>
            <a:off x="1167164" y="1853937"/>
            <a:ext cx="9857672"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tạm biệt!</a:t>
            </a:r>
          </a:p>
        </p:txBody>
      </p:sp>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spTree>
    <p:extLst>
      <p:ext uri="{BB962C8B-B14F-4D97-AF65-F5344CB8AC3E}">
        <p14:creationId xmlns:p14="http://schemas.microsoft.com/office/powerpoint/2010/main" val="2035053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algn="ctr"/>
            <a:r>
              <a:rPr lang="en-US" sz="2000" b="1" cap="none" spc="0">
                <a:ln w="0"/>
                <a:solidFill>
                  <a:srgbClr val="F3DFCD"/>
                </a:solidFill>
                <a:latin typeface="Times New Roman" panose="02020603050405020304" pitchFamily="18" charset="0"/>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algn="ctr"/>
            <a:r>
              <a:rPr lang="en-US" sz="2400" b="1" cap="none" spc="0">
                <a:ln w="0"/>
                <a:solidFill>
                  <a:srgbClr val="BCAB2E"/>
                </a:solidFill>
                <a:latin typeface="Times New Roman" panose="02020603050405020304" pitchFamily="18" charset="0"/>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algn="ctr"/>
            <a:r>
              <a:rPr lang="en-US" sz="2400" b="1" cap="none" spc="0">
                <a:ln w="0"/>
                <a:solidFill>
                  <a:srgbClr val="83766B"/>
                </a:solidFill>
                <a:latin typeface="Times New Roman" panose="02020603050405020304" pitchFamily="18" charset="0"/>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algn="ctr"/>
            <a:r>
              <a:rPr lang="en-US" sz="2400" b="1">
                <a:ln w="0"/>
                <a:solidFill>
                  <a:srgbClr val="795521"/>
                </a:solidFill>
                <a:latin typeface="Times New Roman" panose="02020603050405020304" pitchFamily="18" charset="0"/>
                <a:cs typeface="Times New Roman" panose="02020603050405020304" pitchFamily="18" charset="0"/>
              </a:rPr>
              <a:t>Sinh</a:t>
            </a:r>
            <a:endParaRPr lang="en-US" sz="2400" b="1" cap="none" spc="0">
              <a:ln w="0"/>
              <a:solidFill>
                <a:srgbClr val="79552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algn="ctr"/>
            <a:r>
              <a:rPr lang="en-US" sz="2400" b="1" cap="none" spc="0">
                <a:ln w="0"/>
                <a:solidFill>
                  <a:srgbClr val="7CACA9"/>
                </a:solidFill>
                <a:latin typeface="Times New Roman" panose="02020603050405020304" pitchFamily="18" charset="0"/>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algn="ctr"/>
            <a:r>
              <a:rPr lang="en-US" sz="2400" b="1" cap="none" spc="0">
                <a:ln w="0"/>
                <a:solidFill>
                  <a:srgbClr val="9EACC2"/>
                </a:solidFill>
                <a:latin typeface="Times New Roman" panose="02020603050405020304" pitchFamily="18" charset="0"/>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algn="ctr"/>
            <a:r>
              <a:rPr lang="en-US" sz="3200" b="1" cap="none" spc="0">
                <a:ln w="0"/>
                <a:solidFill>
                  <a:srgbClr val="984173"/>
                </a:solidFill>
                <a:latin typeface="Times New Roman" panose="02020603050405020304" pitchFamily="18" charset="0"/>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KHÁM PHÁ</a:t>
            </a:r>
          </a:p>
          <a:p>
            <a:pPr algn="ctr"/>
            <a:r>
              <a:rPr lang="en-US" sz="96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extLst>
                  <p:ext uri="{D42A27DB-BD31-4B8C-83A1-F6EECF244321}">
                    <p14:modId xmlns:p14="http://schemas.microsoft.com/office/powerpoint/2010/main" val="3266591195"/>
                  </p:ext>
                </p:extLst>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4"/>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F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119436" y="386509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p:nvPr/>
        </p:nvCxnSpPr>
        <p:spPr>
          <a:xfrm>
            <a:off x="1175658" y="1320800"/>
            <a:ext cx="9840685"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551544" y="1828800"/>
            <a:ext cx="1132113"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793916" y="986974"/>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900210" y="1828800"/>
            <a:ext cx="825979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1725458" y="1698220"/>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10182980" y="1754441"/>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10479314" y="1828800"/>
            <a:ext cx="10058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551544" y="2307771"/>
            <a:ext cx="5138056"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1736948" y="2285587"/>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2051982" y="2801257"/>
            <a:ext cx="8108018"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9996738" y="2300563"/>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551544" y="3323771"/>
            <a:ext cx="685074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10346242" y="2801257"/>
            <a:ext cx="63599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20177"/>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18" name="Rectangle 17">
            <a:extLst>
              <a:ext uri="{FF2B5EF4-FFF2-40B4-BE49-F238E27FC236}">
                <a16:creationId xmlns:a16="http://schemas.microsoft.com/office/drawing/2014/main" id="{41CC7134-27FE-4E90-845F-B888D3A23FB2}"/>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sp>
        <p:nvSpPr>
          <p:cNvPr id="19" name="Speech Bubble: Oval 18">
            <a:extLst>
              <a:ext uri="{FF2B5EF4-FFF2-40B4-BE49-F238E27FC236}">
                <a16:creationId xmlns:a16="http://schemas.microsoft.com/office/drawing/2014/main" id="{0477010E-9A1E-4381-AA0D-FDC7D4FA0053}"/>
              </a:ext>
            </a:extLst>
          </p:cNvPr>
          <p:cNvSpPr/>
          <p:nvPr/>
        </p:nvSpPr>
        <p:spPr>
          <a:xfrm>
            <a:off x="7705610" y="7550214"/>
            <a:ext cx="6733907" cy="955635"/>
          </a:xfrm>
          <a:prstGeom prst="wedgeEllipseCallout">
            <a:avLst>
              <a:gd name="adj1" fmla="val -62792"/>
              <a:gd name="adj2" fmla="val -95555"/>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6E6E6"/>
                </a:solidFill>
                <a:effectLst/>
                <a:latin typeface="Times New Roman" panose="02020603050405020304" pitchFamily="18" charset="0"/>
                <a:cs typeface="Times New Roman" panose="02020603050405020304" pitchFamily="18" charset="0"/>
              </a:rPr>
              <a:t>Chủ ngữ chỉ con vật</a:t>
            </a:r>
          </a:p>
        </p:txBody>
      </p:sp>
    </p:spTree>
    <p:extLst>
      <p:ext uri="{BB962C8B-B14F-4D97-AF65-F5344CB8AC3E}">
        <p14:creationId xmlns:p14="http://schemas.microsoft.com/office/powerpoint/2010/main" val="66024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28000"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37"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out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6" presetClass="entr" presetSubtype="37"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outVertical)">
                                      <p:cBhvr>
                                        <p:cTn id="65" dur="500"/>
                                        <p:tgtEl>
                                          <p:spTgt spid="27"/>
                                        </p:tgtEl>
                                      </p:cBhvr>
                                    </p:animEffect>
                                  </p:childTnLst>
                                </p:cTn>
                              </p:par>
                            </p:childTnLst>
                          </p:cTn>
                        </p:par>
                        <p:par>
                          <p:cTn id="66" fill="hold">
                            <p:stCondLst>
                              <p:cond delay="1000"/>
                            </p:stCondLst>
                            <p:childTnLst>
                              <p:par>
                                <p:cTn id="67" presetID="16" presetClass="entr" presetSubtype="37"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out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accel="28000" decel="72000" fill="hold" grpId="0" nodeType="clickEffect">
                                  <p:stCondLst>
                                    <p:cond delay="0"/>
                                  </p:stCondLst>
                                  <p:iterate type="wd">
                                    <p:tmPct val="10000"/>
                                  </p:iterate>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accel="28000" decel="72000" fill="hold" grpId="0" nodeType="clickEffect">
                                  <p:stCondLst>
                                    <p:cond delay="0"/>
                                  </p:stCondLst>
                                  <p:iterate type="wd">
                                    <p:tmPct val="10000"/>
                                  </p:iterate>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P spid="21" grpId="0" animBg="1"/>
      <p:bldP spid="24" grpId="0" animBg="1"/>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78565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Một đàn ngỗng</a:t>
            </a:r>
            <a:r>
              <a:rPr lang="vi-VN" sz="4000">
                <a:solidFill>
                  <a:srgbClr val="328E6D"/>
                </a:solidFill>
                <a:latin typeface="Times New Roman" panose="02020603050405020304" pitchFamily="18" charset="0"/>
                <a:cs typeface="Times New Roman" panose="02020603050405020304" pitchFamily="18" charset="0"/>
              </a:rPr>
              <a:t> </a:t>
            </a:r>
            <a:r>
              <a:rPr lang="vi-VN" sz="4000">
                <a:solidFill>
                  <a:srgbClr val="423D6F"/>
                </a:solidFill>
                <a:latin typeface="Times New Roman" panose="02020603050405020304" pitchFamily="18" charset="0"/>
                <a:cs typeface="Times New Roman" panose="02020603050405020304" pitchFamily="18" charset="0"/>
              </a:rPr>
              <a:t>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Hùng đút</a:t>
            </a:r>
            <a:r>
              <a:rPr lang="vi-VN" sz="3200">
                <a:solidFill>
                  <a:schemeClr val="bg1"/>
                </a:solidFill>
                <a:latin typeface="Times New Roman" panose="02020603050405020304" pitchFamily="18" charset="0"/>
                <a:cs typeface="Times New Roman" panose="02020603050405020304" pitchFamily="18" charset="0"/>
              </a:rPr>
              <a:t> vội khẩu súng gỗ vào túi quần, chạy biến. 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37" name="Picture 36">
            <a:extLst>
              <a:ext uri="{FF2B5EF4-FFF2-40B4-BE49-F238E27FC236}">
                <a16:creationId xmlns:a16="http://schemas.microsoft.com/office/drawing/2014/main" id="{97820522-A3E1-49F1-8E09-9C721C26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93145" y="-543805"/>
            <a:ext cx="9193516" cy="5662504"/>
          </a:xfrm>
          <a:prstGeom prst="rect">
            <a:avLst/>
          </a:prstGeom>
        </p:spPr>
      </p:pic>
      <p:sp>
        <p:nvSpPr>
          <p:cNvPr id="38" name="Rectangle 37">
            <a:extLst>
              <a:ext uri="{FF2B5EF4-FFF2-40B4-BE49-F238E27FC236}">
                <a16:creationId xmlns:a16="http://schemas.microsoft.com/office/drawing/2014/main" id="{38F08D94-AE0C-4D97-8B28-50B92388AC54}"/>
              </a:ext>
            </a:extLst>
          </p:cNvPr>
          <p:cNvSpPr/>
          <p:nvPr/>
        </p:nvSpPr>
        <p:spPr>
          <a:xfrm>
            <a:off x="3510825" y="2404029"/>
            <a:ext cx="5038559"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 </a:t>
            </a:r>
            <a:r>
              <a:rPr lang="en-US" sz="5400" b="1">
                <a:solidFill>
                  <a:srgbClr val="514B87"/>
                </a:solidFill>
                <a:latin typeface="Times New Roman" panose="02020603050405020304" pitchFamily="18" charset="0"/>
                <a:cs typeface="Times New Roman" panose="02020603050405020304" pitchFamily="18" charset="0"/>
              </a:rPr>
              <a:t>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6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42"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outHorizont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barn(inHorizontal)">
                                      <p:cBhvr>
                                        <p:cTn id="1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气泡水彩"/>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1050</TotalTime>
  <Words>1630</Words>
  <Application>Microsoft Office PowerPoint</Application>
  <PresentationFormat>Widescreen</PresentationFormat>
  <Paragraphs>177</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微软雅黑</vt:lpstr>
      <vt:lpstr>Calibri</vt:lpstr>
      <vt:lpstr>等线</vt:lpstr>
      <vt:lpstr>#9Slide03 Arima Madurai ExtraBo</vt:lpstr>
      <vt:lpstr>UTM Avenida</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84</cp:revision>
  <dcterms:created xsi:type="dcterms:W3CDTF">2018-09-07T09:35:39Z</dcterms:created>
  <dcterms:modified xsi:type="dcterms:W3CDTF">2022-01-07T17:50:12Z</dcterms:modified>
  <cp:category>T</cp:category>
  <cp:version>N05</cp:version>
</cp:coreProperties>
</file>