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3"/>
  </p:notesMasterIdLst>
  <p:sldIdLst>
    <p:sldId id="2960" r:id="rId2"/>
    <p:sldId id="3154" r:id="rId3"/>
    <p:sldId id="3159" r:id="rId4"/>
    <p:sldId id="3160" r:id="rId5"/>
    <p:sldId id="3161" r:id="rId6"/>
    <p:sldId id="3163" r:id="rId7"/>
    <p:sldId id="3165" r:id="rId8"/>
    <p:sldId id="3164" r:id="rId9"/>
    <p:sldId id="3157" r:id="rId10"/>
    <p:sldId id="3158" r:id="rId11"/>
    <p:sldId id="280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8D7"/>
    <a:srgbClr val="FF3399"/>
    <a:srgbClr val="FFFFFF"/>
    <a:srgbClr val="0000FF"/>
    <a:srgbClr val="3DC3EC"/>
    <a:srgbClr val="F3E8CC"/>
    <a:srgbClr val="F03C69"/>
    <a:srgbClr val="000099"/>
    <a:srgbClr val="FDF2D1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1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14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7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988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3593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174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6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3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xmlns="" id="{685EC51D-0A5F-4380-9F93-B48BC9E2F629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4762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dark, night sky&#10;&#10;Description automatically generated">
            <a:extLst>
              <a:ext uri="{FF2B5EF4-FFF2-40B4-BE49-F238E27FC236}">
                <a16:creationId xmlns:a16="http://schemas.microsoft.com/office/drawing/2014/main" xmlns="" id="{70160F2C-B686-4A9B-832C-175219CDC3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057" y="837957"/>
            <a:ext cx="6717885" cy="51820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7871A6D-B90D-4E45-8242-C46C1A0990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18710" y="280391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9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53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microsoft.com/office/2007/relationships/hdphoto" Target="../media/hdphoto4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xmlns="" id="{0AE030E9-A166-45CC-B296-E2C0C2E9EB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3938047"/>
            <a:ext cx="12658374" cy="2919953"/>
          </a:xfrm>
          <a:prstGeom prst="rect">
            <a:avLst/>
          </a:prstGeom>
        </p:spPr>
      </p:pic>
      <p:pic>
        <p:nvPicPr>
          <p:cNvPr id="7" name="图片 16">
            <a:extLst>
              <a:ext uri="{FF2B5EF4-FFF2-40B4-BE49-F238E27FC236}">
                <a16:creationId xmlns:a16="http://schemas.microsoft.com/office/drawing/2014/main" xmlns="" id="{518D1F5A-E2AF-49C3-B33D-F69466F112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602" y="702977"/>
            <a:ext cx="1664763" cy="15122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AC05DA0-CC54-4EA5-A8ED-8896CBFD9A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79" y="786297"/>
            <a:ext cx="9339881" cy="19935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0536773-ECEF-4807-95A0-C8F47BF7DF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90658"/>
            <a:ext cx="1735904" cy="5487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F5509A6-722E-44B5-A5E7-474A5FE3EA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559" y="2458656"/>
            <a:ext cx="589731" cy="5206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87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6E35A39-1A8F-4ADC-A7F6-06EA24ACD297}"/>
              </a:ext>
            </a:extLst>
          </p:cNvPr>
          <p:cNvGrpSpPr/>
          <p:nvPr/>
        </p:nvGrpSpPr>
        <p:grpSpPr>
          <a:xfrm>
            <a:off x="569350" y="622767"/>
            <a:ext cx="3761537" cy="1181202"/>
            <a:chOff x="371924" y="384240"/>
            <a:chExt cx="3761537" cy="11812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50F12B1B-5399-465E-BF44-B7AF0B9BC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924" y="384240"/>
              <a:ext cx="1280271" cy="118120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E6CB9DE3-24D3-4664-A836-7FB2E78A4ED4}"/>
                </a:ext>
              </a:extLst>
            </p:cNvPr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2B1D5DC-D9B4-4A5F-87FB-5AEDC3F9BBAC}"/>
              </a:ext>
            </a:extLst>
          </p:cNvPr>
          <p:cNvSpPr/>
          <p:nvPr/>
        </p:nvSpPr>
        <p:spPr>
          <a:xfrm>
            <a:off x="882175" y="1981228"/>
            <a:ext cx="10427649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Em hãy tạo thư mục </a:t>
            </a:r>
            <a:r>
              <a:rPr lang="en-US" sz="24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</a:t>
            </a:r>
            <a:r>
              <a:rPr lang="vi-VN" sz="24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 ch</a:t>
            </a:r>
            <a:r>
              <a:rPr lang="en-US" sz="24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</a:t>
            </a:r>
            <a:r>
              <a:rPr lang="vi-VN" sz="24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 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và các thư mục </a:t>
            </a: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on để lưu ảnh của mình một cách hợp lí.</a:t>
            </a:r>
          </a:p>
        </p:txBody>
      </p:sp>
    </p:spTree>
    <p:extLst>
      <p:ext uri="{BB962C8B-B14F-4D97-AF65-F5344CB8AC3E}">
        <p14:creationId xmlns:p14="http://schemas.microsoft.com/office/powerpoint/2010/main" val="128122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:a16="http://schemas.microsoft.com/office/drawing/2014/main" xmlns="" id="{2C6CC85F-80B1-4649-B207-B5609F0D9149}"/>
              </a:ext>
            </a:extLst>
          </p:cNvPr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xmlns="" id="{96F37804-D255-4A9B-A31C-D534DA152B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xmlns="" id="{0510F233-43DE-4063-A25A-4E4D90C97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xmlns="" id="{D5B3B4D8-2899-4E06-A301-F5AE91FEA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xmlns="" id="{E5DC7212-55A6-41AB-BC0E-A36C5609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xmlns="" id="{C6D25AEF-636D-4758-BC36-3DE084FA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xmlns="" id="{25B2E583-AE1D-42C1-952E-E6AF49F05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xmlns="" id="{33A802D5-A787-4B92-BCB5-8E1C86E73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xmlns="" id="{6AEE02AB-4BDC-4469-BEEB-58E5D2F3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xmlns="" id="{6AF9EF2C-B8BB-4594-AA12-A7C2B3ADB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xmlns="" id="{A22CE38D-535D-4CAF-8AF4-13C41A68B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xmlns="" id="{39B64302-DA1B-4996-A180-A08EC12E8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xmlns="" id="{A30D1B24-4AA2-4F12-8789-6062A4B00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xmlns="" id="{D621600D-6724-4750-A869-B7C63B67D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xmlns="" id="{ECE8626B-FB43-409C-A027-541E3CD4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xmlns="" id="{B4D258B4-846A-4E33-BC05-D6C0F898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xmlns="" id="{C8195DB7-3FEF-40C7-B7F8-C0BD1ADF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xmlns="" id="{446FF0C3-3437-4D5D-BA15-872119D4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xmlns="" id="{88FAF475-E03B-445A-83A7-A0168B7A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xmlns="" id="{1865E573-CDAB-4975-958D-52B077E3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xmlns="" id="{4A985ED5-8112-404F-BB55-1F9E1590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xmlns="" id="{B9B4BA42-CEFC-477D-AAD1-92B56619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xmlns="" id="{2CE17DD6-3BBA-4441-B1E5-054F5B8A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xmlns="" id="{E9B3D340-EC01-4036-B03B-4703C1ED7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xmlns="" id="{F2B8D980-9442-4FCB-BD10-185D1A79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xmlns="" id="{85911E16-34EC-4BE8-A277-08F4B1A6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xmlns="" id="{4F1A3DF0-A097-4B67-968F-B60672337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xmlns="" id="{B462CC04-E75E-484C-80CB-C323F951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xmlns="" id="{8ED94519-1B51-4A42-B79F-0508C1ACE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xmlns="" id="{D7A6CF31-BF6F-4671-9FAA-721289DF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xmlns="" id="{4DA6197D-968E-4547-B4DD-9D32DA53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xmlns="" id="{D3C9F0CA-4BAA-47B4-BA79-3D34FDDB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xmlns="" id="{C0926FC1-276C-4B39-9A3A-523A8623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xmlns="" id="{26C9039D-D265-4917-95DD-DBE0AED5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xmlns="" id="{F51D5F3D-71A7-4CB3-8A2A-62FBC16E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xmlns="" id="{463A32C7-479A-4B51-BAB3-AA5F8904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xmlns="" id="{258DD1E4-D60D-4DEF-A219-EB7C38A97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xmlns="" id="{870D3001-83D2-4DC2-8FDD-208F7BE6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xmlns="" id="{F49E952E-8D94-4BFD-B940-69187D07D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xmlns="" id="{1E5CC48C-A6AF-4347-B4A4-ABAE741F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xmlns="" id="{9FE3AAA6-983C-40A9-8F1C-B812655D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xmlns="" id="{CCC666AD-2635-48AC-BB69-17CED046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xmlns="" id="{AEE195D8-6357-4095-AA8D-2A2694C1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xmlns="" id="{18BB957F-1EE8-4FF0-85A8-5227C485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xmlns="" id="{CADECC54-B54F-467C-B5B0-1CE0E77A6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xmlns="" id="{180124DB-F2AE-47AC-981D-66F4BB1C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>
              <a:extLst>
                <a:ext uri="{FF2B5EF4-FFF2-40B4-BE49-F238E27FC236}">
                  <a16:creationId xmlns:a16="http://schemas.microsoft.com/office/drawing/2014/main" xmlns="" id="{15F1DBC8-B663-4CB9-9B42-271E4CB93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>
              <a:extLst>
                <a:ext uri="{FF2B5EF4-FFF2-40B4-BE49-F238E27FC236}">
                  <a16:creationId xmlns:a16="http://schemas.microsoft.com/office/drawing/2014/main" xmlns="" id="{41E5E95D-8AE9-420E-ABD9-6F7DD481F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>
              <a:extLst>
                <a:ext uri="{FF2B5EF4-FFF2-40B4-BE49-F238E27FC236}">
                  <a16:creationId xmlns:a16="http://schemas.microsoft.com/office/drawing/2014/main" xmlns="" id="{66B708E3-0311-4D3D-AC73-EE47BD38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:a16="http://schemas.microsoft.com/office/drawing/2014/main" xmlns="" id="{FBDF44F0-B975-4DBF-80DF-F60717F3B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>
              <a:extLst>
                <a:ext uri="{FF2B5EF4-FFF2-40B4-BE49-F238E27FC236}">
                  <a16:creationId xmlns:a16="http://schemas.microsoft.com/office/drawing/2014/main" xmlns="" id="{1FB81681-A380-4158-9AF9-F7EFD2BDC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>
              <a:extLst>
                <a:ext uri="{FF2B5EF4-FFF2-40B4-BE49-F238E27FC236}">
                  <a16:creationId xmlns:a16="http://schemas.microsoft.com/office/drawing/2014/main" xmlns="" id="{2FA22E07-C71A-482B-9422-81D404CC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>
              <a:extLst>
                <a:ext uri="{FF2B5EF4-FFF2-40B4-BE49-F238E27FC236}">
                  <a16:creationId xmlns:a16="http://schemas.microsoft.com/office/drawing/2014/main" xmlns="" id="{F4994BDB-0663-453D-8693-5509DC8D4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>
              <a:extLst>
                <a:ext uri="{FF2B5EF4-FFF2-40B4-BE49-F238E27FC236}">
                  <a16:creationId xmlns:a16="http://schemas.microsoft.com/office/drawing/2014/main" xmlns="" id="{9A64F0FB-6F84-4FFF-9CB8-EAFD443A4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>
              <a:extLst>
                <a:ext uri="{FF2B5EF4-FFF2-40B4-BE49-F238E27FC236}">
                  <a16:creationId xmlns:a16="http://schemas.microsoft.com/office/drawing/2014/main" xmlns="" id="{E4C505D5-C5ED-434D-8653-EE649CAD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>
              <a:extLst>
                <a:ext uri="{FF2B5EF4-FFF2-40B4-BE49-F238E27FC236}">
                  <a16:creationId xmlns:a16="http://schemas.microsoft.com/office/drawing/2014/main" xmlns="" id="{DEFF40AE-ED0F-4466-ABCE-E56616550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>
            <a:extLst>
              <a:ext uri="{FF2B5EF4-FFF2-40B4-BE49-F238E27FC236}">
                <a16:creationId xmlns:a16="http://schemas.microsoft.com/office/drawing/2014/main" xmlns="" id="{24C4C1C4-43C3-40EE-887E-6B37C3452A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>
            <a:extLst>
              <a:ext uri="{FF2B5EF4-FFF2-40B4-BE49-F238E27FC236}">
                <a16:creationId xmlns:a16="http://schemas.microsoft.com/office/drawing/2014/main" xmlns="" id="{D55673E8-2FB0-4E85-B254-56C877C27F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xmlns="" id="{455FD439-5FAE-466A-BBF5-241AE611D1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559" y="2458656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D6922B8-69C3-421B-BEE8-E757CBF2AC0C}"/>
              </a:ext>
            </a:extLst>
          </p:cNvPr>
          <p:cNvGrpSpPr/>
          <p:nvPr/>
        </p:nvGrpSpPr>
        <p:grpSpPr>
          <a:xfrm>
            <a:off x="705186" y="3271952"/>
            <a:ext cx="10212419" cy="2969027"/>
            <a:chOff x="1610491" y="2782455"/>
            <a:chExt cx="9993848" cy="309797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42E87FF6-54EA-4F00-8DD2-BA4692889F94}"/>
                </a:ext>
              </a:extLst>
            </p:cNvPr>
            <p:cNvSpPr/>
            <p:nvPr/>
          </p:nvSpPr>
          <p:spPr>
            <a:xfrm>
              <a:off x="1610491" y="2947744"/>
              <a:ext cx="9804400" cy="2932681"/>
            </a:xfrm>
            <a:prstGeom prst="rect">
              <a:avLst/>
            </a:prstGeom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3F8D7F21-36B2-42F8-AB22-BDD00B3461F5}"/>
                </a:ext>
              </a:extLst>
            </p:cNvPr>
            <p:cNvSpPr/>
            <p:nvPr/>
          </p:nvSpPr>
          <p:spPr>
            <a:xfrm>
              <a:off x="1799939" y="2782455"/>
              <a:ext cx="9804400" cy="2932681"/>
            </a:xfrm>
            <a:prstGeom prst="rect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2A6422E-1239-424D-A9AC-7C016DFA5003}"/>
              </a:ext>
            </a:extLst>
          </p:cNvPr>
          <p:cNvGrpSpPr/>
          <p:nvPr/>
        </p:nvGrpSpPr>
        <p:grpSpPr>
          <a:xfrm>
            <a:off x="556071" y="344228"/>
            <a:ext cx="4134561" cy="2508169"/>
            <a:chOff x="301091" y="301982"/>
            <a:chExt cx="4134561" cy="25081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A4BD8349-BD85-4613-9513-E9EC2902C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FD433534-521B-4282-B898-22AB8B0BD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BFE8E40-0C04-41D1-A809-0C5B1905F92A}"/>
              </a:ext>
            </a:extLst>
          </p:cNvPr>
          <p:cNvSpPr/>
          <p:nvPr/>
        </p:nvSpPr>
        <p:spPr>
          <a:xfrm>
            <a:off x="1113205" y="3465839"/>
            <a:ext cx="9608385" cy="233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An: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Buổi học trước được học về tệp và thư mục trong máy tính, hôm nay chúng ta được thực hành trên máy tính đấy.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Khoa: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Tớ đã vẽ sơ đồ hình cây biểu diễn các thư mục ảnh của gia đình tớ. Hôm nay tớ sẽ thực hành để tạo các thư mục này trên máy tính.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An: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Tuyệt quá!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EF1B6C6-026F-4FB9-8D32-25D1F67CD14F}"/>
              </a:ext>
            </a:extLst>
          </p:cNvPr>
          <p:cNvSpPr/>
          <p:nvPr/>
        </p:nvSpPr>
        <p:spPr>
          <a:xfrm>
            <a:off x="1335016" y="1142864"/>
            <a:ext cx="3076025" cy="878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0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KHỞI ĐỘNG</a:t>
            </a:r>
            <a:endParaRPr lang="vi-VN" sz="4000" b="1">
              <a:solidFill>
                <a:srgbClr val="0998D7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C646BB7-CA02-4859-B8DB-F4A9FC6E12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08" b="93380" l="40594" r="63762">
                        <a14:foregroundMark x1="53267" y1="45645" x2="53267" y2="45645"/>
                        <a14:foregroundMark x1="53069" y1="41463" x2="53069" y2="41463"/>
                        <a14:foregroundMark x1="49109" y1="20906" x2="49109" y2="20906"/>
                        <a14:foregroundMark x1="56238" y1="43554" x2="56238" y2="43554"/>
                        <a14:foregroundMark x1="55446" y1="41115" x2="55446" y2="41115"/>
                        <a14:foregroundMark x1="55446" y1="45645" x2="55446" y2="45645"/>
                        <a14:foregroundMark x1="49307" y1="48432" x2="49307" y2="48432"/>
                        <a14:foregroundMark x1="55050" y1="85714" x2="55050" y2="85714"/>
                        <a14:foregroundMark x1="55842" y1="90592" x2="55842" y2="90592"/>
                        <a14:foregroundMark x1="48713" y1="91289" x2="48713" y2="91289"/>
                        <a14:foregroundMark x1="48317" y1="85714" x2="48317" y2="85714"/>
                        <a14:foregroundMark x1="50099" y1="90592" x2="50099" y2="90592"/>
                        <a14:foregroundMark x1="49109" y1="83972" x2="49109" y2="83972"/>
                        <a14:foregroundMark x1="49109" y1="83972" x2="49109" y2="83972"/>
                        <a14:foregroundMark x1="49109" y1="83972" x2="49109" y2="83972"/>
                        <a14:foregroundMark x1="49505" y1="80836" x2="49505" y2="85714"/>
                        <a14:foregroundMark x1="55446" y1="82230" x2="55050" y2="87456"/>
                        <a14:foregroundMark x1="57624" y1="92334" x2="57624" y2="92334"/>
                        <a14:foregroundMark x1="56832" y1="91289" x2="56832" y2="91289"/>
                        <a14:foregroundMark x1="54257" y1="88502" x2="56634" y2="93380"/>
                        <a14:foregroundMark x1="55644" y1="43902" x2="55644" y2="43902"/>
                        <a14:foregroundMark x1="55644" y1="44251" x2="55050" y2="51568"/>
                        <a14:foregroundMark x1="52673" y1="41812" x2="53465" y2="50871"/>
                        <a14:foregroundMark x1="56238" y1="41115" x2="56238" y2="41115"/>
                        <a14:foregroundMark x1="53861" y1="37631" x2="53861" y2="37631"/>
                        <a14:foregroundMark x1="49109" y1="45296" x2="49109" y2="45296"/>
                        <a14:foregroundMark x1="58614" y1="46341" x2="58614" y2="46341"/>
                        <a14:foregroundMark x1="60198" y1="32056" x2="60198" y2="32056"/>
                        <a14:foregroundMark x1="53861" y1="17770" x2="53861" y2="17770"/>
                        <a14:foregroundMark x1="48317" y1="46690" x2="48317" y2="46690"/>
                      </a14:backgroundRemoval>
                    </a14:imgEffect>
                  </a14:imgLayer>
                </a14:imgProps>
              </a:ext>
            </a:extLst>
          </a:blip>
          <a:srcRect l="38473" r="32638"/>
          <a:stretch/>
        </p:blipFill>
        <p:spPr>
          <a:xfrm>
            <a:off x="8463858" y="617021"/>
            <a:ext cx="1428221" cy="28096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0186975-A39C-4944-BE1D-2B30A053705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08" b="90244" l="5149" r="31287">
                        <a14:foregroundMark x1="17624" y1="88850" x2="17624" y2="88850"/>
                        <a14:foregroundMark x1="18020" y1="90244" x2="18020" y2="90244"/>
                        <a14:foregroundMark x1="28119" y1="90592" x2="28119" y2="90592"/>
                        <a14:foregroundMark x1="29901" y1="90592" x2="29901" y2="90592"/>
                        <a14:foregroundMark x1="23960" y1="39024" x2="23960" y2="39024"/>
                        <a14:foregroundMark x1="18812" y1="17073" x2="18812" y2="17073"/>
                        <a14:foregroundMark x1="19208" y1="12195" x2="19208" y2="12195"/>
                        <a14:foregroundMark x1="19208" y1="22648" x2="19208" y2="22648"/>
                        <a14:foregroundMark x1="20198" y1="18118" x2="20792" y2="60279"/>
                        <a14:foregroundMark x1="20792" y1="60279" x2="19010" y2="74564"/>
                        <a14:foregroundMark x1="21386" y1="42857" x2="24356" y2="62718"/>
                        <a14:foregroundMark x1="24356" y1="62718" x2="24356" y2="62718"/>
                        <a14:foregroundMark x1="17228" y1="41812" x2="17228" y2="41812"/>
                        <a14:foregroundMark x1="13663" y1="47735" x2="13663" y2="47735"/>
                        <a14:foregroundMark x1="31287" y1="54704" x2="31287" y2="54704"/>
                        <a14:foregroundMark x1="23762" y1="45296" x2="23762" y2="45296"/>
                        <a14:foregroundMark x1="16634" y1="43902" x2="16634" y2="43902"/>
                        <a14:foregroundMark x1="16634" y1="37282" x2="16634" y2="37282"/>
                        <a14:foregroundMark x1="16634" y1="40767" x2="16634" y2="40767"/>
                        <a14:foregroundMark x1="18020" y1="44948" x2="18020" y2="44948"/>
                        <a14:foregroundMark x1="19406" y1="13937" x2="19406" y2="13937"/>
                      </a14:backgroundRemoval>
                    </a14:imgEffect>
                  </a14:imgLayer>
                </a14:imgProps>
              </a:ext>
            </a:extLst>
          </a:blip>
          <a:srcRect l="1899" r="65119"/>
          <a:stretch/>
        </p:blipFill>
        <p:spPr>
          <a:xfrm flipH="1">
            <a:off x="9744149" y="713286"/>
            <a:ext cx="1594971" cy="2748290"/>
          </a:xfrm>
          <a:prstGeom prst="rect">
            <a:avLst/>
          </a:prstGeom>
        </p:spPr>
      </p:pic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:a16="http://schemas.microsoft.com/office/drawing/2014/main" xmlns="" id="{A8D7D396-EF6B-4B8C-8184-6F097F63432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76"/>
          <a:stretch/>
        </p:blipFill>
        <p:spPr>
          <a:xfrm>
            <a:off x="9411236" y="4907254"/>
            <a:ext cx="2104190" cy="175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7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91667E-6 2.96296E-6 L 2.91667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D80847F-B239-4A7D-A326-8322204FD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843" y="1962258"/>
            <a:ext cx="5965066" cy="427165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CC27A5A-A44A-449C-8F78-ECA8C50CA14F}"/>
              </a:ext>
            </a:extLst>
          </p:cNvPr>
          <p:cNvSpPr/>
          <p:nvPr/>
        </p:nvSpPr>
        <p:spPr>
          <a:xfrm>
            <a:off x="2135554" y="339726"/>
            <a:ext cx="9475155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Mở và tìm hiểu cấu trúc của một thư mục.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19257E3-97D7-40A0-B875-DDD10D889EFB}"/>
              </a:ext>
            </a:extLst>
          </p:cNvPr>
          <p:cNvGrpSpPr/>
          <p:nvPr/>
        </p:nvGrpSpPr>
        <p:grpSpPr>
          <a:xfrm>
            <a:off x="581290" y="335687"/>
            <a:ext cx="1526272" cy="492699"/>
            <a:chOff x="581290" y="1091471"/>
            <a:chExt cx="1526272" cy="49269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F2C08C2F-E4F0-4088-A392-CDB90EE41127}"/>
                </a:ext>
              </a:extLst>
            </p:cNvPr>
            <p:cNvSpPr/>
            <p:nvPr/>
          </p:nvSpPr>
          <p:spPr>
            <a:xfrm>
              <a:off x="1782147" y="1223006"/>
              <a:ext cx="308625" cy="308625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B9E094E2-F826-4FA0-A3E7-471D104BF699}"/>
                </a:ext>
              </a:extLst>
            </p:cNvPr>
            <p:cNvSpPr/>
            <p:nvPr/>
          </p:nvSpPr>
          <p:spPr>
            <a:xfrm>
              <a:off x="581290" y="1091471"/>
              <a:ext cx="1266171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>
                  <a:solidFill>
                    <a:srgbClr val="F03C69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NHIỆM VỤ    </a:t>
              </a:r>
              <a:endParaRPr lang="vi-VN" sz="200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B8F9CD36-9E8C-4724-986B-03D2049F82F5}"/>
                </a:ext>
              </a:extLst>
            </p:cNvPr>
            <p:cNvSpPr/>
            <p:nvPr/>
          </p:nvSpPr>
          <p:spPr>
            <a:xfrm>
              <a:off x="1754154" y="1091471"/>
              <a:ext cx="353408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>
                  <a:solidFill>
                    <a:schemeClr val="bg1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1</a:t>
              </a:r>
              <a:endParaRPr lang="vi-VN" sz="2000">
                <a:solidFill>
                  <a:schemeClr val="bg1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42769A0-DD79-4CEF-96FA-178D5BCB21C1}"/>
              </a:ext>
            </a:extLst>
          </p:cNvPr>
          <p:cNvSpPr/>
          <p:nvPr/>
        </p:nvSpPr>
        <p:spPr>
          <a:xfrm>
            <a:off x="581291" y="959921"/>
            <a:ext cx="26415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vi-VN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ƯỚN</a:t>
            </a: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G DẪN</a:t>
            </a:r>
            <a:endParaRPr lang="vi-VN" sz="2000">
              <a:solidFill>
                <a:srgbClr val="3DC3EC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F4E281D-CE75-48FA-A99F-DD90B211AB3E}"/>
              </a:ext>
            </a:extLst>
          </p:cNvPr>
          <p:cNvSpPr/>
          <p:nvPr/>
        </p:nvSpPr>
        <p:spPr>
          <a:xfrm>
            <a:off x="581290" y="1354805"/>
            <a:ext cx="11029419" cy="95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Nháy đúp chuột vào biểu tượng </a:t>
            </a:r>
            <a:r>
              <a:rPr lang="vi-VN" sz="200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This PC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trên màn hình nền. Cửa sổ làm việc với tệp và thư mục mở ra có dạng như Hình 51.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7C7103C-66D6-4051-A6D7-017383A40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903" y="1010621"/>
            <a:ext cx="876376" cy="88399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E2C2DF5-196F-4C4D-943C-A0E7DAE37C86}"/>
              </a:ext>
            </a:extLst>
          </p:cNvPr>
          <p:cNvSpPr/>
          <p:nvPr/>
        </p:nvSpPr>
        <p:spPr>
          <a:xfrm>
            <a:off x="581291" y="2305130"/>
            <a:ext cx="5514709" cy="141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	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- Nháy chuột vào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This PC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ở khung bên trái, quan sát khung bên phải.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987A9BF-0E68-414A-ABA8-0B64181921F9}"/>
              </a:ext>
            </a:extLst>
          </p:cNvPr>
          <p:cNvSpPr/>
          <p:nvPr/>
        </p:nvSpPr>
        <p:spPr>
          <a:xfrm>
            <a:off x="581290" y="3717120"/>
            <a:ext cx="4132950" cy="141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6195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- Nháy đúp chuột vào ổ đĩa 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C: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ở khung bên phải, quan sát để xem bên trong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ổ đĩa 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chứa gì.</a:t>
            </a:r>
          </a:p>
        </p:txBody>
      </p:sp>
    </p:spTree>
    <p:extLst>
      <p:ext uri="{BB962C8B-B14F-4D97-AF65-F5344CB8AC3E}">
        <p14:creationId xmlns:p14="http://schemas.microsoft.com/office/powerpoint/2010/main" val="406113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CC27A5A-A44A-449C-8F78-ECA8C50CA14F}"/>
              </a:ext>
            </a:extLst>
          </p:cNvPr>
          <p:cNvSpPr/>
          <p:nvPr/>
        </p:nvSpPr>
        <p:spPr>
          <a:xfrm>
            <a:off x="2135554" y="360046"/>
            <a:ext cx="9475155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Thực hiện thao tác với thư mục.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19257E3-97D7-40A0-B875-DDD10D889EFB}"/>
              </a:ext>
            </a:extLst>
          </p:cNvPr>
          <p:cNvGrpSpPr/>
          <p:nvPr/>
        </p:nvGrpSpPr>
        <p:grpSpPr>
          <a:xfrm>
            <a:off x="581290" y="356007"/>
            <a:ext cx="1742185" cy="492699"/>
            <a:chOff x="581290" y="1091471"/>
            <a:chExt cx="1742185" cy="49269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F2C08C2F-E4F0-4088-A392-CDB90EE41127}"/>
                </a:ext>
              </a:extLst>
            </p:cNvPr>
            <p:cNvSpPr/>
            <p:nvPr/>
          </p:nvSpPr>
          <p:spPr>
            <a:xfrm>
              <a:off x="1782147" y="1223006"/>
              <a:ext cx="308625" cy="308625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B9E094E2-F826-4FA0-A3E7-471D104BF699}"/>
                </a:ext>
              </a:extLst>
            </p:cNvPr>
            <p:cNvSpPr/>
            <p:nvPr/>
          </p:nvSpPr>
          <p:spPr>
            <a:xfrm>
              <a:off x="581290" y="1091471"/>
              <a:ext cx="1742185" cy="4580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>
                  <a:solidFill>
                    <a:srgbClr val="F03C69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NHIỆM VỤ    </a:t>
              </a:r>
              <a:endParaRPr lang="vi-VN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B8F9CD36-9E8C-4724-986B-03D2049F82F5}"/>
                </a:ext>
              </a:extLst>
            </p:cNvPr>
            <p:cNvSpPr/>
            <p:nvPr/>
          </p:nvSpPr>
          <p:spPr>
            <a:xfrm>
              <a:off x="1754154" y="1091471"/>
              <a:ext cx="353408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>
                  <a:solidFill>
                    <a:schemeClr val="bg1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2</a:t>
              </a:r>
              <a:endParaRPr lang="vi-VN" sz="2000">
                <a:solidFill>
                  <a:schemeClr val="bg1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7371B7C-E543-4011-B639-CA56EDEE5676}"/>
              </a:ext>
            </a:extLst>
          </p:cNvPr>
          <p:cNvSpPr/>
          <p:nvPr/>
        </p:nvSpPr>
        <p:spPr>
          <a:xfrm>
            <a:off x="581291" y="980241"/>
            <a:ext cx="11029418" cy="141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a) Tạo thư mục mới theo cây thư mục ở Hình 52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b) Đổi tên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Do-re-mon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thành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Hoang tu Ech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) Xóa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-nan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0F69956-7F36-4EFF-88F5-A290EF0B83C6}"/>
              </a:ext>
            </a:extLst>
          </p:cNvPr>
          <p:cNvGrpSpPr/>
          <p:nvPr/>
        </p:nvGrpSpPr>
        <p:grpSpPr>
          <a:xfrm>
            <a:off x="820438" y="2813775"/>
            <a:ext cx="5962691" cy="3063984"/>
            <a:chOff x="6997718" y="98494"/>
            <a:chExt cx="5962691" cy="306398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9B03D2FD-1CDE-4AAA-8DD6-CF9881501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59" b="96266" l="3941" r="95895">
                          <a14:foregroundMark x1="62233" y1="11618" x2="62233" y2="11618"/>
                          <a14:foregroundMark x1="35632" y1="87137" x2="35632" y2="87137"/>
                          <a14:foregroundMark x1="55993" y1="84232" x2="55993" y2="84232"/>
                          <a14:foregroundMark x1="96223" y1="51037" x2="96223" y2="51037"/>
                          <a14:foregroundMark x1="21511" y1="87967" x2="21511" y2="87967"/>
                          <a14:foregroundMark x1="4105" y1="93776" x2="4105" y2="93776"/>
                          <a14:foregroundMark x1="40722" y1="90456" x2="40722" y2="90456"/>
                          <a14:foregroundMark x1="62233" y1="82988" x2="62233" y2="82988"/>
                          <a14:foregroundMark x1="55993" y1="96266" x2="55993" y2="9626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97718" y="98494"/>
              <a:ext cx="5962691" cy="235962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3930A7F-2BD9-4EBC-B16A-16EBBD8D06E8}"/>
                </a:ext>
              </a:extLst>
            </p:cNvPr>
            <p:cNvSpPr txBox="1"/>
            <p:nvPr/>
          </p:nvSpPr>
          <p:spPr>
            <a:xfrm>
              <a:off x="8205214" y="2762368"/>
              <a:ext cx="308715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000" b="1">
                  <a:latin typeface="UTM Avo" panose="02040603050506020204" pitchFamily="18" charset="0"/>
                  <a:cs typeface="Times New Roman" panose="02020603050405020304" pitchFamily="18" charset="0"/>
                </a:rPr>
                <a:t>Hình 52</a:t>
              </a:r>
              <a:r>
                <a:rPr lang="en-US" sz="2000" b="1">
                  <a:latin typeface="UTM Avo" panose="02040603050506020204" pitchFamily="18" charset="0"/>
                  <a:cs typeface="Times New Roman" panose="02020603050405020304" pitchFamily="18" charset="0"/>
                </a:rPr>
                <a:t>. </a:t>
              </a:r>
              <a:r>
                <a:rPr lang="vi-VN" sz="2000">
                  <a:latin typeface="UTM Avo" panose="02040603050506020204" pitchFamily="18" charset="0"/>
                  <a:cs typeface="Times New Roman" panose="02020603050405020304" pitchFamily="18" charset="0"/>
                </a:rPr>
                <a:t>Cây thư mục</a:t>
              </a:r>
              <a:endParaRPr lang="en-US" sz="2000"/>
            </a:p>
          </p:txBody>
        </p:sp>
      </p:grpSp>
      <p:pic>
        <p:nvPicPr>
          <p:cNvPr id="19" name="Picture 18" descr="A computer monitor and keyboard&#10;&#10;Description automatically generated with low confidence">
            <a:extLst>
              <a:ext uri="{FF2B5EF4-FFF2-40B4-BE49-F238E27FC236}">
                <a16:creationId xmlns:a16="http://schemas.microsoft.com/office/drawing/2014/main" xmlns="" id="{86898A6D-5B4C-4DE5-A47B-34AE6D6E8D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212" y="1411018"/>
            <a:ext cx="3762377" cy="376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08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FAD40B3-60F7-4290-A4EA-59B27B0BB341}"/>
              </a:ext>
            </a:extLst>
          </p:cNvPr>
          <p:cNvSpPr/>
          <p:nvPr/>
        </p:nvSpPr>
        <p:spPr>
          <a:xfrm>
            <a:off x="581290" y="2246325"/>
            <a:ext cx="5199750" cy="188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3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Thư mục mới có tên mặc định là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New folder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(Hình 54). Gõ tên thư mục, chẳng hạn là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	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Nhấn phím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Enter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để kết thúc.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B8F38CB-6C8F-4AEA-88D1-4769FFB5B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90" y="4316092"/>
            <a:ext cx="2855137" cy="9484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12B6A07-E4A9-4A62-975F-9FE8D6EC5ECD}"/>
              </a:ext>
            </a:extLst>
          </p:cNvPr>
          <p:cNvSpPr/>
          <p:nvPr/>
        </p:nvSpPr>
        <p:spPr>
          <a:xfrm>
            <a:off x="581290" y="5296673"/>
            <a:ext cx="10787750" cy="95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4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Nháy đúp chuột vào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ở khung bên phải để mở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 Tạo tiếp các thư mục mới là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Do-re-mon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Trang Quynh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và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Co-nan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1AECF94-9899-4CCF-BB9A-39B6B5D14762}"/>
              </a:ext>
            </a:extLst>
          </p:cNvPr>
          <p:cNvSpPr/>
          <p:nvPr/>
        </p:nvSpPr>
        <p:spPr>
          <a:xfrm>
            <a:off x="581291" y="451083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a) Tạo một thư mục mới.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E78B1E8-9312-4A4D-B3F7-2D50B9C0D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519" y="2277226"/>
            <a:ext cx="4865521" cy="18187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9659A3D-E3E8-4480-9FDC-03ECCB9F8F78}"/>
              </a:ext>
            </a:extLst>
          </p:cNvPr>
          <p:cNvSpPr/>
          <p:nvPr/>
        </p:nvSpPr>
        <p:spPr>
          <a:xfrm>
            <a:off x="3647438" y="4236594"/>
            <a:ext cx="7963270" cy="95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Sau bước này, em đã tạo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trên ổ đĩa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Tương tự, em tạo thêm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co tich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ở ổ đĩa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B847497-39BA-4C43-8623-39EF0404F9EA}"/>
              </a:ext>
            </a:extLst>
          </p:cNvPr>
          <p:cNvSpPr/>
          <p:nvPr/>
        </p:nvSpPr>
        <p:spPr>
          <a:xfrm>
            <a:off x="581291" y="1647911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Trong dải lệnh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Home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, chọn lệnh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New folder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(Hình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5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3).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C470FED-6D37-4300-BD58-1497D23A9FF1}"/>
              </a:ext>
            </a:extLst>
          </p:cNvPr>
          <p:cNvSpPr/>
          <p:nvPr/>
        </p:nvSpPr>
        <p:spPr>
          <a:xfrm>
            <a:off x="581291" y="1049497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Trong cửa sổ làm việc với tệp và thư mục, chọn ổ đĩa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ở khung bên trái.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18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FAD40B3-60F7-4290-A4EA-59B27B0BB341}"/>
              </a:ext>
            </a:extLst>
          </p:cNvPr>
          <p:cNvSpPr/>
          <p:nvPr/>
        </p:nvSpPr>
        <p:spPr>
          <a:xfrm>
            <a:off x="581290" y="3684144"/>
            <a:ext cx="9995270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3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Gõ tên mới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Hoang tu Ech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Nhấn phím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Enter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để kết thúc.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12B6A07-E4A9-4A62-975F-9FE8D6EC5ECD}"/>
              </a:ext>
            </a:extLst>
          </p:cNvPr>
          <p:cNvSpPr/>
          <p:nvPr/>
        </p:nvSpPr>
        <p:spPr>
          <a:xfrm>
            <a:off x="581290" y="5936502"/>
            <a:ext cx="10787750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ưu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ý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Em hãy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cân nhắc kĩ trước khi quyết định xoá thư mục để tránh mất thông tin.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1AECF94-9899-4CCF-BB9A-39B6B5D14762}"/>
              </a:ext>
            </a:extLst>
          </p:cNvPr>
          <p:cNvSpPr/>
          <p:nvPr/>
        </p:nvSpPr>
        <p:spPr>
          <a:xfrm>
            <a:off x="581291" y="451083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b) Đổi tên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Do-re-mon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thành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Hoang tu Ech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EA525F3-C2FD-4379-ADD2-C78D2AF62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170" y="1996052"/>
            <a:ext cx="4488521" cy="16541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B847497-39BA-4C43-8623-39EF0404F9EA}"/>
              </a:ext>
            </a:extLst>
          </p:cNvPr>
          <p:cNvSpPr/>
          <p:nvPr/>
        </p:nvSpPr>
        <p:spPr>
          <a:xfrm>
            <a:off x="581291" y="1428403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Trong dải lệnh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Home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, chọn lệnh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Rename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(Hình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55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C470FED-6D37-4300-BD58-1497D23A9FF1}"/>
              </a:ext>
            </a:extLst>
          </p:cNvPr>
          <p:cNvSpPr/>
          <p:nvPr/>
        </p:nvSpPr>
        <p:spPr>
          <a:xfrm>
            <a:off x="581291" y="939743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Nháy chuột vào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Do-re-mon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để chọn.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4289DE3-0C03-4341-9D84-D05124420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5454" y="2405974"/>
            <a:ext cx="2477166" cy="84078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75F8311-67BA-40BF-A253-C063A5FE4BB0}"/>
              </a:ext>
            </a:extLst>
          </p:cNvPr>
          <p:cNvSpPr/>
          <p:nvPr/>
        </p:nvSpPr>
        <p:spPr>
          <a:xfrm>
            <a:off x="581290" y="4249395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)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Xóa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thư mục 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Co-nan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C91E663-D692-4481-AAB6-4F6D2CDF4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1895" y="4334045"/>
            <a:ext cx="4228645" cy="158471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FF21B0E-67D3-4043-8D06-3EA3A8E9AC9A}"/>
              </a:ext>
            </a:extLst>
          </p:cNvPr>
          <p:cNvSpPr/>
          <p:nvPr/>
        </p:nvSpPr>
        <p:spPr>
          <a:xfrm>
            <a:off x="581291" y="4813832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Nhảy chuột vào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Co-nan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3CB47BA-B0AC-4888-945D-17B83E329133}"/>
              </a:ext>
            </a:extLst>
          </p:cNvPr>
          <p:cNvSpPr/>
          <p:nvPr/>
        </p:nvSpPr>
        <p:spPr>
          <a:xfrm>
            <a:off x="581291" y="5375167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Trong dải lệnh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Home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, chọn lệnh 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Delete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(Hình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57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xmlns="" id="{4D9EB3BF-823D-4DB0-B324-B168C344CD4E}"/>
              </a:ext>
            </a:extLst>
          </p:cNvPr>
          <p:cNvSpPr/>
          <p:nvPr/>
        </p:nvSpPr>
        <p:spPr>
          <a:xfrm>
            <a:off x="6951518" y="2405974"/>
            <a:ext cx="405246" cy="513721"/>
          </a:xfrm>
          <a:prstGeom prst="rightArrow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2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" grpId="1"/>
      <p:bldP spid="7" grpId="0"/>
      <p:bldP spid="10" grpId="0"/>
      <p:bldP spid="11" grpId="0"/>
      <p:bldP spid="14" grpId="0"/>
      <p:bldP spid="15" grpId="0"/>
      <p:bldP spid="16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0BEE735-CE58-4102-B051-8E89722AB9F6}"/>
              </a:ext>
            </a:extLst>
          </p:cNvPr>
          <p:cNvGrpSpPr/>
          <p:nvPr/>
        </p:nvGrpSpPr>
        <p:grpSpPr>
          <a:xfrm>
            <a:off x="414536" y="410130"/>
            <a:ext cx="3761537" cy="1014929"/>
            <a:chOff x="371924" y="467376"/>
            <a:chExt cx="3761537" cy="101492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E9E35BFB-9160-475A-9A3C-F4BFA55FD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1924" y="467376"/>
              <a:ext cx="1280271" cy="1014929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C92854C-9D59-4229-99FA-518A76AD336B}"/>
                </a:ext>
              </a:extLst>
            </p:cNvPr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7C4189C-8D01-4510-8AA7-A9858504856D}"/>
              </a:ext>
            </a:extLst>
          </p:cNvPr>
          <p:cNvSpPr/>
          <p:nvPr/>
        </p:nvSpPr>
        <p:spPr>
          <a:xfrm>
            <a:off x="635645" y="1448968"/>
            <a:ext cx="10920710" cy="103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200" b="1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Hãy tạo các thư mục theo sơ đồ hình cây biểu diễn cách sắp xếp sách trên giá như sau: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1964B32-5BF9-4E0E-9673-B1797C218E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2" b="92273" l="3390" r="97987">
                        <a14:foregroundMark x1="60911" y1="15909" x2="60911" y2="15909"/>
                        <a14:foregroundMark x1="28708" y1="52727" x2="28708" y2="52727"/>
                        <a14:foregroundMark x1="8051" y1="88636" x2="8051" y2="88636"/>
                        <a14:foregroundMark x1="3390" y1="88182" x2="3390" y2="88182"/>
                        <a14:foregroundMark x1="80508" y1="89091" x2="80508" y2="89091"/>
                        <a14:foregroundMark x1="91314" y1="85455" x2="91314" y2="85455"/>
                        <a14:foregroundMark x1="91843" y1="68182" x2="91843" y2="68182"/>
                        <a14:foregroundMark x1="98093" y1="92273" x2="98093" y2="92273"/>
                        <a14:foregroundMark x1="58051" y1="10909" x2="58051" y2="10909"/>
                        <a14:foregroundMark x1="57415" y1="8182" x2="57415" y2="8182"/>
                        <a14:foregroundMark x1="39831" y1="79545" x2="39831" y2="795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8283" y="2630455"/>
            <a:ext cx="9503828" cy="2214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584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CC27A5A-A44A-449C-8F78-ECA8C50CA14F}"/>
              </a:ext>
            </a:extLst>
          </p:cNvPr>
          <p:cNvSpPr/>
          <p:nvPr/>
        </p:nvSpPr>
        <p:spPr>
          <a:xfrm>
            <a:off x="2135554" y="339726"/>
            <a:ext cx="9475155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Tìm tệp ở thư mục cho trước theo yêu cầu.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19257E3-97D7-40A0-B875-DDD10D889EFB}"/>
              </a:ext>
            </a:extLst>
          </p:cNvPr>
          <p:cNvGrpSpPr/>
          <p:nvPr/>
        </p:nvGrpSpPr>
        <p:grpSpPr>
          <a:xfrm>
            <a:off x="581290" y="335687"/>
            <a:ext cx="1526272" cy="492699"/>
            <a:chOff x="581290" y="1091471"/>
            <a:chExt cx="1526272" cy="49269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F2C08C2F-E4F0-4088-A392-CDB90EE41127}"/>
                </a:ext>
              </a:extLst>
            </p:cNvPr>
            <p:cNvSpPr/>
            <p:nvPr/>
          </p:nvSpPr>
          <p:spPr>
            <a:xfrm>
              <a:off x="1782147" y="1223006"/>
              <a:ext cx="308625" cy="308625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B9E094E2-F826-4FA0-A3E7-471D104BF699}"/>
                </a:ext>
              </a:extLst>
            </p:cNvPr>
            <p:cNvSpPr/>
            <p:nvPr/>
          </p:nvSpPr>
          <p:spPr>
            <a:xfrm>
              <a:off x="581290" y="1091471"/>
              <a:ext cx="1266171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>
                  <a:solidFill>
                    <a:srgbClr val="F03C69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NHIỆM VỤ    </a:t>
              </a:r>
              <a:endParaRPr lang="vi-VN" sz="200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B8F9CD36-9E8C-4724-986B-03D2049F82F5}"/>
                </a:ext>
              </a:extLst>
            </p:cNvPr>
            <p:cNvSpPr/>
            <p:nvPr/>
          </p:nvSpPr>
          <p:spPr>
            <a:xfrm>
              <a:off x="1754154" y="1091471"/>
              <a:ext cx="353408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>
                  <a:solidFill>
                    <a:schemeClr val="bg1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3</a:t>
              </a:r>
              <a:endParaRPr lang="vi-VN" sz="2000">
                <a:solidFill>
                  <a:schemeClr val="bg1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42769A0-DD79-4CEF-96FA-178D5BCB21C1}"/>
              </a:ext>
            </a:extLst>
          </p:cNvPr>
          <p:cNvSpPr/>
          <p:nvPr/>
        </p:nvSpPr>
        <p:spPr>
          <a:xfrm>
            <a:off x="581291" y="817681"/>
            <a:ext cx="1523780" cy="492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vi-VN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ƯỚN</a:t>
            </a: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G DẪN</a:t>
            </a:r>
            <a:endParaRPr lang="vi-VN" sz="2000">
              <a:solidFill>
                <a:srgbClr val="3DC3EC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F4E281D-CE75-48FA-A99F-DD90B211AB3E}"/>
              </a:ext>
            </a:extLst>
          </p:cNvPr>
          <p:cNvSpPr/>
          <p:nvPr/>
        </p:nvSpPr>
        <p:spPr>
          <a:xfrm>
            <a:off x="581290" y="1273525"/>
            <a:ext cx="11029419" cy="465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4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Mở cửa sổ làm việc với tệp và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th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ư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mục</a:t>
            </a:r>
            <a:endParaRPr lang="vi-VN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E2C2DF5-196F-4C4D-943C-A0E7DAE37C86}"/>
              </a:ext>
            </a:extLst>
          </p:cNvPr>
          <p:cNvSpPr/>
          <p:nvPr/>
        </p:nvSpPr>
        <p:spPr>
          <a:xfrm>
            <a:off x="581290" y="1762185"/>
            <a:ext cx="7485750" cy="2620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4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	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Lần lượt mở các thư mục theo yêu cầu để đến được tệp cần tìm. Ta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ó thể mở các thư mục và thư mục con ở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khung bên trái hoặc nhảy đúp vào mỗi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thư mục ở khung bên phải.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4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Ví dụ, để tìm tệp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Anh.jpg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trong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như cây thư mục Hình 58.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987A9BF-0E68-414A-ABA8-0B64181921F9}"/>
              </a:ext>
            </a:extLst>
          </p:cNvPr>
          <p:cNvSpPr/>
          <p:nvPr/>
        </p:nvSpPr>
        <p:spPr>
          <a:xfrm>
            <a:off x="581290" y="4376524"/>
            <a:ext cx="11244951" cy="2189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61950">
              <a:lnSpc>
                <a:spcPct val="14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Mở cửa sổ làm việc với tệp và thư mục, nháy chuột vào ổ đĩa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ở khung bên trái.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61950">
              <a:lnSpc>
                <a:spcPct val="14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Tìm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ở khung bên phải, nháy đúp chuột vào thư mục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để mở, ta sẽ thấy tệp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Anh.jpg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61950">
              <a:lnSpc>
                <a:spcPct val="14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Lưu ý: Mỗi máy tính sẽ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ó tên tệp và thư mục khác nhau, em hãy thực hiện theo hướng dẫn cụ thể của thầy, cô giáo.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F57AAD2-C43E-4CF0-81ED-73358A17E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104" y="467222"/>
            <a:ext cx="2966503" cy="375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8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0BEE735-CE58-4102-B051-8E89722AB9F6}"/>
              </a:ext>
            </a:extLst>
          </p:cNvPr>
          <p:cNvGrpSpPr/>
          <p:nvPr/>
        </p:nvGrpSpPr>
        <p:grpSpPr>
          <a:xfrm>
            <a:off x="414536" y="410130"/>
            <a:ext cx="3761537" cy="1014929"/>
            <a:chOff x="371924" y="467376"/>
            <a:chExt cx="3761537" cy="101492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E9E35BFB-9160-475A-9A3C-F4BFA55FD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1924" y="467376"/>
              <a:ext cx="1280271" cy="1014929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C92854C-9D59-4229-99FA-518A76AD336B}"/>
                </a:ext>
              </a:extLst>
            </p:cNvPr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9770DC8-2D80-4B12-B179-29CF25F904DF}"/>
              </a:ext>
            </a:extLst>
          </p:cNvPr>
          <p:cNvSpPr/>
          <p:nvPr/>
        </p:nvSpPr>
        <p:spPr>
          <a:xfrm>
            <a:off x="665411" y="2228493"/>
            <a:ext cx="11008598" cy="1543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200" b="1" dirty="0"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vi-VN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Em hãy tìm một tệp nằm trong một thư mục ở ổ đĩa </a:t>
            </a:r>
            <a:r>
              <a:rPr lang="vi-VN" sz="2200" dirty="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en-US" sz="2200" dirty="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200" dirty="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hoặc ổ đĩa </a:t>
            </a:r>
            <a:r>
              <a:rPr lang="vi-VN" sz="2200" dirty="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en-US" sz="2200" dirty="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của máy tính em đang thực hành.</a:t>
            </a:r>
          </a:p>
          <a:p>
            <a:pPr algn="just" defTabSz="342900">
              <a:lnSpc>
                <a:spcPct val="150000"/>
              </a:lnSpc>
            </a:pPr>
            <a:endParaRPr lang="vi-VN" sz="22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419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7.0&quot;&gt;&lt;object type=&quot;1&quot; unique_id=&quot;10001&quot;&gt;&lt;object type=&quot;2&quot; unique_id=&quot;10147&quot;&gt;&lt;object type=&quot;3&quot; unique_id=&quot;10148&quot;&gt;&lt;property id=&quot;20148&quot; value=&quot;5&quot;/&gt;&lt;property id=&quot;20300&quot; value=&quot;Slide 1&quot;/&gt;&lt;property id=&quot;20307&quot; value=&quot;2960&quot;/&gt;&lt;/object&gt;&lt;object type=&quot;3&quot; unique_id=&quot;10149&quot;&gt;&lt;property id=&quot;20148&quot; value=&quot;5&quot;/&gt;&lt;property id=&quot;20300&quot; value=&quot;Slide 2&quot;/&gt;&lt;property id=&quot;20307&quot; value=&quot;3154&quot;/&gt;&lt;/object&gt;&lt;object type=&quot;3&quot; unique_id=&quot;10150&quot;&gt;&lt;property id=&quot;20148&quot; value=&quot;5&quot;/&gt;&lt;property id=&quot;20300&quot; value=&quot;Slide 3&quot;/&gt;&lt;property id=&quot;20307&quot; value=&quot;3159&quot;/&gt;&lt;/object&gt;&lt;object type=&quot;3&quot; unique_id=&quot;10151&quot;&gt;&lt;property id=&quot;20148&quot; value=&quot;5&quot;/&gt;&lt;property id=&quot;20300&quot; value=&quot;Slide 4&quot;/&gt;&lt;property id=&quot;20307&quot; value=&quot;3160&quot;/&gt;&lt;/object&gt;&lt;object type=&quot;3&quot; unique_id=&quot;10152&quot;&gt;&lt;property id=&quot;20148&quot; value=&quot;5&quot;/&gt;&lt;property id=&quot;20300&quot; value=&quot;Slide 5&quot;/&gt;&lt;property id=&quot;20307&quot; value=&quot;3161&quot;/&gt;&lt;/object&gt;&lt;object type=&quot;3&quot; unique_id=&quot;10153&quot;&gt;&lt;property id=&quot;20148&quot; value=&quot;5&quot;/&gt;&lt;property id=&quot;20300&quot; value=&quot;Slide 6&quot;/&gt;&lt;property id=&quot;20307&quot; value=&quot;3163&quot;/&gt;&lt;/object&gt;&lt;object type=&quot;3&quot; unique_id=&quot;10154&quot;&gt;&lt;property id=&quot;20148&quot; value=&quot;5&quot;/&gt;&lt;property id=&quot;20300&quot; value=&quot;Slide 7&quot;/&gt;&lt;property id=&quot;20307&quot; value=&quot;3165&quot;/&gt;&lt;/object&gt;&lt;object type=&quot;3&quot; unique_id=&quot;10155&quot;&gt;&lt;property id=&quot;20148&quot; value=&quot;5&quot;/&gt;&lt;property id=&quot;20300&quot; value=&quot;Slide 8&quot;/&gt;&lt;property id=&quot;20307&quot; value=&quot;3164&quot;/&gt;&lt;/object&gt;&lt;object type=&quot;3&quot; unique_id=&quot;10156&quot;&gt;&lt;property id=&quot;20148&quot; value=&quot;5&quot;/&gt;&lt;property id=&quot;20300&quot; value=&quot;Slide 9&quot;/&gt;&lt;property id=&quot;20307&quot; value=&quot;3157&quot;/&gt;&lt;/object&gt;&lt;object type=&quot;3&quot; unique_id=&quot;10157&quot;&gt;&lt;property id=&quot;20148&quot; value=&quot;5&quot;/&gt;&lt;property id=&quot;20300&quot; value=&quot;Slide 10&quot;/&gt;&lt;property id=&quot;20307&quot; value=&quot;3158&quot;/&gt;&lt;/object&gt;&lt;object type=&quot;3&quot; unique_id=&quot;10158&quot;&gt;&lt;property id=&quot;20148&quot; value=&quot;5&quot;/&gt;&lt;property id=&quot;20300&quot; value=&quot;Slide 11&quot;/&gt;&lt;property id=&quot;20307&quot; value=&quot;280&quot;/&gt;&lt;/object&gt;&lt;/object&gt;&lt;object type=&quot;8&quot; unique_id=&quot;10171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5676</TotalTime>
  <Words>684</Words>
  <Application>Microsoft Office PowerPoint</Application>
  <PresentationFormat>Custom</PresentationFormat>
  <Paragraphs>65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MTC</cp:lastModifiedBy>
  <cp:revision>186</cp:revision>
  <dcterms:created xsi:type="dcterms:W3CDTF">2021-11-14T08:33:55Z</dcterms:created>
  <dcterms:modified xsi:type="dcterms:W3CDTF">2024-01-16T04:08:38Z</dcterms:modified>
</cp:coreProperties>
</file>