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71" r:id="rId2"/>
    <p:sldId id="366" r:id="rId3"/>
    <p:sldId id="348" r:id="rId4"/>
    <p:sldId id="367" r:id="rId5"/>
    <p:sldId id="368" r:id="rId6"/>
    <p:sldId id="369" r:id="rId7"/>
    <p:sldId id="365" r:id="rId8"/>
    <p:sldId id="370" r:id="rId9"/>
    <p:sldId id="303" r:id="rId10"/>
    <p:sldId id="284" r:id="rId11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Book" panose="020B0503020102020204" pitchFamily="34" charset="0"/>
        <a:ea typeface="Arial" panose="020B0604020202020204" pitchFamily="34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/>
    <p:restoredTop sz="94576"/>
  </p:normalViewPr>
  <p:slideViewPr>
    <p:cSldViewPr showGuides="1">
      <p:cViewPr varScale="1">
        <p:scale>
          <a:sx n="60" d="100"/>
          <a:sy n="60" d="100"/>
        </p:scale>
        <p:origin x="1388" y="56"/>
      </p:cViewPr>
      <p:guideLst>
        <p:guide orient="horz" pos="216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066316-2D24-4400-ADFA-6523A6099569}" type="doc">
      <dgm:prSet loTypeId="urn:microsoft.com/office/officeart/2008/layout/VerticalCurvedList#1" loCatId="list" qsTypeId="urn:microsoft.com/office/officeart/2005/8/quickstyle/simple3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0A8E844C-3D01-4AEB-BA67-0CCB68280124}">
      <dgm:prSet phldrT="[Text]" custT="1"/>
      <dgm:spPr/>
      <dgm:t>
        <a:bodyPr/>
        <a:lstStyle/>
        <a:p>
          <a:pPr algn="l"/>
          <a:r>
            <a:rPr lang="es-ES" sz="2800" baseline="0">
              <a:latin typeface="Times New Roman" panose="02020603050405020304" pitchFamily="18" charset="0"/>
              <a:cs typeface="Times New Roman" panose="02020603050405020304" pitchFamily="18" charset="0"/>
            </a:rPr>
            <a:t>- Giúp các em hệ thống lại các kiến thức đã được học trong học kì II</a:t>
          </a:r>
          <a:endParaRPr lang="vi-VN" sz="2800" baseline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959EF1-FA57-4872-A25F-EBAC4E262140}" type="parTrans" cxnId="{0BA97A84-A986-4DBA-BBEE-00D5879AC451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1C3F9A-7444-4B35-9A7A-D5458741B188}" type="sibTrans" cxnId="{0BA97A84-A986-4DBA-BBEE-00D5879AC451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D22852-93EE-4381-AECE-E7C57BD94BC8}">
      <dgm:prSet phldrT="[Text]" custT="1"/>
      <dgm:spPr/>
      <dgm:t>
        <a:bodyPr/>
        <a:lstStyle/>
        <a:p>
          <a:pPr algn="l"/>
          <a:r>
            <a:rPr lang="pl-PL" sz="2800">
              <a:latin typeface="Times New Roman" panose="02020603050405020304" pitchFamily="18" charset="0"/>
              <a:cs typeface="Times New Roman" panose="02020603050405020304" pitchFamily="18" charset="0"/>
            </a:rPr>
            <a:t>- Ôn lại tất cả những kiến thức đã học trong học kì </a:t>
          </a:r>
          <a:r>
            <a:rPr lang="en-US" sz="2800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pl-PL" sz="2800">
              <a:latin typeface="Times New Roman" panose="02020603050405020304" pitchFamily="18" charset="0"/>
              <a:cs typeface="Times New Roman" panose="02020603050405020304" pitchFamily="18" charset="0"/>
            </a:rPr>
            <a:t> và vận dụng trả lời câu hỏi và làm những bài thực hành trên máy tính.</a:t>
          </a:r>
          <a:endParaRPr lang="vi-VN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5C6B64-03AF-4980-ACE9-34172A1859F0}" type="parTrans" cxnId="{484BDE33-8A75-47E8-B9D5-B547CC98DCC9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A14B2C-E995-485B-884E-FDDB96693FF9}" type="sibTrans" cxnId="{484BDE33-8A75-47E8-B9D5-B547CC98DCC9}">
      <dgm:prSet/>
      <dgm:spPr/>
      <dgm:t>
        <a:bodyPr/>
        <a:lstStyle/>
        <a:p>
          <a:endParaRPr lang="en-US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4A3825-3782-446D-803E-1A2554A12788}" type="pres">
      <dgm:prSet presAssocID="{15066316-2D24-4400-ADFA-6523A6099569}" presName="Name0" presStyleCnt="0">
        <dgm:presLayoutVars>
          <dgm:chMax val="7"/>
          <dgm:chPref val="7"/>
          <dgm:dir/>
        </dgm:presLayoutVars>
      </dgm:prSet>
      <dgm:spPr/>
    </dgm:pt>
    <dgm:pt modelId="{CF4AB97C-A627-4C4E-815E-E4F99B2C3070}" type="pres">
      <dgm:prSet presAssocID="{15066316-2D24-4400-ADFA-6523A6099569}" presName="Name1" presStyleCnt="0"/>
      <dgm:spPr/>
    </dgm:pt>
    <dgm:pt modelId="{C3B8B986-D71A-48C4-B733-6ECEF40DB8EF}" type="pres">
      <dgm:prSet presAssocID="{15066316-2D24-4400-ADFA-6523A6099569}" presName="cycle" presStyleCnt="0"/>
      <dgm:spPr/>
    </dgm:pt>
    <dgm:pt modelId="{AAE0B215-6795-47D5-859E-6983AA99D7E4}" type="pres">
      <dgm:prSet presAssocID="{15066316-2D24-4400-ADFA-6523A6099569}" presName="srcNode" presStyleLbl="node1" presStyleIdx="0" presStyleCnt="2"/>
      <dgm:spPr/>
    </dgm:pt>
    <dgm:pt modelId="{D10619AF-8A17-4A2A-9BB7-1BED1A4AD7D2}" type="pres">
      <dgm:prSet presAssocID="{15066316-2D24-4400-ADFA-6523A6099569}" presName="conn" presStyleLbl="parChTrans1D2" presStyleIdx="0" presStyleCnt="1"/>
      <dgm:spPr/>
    </dgm:pt>
    <dgm:pt modelId="{29A78CE8-125E-4094-A266-26AED8F1B266}" type="pres">
      <dgm:prSet presAssocID="{15066316-2D24-4400-ADFA-6523A6099569}" presName="extraNode" presStyleLbl="node1" presStyleIdx="0" presStyleCnt="2"/>
      <dgm:spPr/>
    </dgm:pt>
    <dgm:pt modelId="{C4C2AAAA-2C31-4CA6-80B1-445E20F1FD65}" type="pres">
      <dgm:prSet presAssocID="{15066316-2D24-4400-ADFA-6523A6099569}" presName="dstNode" presStyleLbl="node1" presStyleIdx="0" presStyleCnt="2"/>
      <dgm:spPr/>
    </dgm:pt>
    <dgm:pt modelId="{A48F121D-5FA8-4F34-A136-ECF0F1292087}" type="pres">
      <dgm:prSet presAssocID="{0A8E844C-3D01-4AEB-BA67-0CCB68280124}" presName="text_1" presStyleLbl="node1" presStyleIdx="0" presStyleCnt="2" custScaleX="103785" custScaleY="93635" custLinFactNeighborX="-228" custLinFactNeighborY="-20082">
        <dgm:presLayoutVars>
          <dgm:bulletEnabled val="1"/>
        </dgm:presLayoutVars>
      </dgm:prSet>
      <dgm:spPr/>
    </dgm:pt>
    <dgm:pt modelId="{7110DC70-38FD-4A1C-9FB5-F8D8A0714989}" type="pres">
      <dgm:prSet presAssocID="{0A8E844C-3D01-4AEB-BA67-0CCB68280124}" presName="accent_1" presStyleCnt="0"/>
      <dgm:spPr/>
    </dgm:pt>
    <dgm:pt modelId="{D3DBCEEA-C491-4D7E-9FEE-AB5C8EAFB687}" type="pres">
      <dgm:prSet presAssocID="{0A8E844C-3D01-4AEB-BA67-0CCB68280124}" presName="accentRepeatNode" presStyleLbl="solidFgAcc1" presStyleIdx="0" presStyleCnt="2" custScaleX="49929" custScaleY="49722" custLinFactNeighborX="12109" custLinFactNeighborY="-39135"/>
      <dgm:spPr/>
    </dgm:pt>
    <dgm:pt modelId="{02C63294-FFA6-4562-994F-76EDEAAD66CA}" type="pres">
      <dgm:prSet presAssocID="{E4D22852-93EE-4381-AECE-E7C57BD94BC8}" presName="text_2" presStyleLbl="node1" presStyleIdx="1" presStyleCnt="2" custScaleX="103342" custScaleY="170811" custLinFactNeighborX="-347" custLinFactNeighborY="-49374">
        <dgm:presLayoutVars>
          <dgm:bulletEnabled val="1"/>
        </dgm:presLayoutVars>
      </dgm:prSet>
      <dgm:spPr/>
    </dgm:pt>
    <dgm:pt modelId="{788F11E6-4EDD-43DC-8287-42513597D0D8}" type="pres">
      <dgm:prSet presAssocID="{E4D22852-93EE-4381-AECE-E7C57BD94BC8}" presName="accent_2" presStyleCnt="0"/>
      <dgm:spPr/>
    </dgm:pt>
    <dgm:pt modelId="{043E26F6-57D2-4865-AAC3-59F6243F85B7}" type="pres">
      <dgm:prSet presAssocID="{E4D22852-93EE-4381-AECE-E7C57BD94BC8}" presName="accentRepeatNode" presStyleLbl="solidFgAcc1" presStyleIdx="1" presStyleCnt="2" custScaleX="53521" custScaleY="56490" custLinFactNeighborX="12257" custLinFactNeighborY="-15685"/>
      <dgm:spPr/>
    </dgm:pt>
  </dgm:ptLst>
  <dgm:cxnLst>
    <dgm:cxn modelId="{C17AA40E-4586-46B6-AFEF-CE9B1858C042}" type="presOf" srcId="{15066316-2D24-4400-ADFA-6523A6099569}" destId="{6A4A3825-3782-446D-803E-1A2554A12788}" srcOrd="0" destOrd="0" presId="urn:microsoft.com/office/officeart/2008/layout/VerticalCurvedList#1"/>
    <dgm:cxn modelId="{D190EF2A-6F5C-489E-8C87-F4D9D679ADDF}" type="presOf" srcId="{E4D22852-93EE-4381-AECE-E7C57BD94BC8}" destId="{02C63294-FFA6-4562-994F-76EDEAAD66CA}" srcOrd="0" destOrd="0" presId="urn:microsoft.com/office/officeart/2008/layout/VerticalCurvedList#1"/>
    <dgm:cxn modelId="{484BDE33-8A75-47E8-B9D5-B547CC98DCC9}" srcId="{15066316-2D24-4400-ADFA-6523A6099569}" destId="{E4D22852-93EE-4381-AECE-E7C57BD94BC8}" srcOrd="1" destOrd="0" parTransId="{E85C6B64-03AF-4980-ACE9-34172A1859F0}" sibTransId="{21A14B2C-E995-485B-884E-FDDB96693FF9}"/>
    <dgm:cxn modelId="{0BA97A84-A986-4DBA-BBEE-00D5879AC451}" srcId="{15066316-2D24-4400-ADFA-6523A6099569}" destId="{0A8E844C-3D01-4AEB-BA67-0CCB68280124}" srcOrd="0" destOrd="0" parTransId="{3C959EF1-FA57-4872-A25F-EBAC4E262140}" sibTransId="{E91C3F9A-7444-4B35-9A7A-D5458741B188}"/>
    <dgm:cxn modelId="{2A889590-5653-4D6D-B34C-523D80193967}" type="presOf" srcId="{0A8E844C-3D01-4AEB-BA67-0CCB68280124}" destId="{A48F121D-5FA8-4F34-A136-ECF0F1292087}" srcOrd="0" destOrd="0" presId="urn:microsoft.com/office/officeart/2008/layout/VerticalCurvedList#1"/>
    <dgm:cxn modelId="{1528CDB3-8C2E-441C-98D9-F22FF42EB669}" type="presOf" srcId="{E91C3F9A-7444-4B35-9A7A-D5458741B188}" destId="{D10619AF-8A17-4A2A-9BB7-1BED1A4AD7D2}" srcOrd="0" destOrd="0" presId="urn:microsoft.com/office/officeart/2008/layout/VerticalCurvedList#1"/>
    <dgm:cxn modelId="{8BEFAF13-A31A-48C0-BDA4-74B0F3F419E8}" type="presParOf" srcId="{6A4A3825-3782-446D-803E-1A2554A12788}" destId="{CF4AB97C-A627-4C4E-815E-E4F99B2C3070}" srcOrd="0" destOrd="0" presId="urn:microsoft.com/office/officeart/2008/layout/VerticalCurvedList#1"/>
    <dgm:cxn modelId="{465AF806-4CA3-4432-A3B5-68E5E6CDEE45}" type="presParOf" srcId="{CF4AB97C-A627-4C4E-815E-E4F99B2C3070}" destId="{C3B8B986-D71A-48C4-B733-6ECEF40DB8EF}" srcOrd="0" destOrd="0" presId="urn:microsoft.com/office/officeart/2008/layout/VerticalCurvedList#1"/>
    <dgm:cxn modelId="{E0B22921-4EC4-435F-BF45-E8BD067DDA66}" type="presParOf" srcId="{C3B8B986-D71A-48C4-B733-6ECEF40DB8EF}" destId="{AAE0B215-6795-47D5-859E-6983AA99D7E4}" srcOrd="0" destOrd="0" presId="urn:microsoft.com/office/officeart/2008/layout/VerticalCurvedList#1"/>
    <dgm:cxn modelId="{97C8AABA-D288-4364-A71B-4F1E08EA55AA}" type="presParOf" srcId="{C3B8B986-D71A-48C4-B733-6ECEF40DB8EF}" destId="{D10619AF-8A17-4A2A-9BB7-1BED1A4AD7D2}" srcOrd="1" destOrd="0" presId="urn:microsoft.com/office/officeart/2008/layout/VerticalCurvedList#1"/>
    <dgm:cxn modelId="{E17FB6FB-4726-42C1-B76C-785E33B4E10F}" type="presParOf" srcId="{C3B8B986-D71A-48C4-B733-6ECEF40DB8EF}" destId="{29A78CE8-125E-4094-A266-26AED8F1B266}" srcOrd="2" destOrd="0" presId="urn:microsoft.com/office/officeart/2008/layout/VerticalCurvedList#1"/>
    <dgm:cxn modelId="{659574B5-6224-4CFD-A20F-CDA81804FEFA}" type="presParOf" srcId="{C3B8B986-D71A-48C4-B733-6ECEF40DB8EF}" destId="{C4C2AAAA-2C31-4CA6-80B1-445E20F1FD65}" srcOrd="3" destOrd="0" presId="urn:microsoft.com/office/officeart/2008/layout/VerticalCurvedList#1"/>
    <dgm:cxn modelId="{AFA8080A-7984-4D3E-B628-60DD56D04D5E}" type="presParOf" srcId="{CF4AB97C-A627-4C4E-815E-E4F99B2C3070}" destId="{A48F121D-5FA8-4F34-A136-ECF0F1292087}" srcOrd="1" destOrd="0" presId="urn:microsoft.com/office/officeart/2008/layout/VerticalCurvedList#1"/>
    <dgm:cxn modelId="{39DCAB7C-D632-49AC-9AD0-BD15F561519D}" type="presParOf" srcId="{CF4AB97C-A627-4C4E-815E-E4F99B2C3070}" destId="{7110DC70-38FD-4A1C-9FB5-F8D8A0714989}" srcOrd="2" destOrd="0" presId="urn:microsoft.com/office/officeart/2008/layout/VerticalCurvedList#1"/>
    <dgm:cxn modelId="{6CD983A7-6B7D-4208-BCAA-00965586A241}" type="presParOf" srcId="{7110DC70-38FD-4A1C-9FB5-F8D8A0714989}" destId="{D3DBCEEA-C491-4D7E-9FEE-AB5C8EAFB687}" srcOrd="0" destOrd="0" presId="urn:microsoft.com/office/officeart/2008/layout/VerticalCurvedList#1"/>
    <dgm:cxn modelId="{5FBBAC20-8A7F-4A6B-91B2-11092AE9B518}" type="presParOf" srcId="{CF4AB97C-A627-4C4E-815E-E4F99B2C3070}" destId="{02C63294-FFA6-4562-994F-76EDEAAD66CA}" srcOrd="3" destOrd="0" presId="urn:microsoft.com/office/officeart/2008/layout/VerticalCurvedList#1"/>
    <dgm:cxn modelId="{257ABC07-25CB-455E-87B6-9DB7DADD9E26}" type="presParOf" srcId="{CF4AB97C-A627-4C4E-815E-E4F99B2C3070}" destId="{788F11E6-4EDD-43DC-8287-42513597D0D8}" srcOrd="4" destOrd="0" presId="urn:microsoft.com/office/officeart/2008/layout/VerticalCurvedList#1"/>
    <dgm:cxn modelId="{64551C52-4CFE-40B5-A8A0-9792AC244AA6}" type="presParOf" srcId="{788F11E6-4EDD-43DC-8287-42513597D0D8}" destId="{043E26F6-57D2-4865-AAC3-59F6243F85B7}" srcOrd="0" destOrd="0" presId="urn:microsoft.com/office/officeart/2008/layout/VerticalCurvedLis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619AF-8A17-4A2A-9BB7-1BED1A4AD7D2}">
      <dsp:nvSpPr>
        <dsp:cNvPr id="0" name=""/>
        <dsp:cNvSpPr/>
      </dsp:nvSpPr>
      <dsp:spPr>
        <a:xfrm>
          <a:off x="-4600420" y="-693157"/>
          <a:ext cx="5384902" cy="5384902"/>
        </a:xfrm>
        <a:prstGeom prst="blockArc">
          <a:avLst>
            <a:gd name="adj1" fmla="val 18900000"/>
            <a:gd name="adj2" fmla="val 2700000"/>
            <a:gd name="adj3" fmla="val 40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8F121D-5FA8-4F34-A136-ECF0F1292087}">
      <dsp:nvSpPr>
        <dsp:cNvPr id="0" name=""/>
        <dsp:cNvSpPr/>
      </dsp:nvSpPr>
      <dsp:spPr>
        <a:xfrm>
          <a:off x="442407" y="378192"/>
          <a:ext cx="8784431" cy="10696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0671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baseline="0">
              <a:latin typeface="Times New Roman" panose="02020603050405020304" pitchFamily="18" charset="0"/>
              <a:cs typeface="Times New Roman" panose="02020603050405020304" pitchFamily="18" charset="0"/>
            </a:rPr>
            <a:t>- Giúp các em hệ thống lại các kiến thức đã được học trong học kì II</a:t>
          </a:r>
          <a:endParaRPr lang="vi-VN" sz="2800" kern="1200" baseline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2407" y="378192"/>
        <a:ext cx="8784431" cy="1069608"/>
      </dsp:txXfrm>
    </dsp:sp>
    <dsp:sp modelId="{D3DBCEEA-C491-4D7E-9FEE-AB5C8EAFB687}">
      <dsp:nvSpPr>
        <dsp:cNvPr id="0" name=""/>
        <dsp:cNvSpPr/>
      </dsp:nvSpPr>
      <dsp:spPr>
        <a:xfrm>
          <a:off x="438325" y="228600"/>
          <a:ext cx="712934" cy="70997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lt1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2C63294-FFA6-4562-994F-76EDEAAD66CA}">
      <dsp:nvSpPr>
        <dsp:cNvPr id="0" name=""/>
        <dsp:cNvSpPr/>
      </dsp:nvSpPr>
      <dsp:spPr>
        <a:xfrm>
          <a:off x="451083" y="1316582"/>
          <a:ext cx="8746936" cy="195120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06714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- Ôn lại tất cả những kiến thức đã học trong học kì </a:t>
          </a:r>
          <a:r>
            <a:rPr lang="en-US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pl-PL" sz="2800" kern="1200">
              <a:latin typeface="Times New Roman" panose="02020603050405020304" pitchFamily="18" charset="0"/>
              <a:cs typeface="Times New Roman" panose="02020603050405020304" pitchFamily="18" charset="0"/>
            </a:rPr>
            <a:t> và vận dụng trả lời câu hỏi và làm những bài thực hành trên máy tính.</a:t>
          </a:r>
          <a:endParaRPr lang="vi-VN" sz="2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083" y="1316582"/>
        <a:ext cx="8746936" cy="1951202"/>
      </dsp:txXfrm>
    </dsp:sp>
    <dsp:sp modelId="{043E26F6-57D2-4865-AAC3-59F6243F85B7}">
      <dsp:nvSpPr>
        <dsp:cNvPr id="0" name=""/>
        <dsp:cNvSpPr/>
      </dsp:nvSpPr>
      <dsp:spPr>
        <a:xfrm>
          <a:off x="414793" y="2228916"/>
          <a:ext cx="764224" cy="806618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lt1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#1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#1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/>
            <a:fld id="{9A0DB2DC-4C9A-4742-B13C-FB6460FD3503}" type="slidenum">
              <a:rPr lang="en-US" sz="1200" dirty="0">
                <a:latin typeface="Calibri" panose="020F0502020204030204" pitchFamily="34" charset="0"/>
              </a:rPr>
              <a:t>‹#›</a:t>
            </a:fld>
            <a:endParaRPr lang="en-US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617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27652" name="Slide Number Placeholder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lIns="91440" tIns="45720" rIns="91440" bIns="45720" rtlCol="0" anchor="b"/>
          <a:lstStyle/>
          <a:p>
            <a:pPr algn="r"/>
            <a:fld id="{9A0DB2DC-4C9A-4742-B13C-FB6460FD3503}" type="slidenum"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</a:rPr>
              <a:pPr algn="r"/>
              <a:t>2</a:t>
            </a:fld>
            <a:endParaRPr lang="en-US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418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9699" name="Rectangle 3"/>
          <p:cNvSpPr>
            <a:spLocks noGrp="1"/>
          </p:cNvSpPr>
          <p:nvPr>
            <p:ph type="body"/>
          </p:nvPr>
        </p:nvSpPr>
        <p:spPr>
          <a:xfrm>
            <a:off x="914400" y="4338638"/>
            <a:ext cx="5029200" cy="274637"/>
          </a:xfrm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/>
            <a:endParaRPr lang="vi-VN" altLang="x-non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227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Franklin Gothic Book" panose="020B0503020102020204" pitchFamily="34" charset="0"/>
              </a:rPr>
              <a:t>‹#›</a:t>
            </a:fld>
            <a:endParaRPr lang="en-US" dirty="0"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Franklin Gothic Book" panose="020B0503020102020204" pitchFamily="34" charset="0"/>
              </a:rPr>
              <a:t>‹#›</a:t>
            </a:fld>
            <a:endParaRPr lang="en-US" dirty="0"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dirty="0">
                <a:latin typeface="Franklin Gothic Book" panose="020B0503020102020204" pitchFamily="34" charset="0"/>
              </a:rPr>
              <a:t>‹#›</a:t>
            </a:fld>
            <a:endParaRPr lang="en-US" dirty="0"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pPr algn="r"/>
            <a:fld id="{9A0DB2DC-4C9A-4742-B13C-FB6460FD350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shade val="75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dirty="0">
                <a:latin typeface="Franklin Gothic Book" panose="020B0503020102020204" pitchFamily="34" charset="0"/>
              </a:rPr>
              <a:t>‹#›</a:t>
            </a:fld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3" Type="http://schemas.openxmlformats.org/officeDocument/2006/relationships/image" Target="../media/image10.png"/><Relationship Id="rId7" Type="http://schemas.openxmlformats.org/officeDocument/2006/relationships/image" Target="../media/image1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Relationship Id="rId9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691" y="258254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</a:p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TRUYỀN ĐIỆN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" y="2194560"/>
          <a:ext cx="8991600" cy="4236911"/>
        </p:xfrm>
        <a:graphic>
          <a:graphicData uri="http://schemas.openxmlformats.org/drawingml/2006/table">
            <a:tbl>
              <a:tblPr firstRow="1" firstCol="1" bandRow="1"/>
              <a:tblGrid>
                <a:gridCol w="2667000">
                  <a:extLst>
                    <a:ext uri="{9D8B030D-6E8A-4147-A177-3AD203B41FA5}">
                      <a16:colId xmlns:a16="http://schemas.microsoft.com/office/drawing/2014/main" val="107956551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504168715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3727887643"/>
                    </a:ext>
                  </a:extLst>
                </a:gridCol>
              </a:tblGrid>
              <a:tr h="462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/>
                      <a:endParaRPr lang="en-US" sz="24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Kết quả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096177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 FD 50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Rùa hạ bút lùi lại sau 50 bước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43820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 BK 50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Rùa nhấc bút tiến về phía trước 50 bước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235797"/>
                  </a:ext>
                </a:extLst>
              </a:tr>
              <a:tr h="128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FD 100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Rùa tiến về trước 100 bước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12005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BK 100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Rùa lùi lại sau 100 bước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20991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Chọn Set\Pen Color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Chọn nét bút trong LOGO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878006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Chọn Set\Pen Size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Chọn màu vẽ trong LOGO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41888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 FD 100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Rùa ẩn mình tiến về trước 100 bước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567053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HT FD 100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FA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Rùa hiện hình tiến về trước 100 bước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434508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190500" y="1417128"/>
            <a:ext cx="8915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lệnh ở cột A với hành động của Rùa ở cột B.</a:t>
            </a:r>
            <a:endParaRPr lang="en-US" sz="32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43200" y="2895600"/>
            <a:ext cx="12954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750127" y="2895600"/>
            <a:ext cx="1288473" cy="4212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750127" y="3733800"/>
            <a:ext cx="1288473" cy="349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770909" y="4384276"/>
            <a:ext cx="1288473" cy="349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836718" y="4849044"/>
            <a:ext cx="1222664" cy="57568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836718" y="4829114"/>
            <a:ext cx="1222664" cy="4502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743200" y="5842505"/>
            <a:ext cx="1295400" cy="47026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808143" y="5842505"/>
            <a:ext cx="1251239" cy="41582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87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Frames PPT 00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09600"/>
            <a:ext cx="9143365" cy="29629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2030" tIns="41015" rIns="82030" bIns="41015">
            <a:spAutoFit/>
          </a:bodyPr>
          <a:lstStyle/>
          <a:p>
            <a:pPr algn="ctr" defTabSz="821055" eaLnBrk="0" hangingPunct="0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zh-CN" sz="51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 eaLnBrk="0" hangingPunct="0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zh-CN" sz="19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 eaLnBrk="0" hangingPunct="0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zh-CN" sz="6300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</p:txBody>
      </p:sp>
      <p:sp>
        <p:nvSpPr>
          <p:cNvPr id="26628" name="Rectangle 4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vi-VN" altLang="x-none" dirty="0">
              <a:latin typeface="Franklin Gothic Book" panose="020B0503020102020204" pitchFamily="34" charset="0"/>
            </a:endParaRPr>
          </a:p>
        </p:txBody>
      </p:sp>
      <p:pic>
        <p:nvPicPr>
          <p:cNvPr id="26629" name="Picture 5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19800"/>
            <a:ext cx="685800" cy="411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0" name="Picture 6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91200"/>
            <a:ext cx="685800" cy="411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1" name="Picture 7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6019800"/>
            <a:ext cx="685800" cy="327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2" name="Picture 8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5943600"/>
            <a:ext cx="685800" cy="327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3" name="Picture 9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867400"/>
            <a:ext cx="685800" cy="327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4" name="Picture 10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5943600"/>
            <a:ext cx="685800" cy="327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5" name="Picture 11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5791200"/>
            <a:ext cx="685800" cy="327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36" name="Picture 12" descr="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5791200"/>
            <a:ext cx="390525" cy="4032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6637" name="Group 13"/>
          <p:cNvGrpSpPr/>
          <p:nvPr/>
        </p:nvGrpSpPr>
        <p:grpSpPr>
          <a:xfrm>
            <a:off x="1371600" y="5791200"/>
            <a:ext cx="1028700" cy="598488"/>
            <a:chOff x="-216" y="3820"/>
            <a:chExt cx="648" cy="281"/>
          </a:xfrm>
        </p:grpSpPr>
        <p:pic>
          <p:nvPicPr>
            <p:cNvPr id="26647" name="Picture 14" descr="9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48" y="3895"/>
              <a:ext cx="432" cy="20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6648" name="Picture 15" descr="9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16" y="3820"/>
              <a:ext cx="432" cy="20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6649" name="Picture 16" descr="9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3834"/>
              <a:ext cx="432" cy="206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6638" name="Picture 17" descr="sun14[1]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698500"/>
            <a:ext cx="1447800" cy="1282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39" name="WordArt 18"/>
          <p:cNvSpPr>
            <a:spLocks noTextEdit="1"/>
          </p:cNvSpPr>
          <p:nvPr/>
        </p:nvSpPr>
        <p:spPr>
          <a:xfrm>
            <a:off x="500034" y="1509086"/>
            <a:ext cx="7848600" cy="313436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71838"/>
              </a:avLst>
            </a:prstTxWarp>
            <a:normAutofit/>
          </a:bodyPr>
          <a:lstStyle/>
          <a:p>
            <a:pPr algn="ctr"/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ơn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quý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Thầy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endParaRPr lang="en-US" sz="3600" b="1" spc="-360" dirty="0"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chúc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Thầy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khỏe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 </a:t>
            </a:r>
          </a:p>
          <a:p>
            <a:pPr algn="ctr"/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chúc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dirty="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ngoan</a:t>
            </a:r>
            <a:r>
              <a:rPr lang="en-US" sz="3600" b="1" spc="-360" dirty="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600" b="1" spc="-360" err="1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600" b="1" spc="-360"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giỏi.</a:t>
            </a:r>
            <a:endParaRPr lang="en-US" sz="3600" b="1" spc="-360" dirty="0"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6640" name="Group 19"/>
          <p:cNvGrpSpPr/>
          <p:nvPr/>
        </p:nvGrpSpPr>
        <p:grpSpPr>
          <a:xfrm>
            <a:off x="6019800" y="4876800"/>
            <a:ext cx="2362200" cy="1600200"/>
            <a:chOff x="669" y="2064"/>
            <a:chExt cx="675" cy="503"/>
          </a:xfrm>
        </p:grpSpPr>
        <p:pic>
          <p:nvPicPr>
            <p:cNvPr id="26645" name="Picture 20" descr="HOAHO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65" y="2064"/>
              <a:ext cx="377" cy="369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6646" name="Picture 21" descr="HOA NO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69" y="2112"/>
              <a:ext cx="675" cy="455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6641" name="Picture 22" descr="Dove-02-june">
            <a:hlinkClick r:id="" action="ppaction://noaction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9447213" flipV="1">
            <a:off x="7181215" y="738505"/>
            <a:ext cx="1600200" cy="973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42" name="Picture 24" descr="Dove-02-june">
            <a:hlinkClick r:id="" action="ppaction://noaction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10613921" flipV="1">
            <a:off x="6045200" y="4013200"/>
            <a:ext cx="1600200" cy="973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43" name="Picture 25" descr="Dove-02-june">
            <a:hlinkClick r:id="" action="ppaction://noaction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10613921" flipV="1">
            <a:off x="7518648" y="3042946"/>
            <a:ext cx="1600200" cy="973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44" name="Picture 26" descr="snowcones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25400"/>
            <a:ext cx="9144000" cy="654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-84455" y="2514600"/>
          <a:ext cx="9220200" cy="3998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67506" y="2837656"/>
            <a:ext cx="750888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32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4824412"/>
            <a:ext cx="571500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32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8" name="Text Box 26" descr="White marble"/>
          <p:cNvSpPr txBox="1">
            <a:spLocks noChangeArrowheads="1"/>
          </p:cNvSpPr>
          <p:nvPr/>
        </p:nvSpPr>
        <p:spPr bwMode="gray">
          <a:xfrm>
            <a:off x="1676400" y="2235200"/>
            <a:ext cx="5105400" cy="584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2700">
                  <a:solidFill>
                    <a:srgbClr val="4E3B30">
                      <a:satMod val="155000"/>
                    </a:srgbClr>
                  </a:solidFill>
                  <a:prstDash val="solid"/>
                </a:ln>
                <a:solidFill>
                  <a:srgbClr val="FBEEC9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BÀI:</a:t>
            </a:r>
            <a:endParaRPr lang="en-US" sz="3200" b="1" dirty="0">
              <a:ln w="24500" cmpd="dbl">
                <a:solidFill>
                  <a:srgbClr val="A5644E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A5644E">
                      <a:tint val="10000"/>
                      <a:satMod val="155000"/>
                    </a:srgbClr>
                  </a:gs>
                  <a:gs pos="60000">
                    <a:srgbClr val="A5644E">
                      <a:tint val="30000"/>
                      <a:satMod val="155000"/>
                    </a:srgbClr>
                  </a:gs>
                  <a:gs pos="100000">
                    <a:srgbClr val="A5644E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5" name="Picture 6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6350"/>
            <a:ext cx="1277938" cy="1273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6" name="Picture 6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5400000">
            <a:off x="-1587" y="5583238"/>
            <a:ext cx="1279525" cy="1273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7" name="Picture 40" descr="j019538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8" name="Picture 6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7866063" y="5584825"/>
            <a:ext cx="1277937" cy="1273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6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-5400000">
            <a:off x="-3175" y="5581650"/>
            <a:ext cx="1279525" cy="1273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Picture 40" descr="j019538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75612" y="-1588"/>
            <a:ext cx="10668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Picture 6" descr="POINSET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7864475" y="5583237"/>
            <a:ext cx="1277937" cy="1273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Text Box 10"/>
          <p:cNvSpPr txBox="1"/>
          <p:nvPr/>
        </p:nvSpPr>
        <p:spPr>
          <a:xfrm>
            <a:off x="0" y="419318"/>
            <a:ext cx="8991600" cy="120032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</a:t>
            </a:r>
          </a:p>
        </p:txBody>
      </p:sp>
    </p:spTree>
    <p:extLst>
      <p:ext uri="{BB962C8B-B14F-4D97-AF65-F5344CB8AC3E}">
        <p14:creationId xmlns:p14="http://schemas.microsoft.com/office/powerpoint/2010/main" val="349587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36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1"/>
          <p:cNvSpPr txBox="1"/>
          <p:nvPr/>
        </p:nvSpPr>
        <p:spPr>
          <a:xfrm>
            <a:off x="4882991" y="4092416"/>
            <a:ext cx="1770698" cy="106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"/>
          </a:p>
        </p:txBody>
      </p:sp>
      <p:sp>
        <p:nvSpPr>
          <p:cNvPr id="13" name="Text Box 12"/>
          <p:cNvSpPr txBox="1"/>
          <p:nvPr/>
        </p:nvSpPr>
        <p:spPr>
          <a:xfrm>
            <a:off x="4978241" y="4187666"/>
            <a:ext cx="1770698" cy="106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"/>
          </a:p>
        </p:txBody>
      </p:sp>
      <p:sp>
        <p:nvSpPr>
          <p:cNvPr id="15" name="Text Box 14"/>
          <p:cNvSpPr txBox="1"/>
          <p:nvPr/>
        </p:nvSpPr>
        <p:spPr>
          <a:xfrm>
            <a:off x="4978241" y="5200174"/>
            <a:ext cx="1770698" cy="106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"/>
          </a:p>
        </p:txBody>
      </p:sp>
      <p:sp>
        <p:nvSpPr>
          <p:cNvPr id="19467" name="TextBox 22"/>
          <p:cNvSpPr txBox="1"/>
          <p:nvPr/>
        </p:nvSpPr>
        <p:spPr>
          <a:xfrm>
            <a:off x="457200" y="516315"/>
            <a:ext cx="8651795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oạt động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Nội dung ôn </a:t>
            </a:r>
            <a:r>
              <a:rPr lang="pl-PL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tập.</a:t>
            </a:r>
            <a:endParaRPr lang="en-US"/>
          </a:p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368949"/>
            <a:ext cx="8534400" cy="5212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algn="just">
              <a:lnSpc>
                <a:spcPct val="115000"/>
              </a:lnSpc>
              <a:spcAft>
                <a:spcPts val="600"/>
              </a:spcAft>
            </a:pPr>
            <a:r>
              <a:rPr lang="it-IT" sz="2800" b="1">
                <a:latin typeface="Times New Roman" panose="02020603050405020304" pitchFamily="18" charset="0"/>
                <a:ea typeface="Calibri" panose="020F0502020204030204" pitchFamily="34" charset="0"/>
              </a:rPr>
              <a:t>Câu 1:</a:t>
            </a:r>
            <a:r>
              <a:rPr lang="it-IT" sz="2800" b="1" i="1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 sz="2800">
                <a:latin typeface="Times New Roman" panose="02020603050405020304" pitchFamily="18" charset="0"/>
                <a:ea typeface="Calibri" panose="020F0502020204030204" pitchFamily="34" charset="0"/>
              </a:rPr>
              <a:t>Để chèn video vào trang trình chiếu em chọn thẻ nào, nút lệnh nào?, Chèn âm thanh vào trang trình chiếu em chọn thẻ nào, nút lệnh nào? </a:t>
            </a:r>
            <a:r>
              <a:rPr lang="pl-PL" sz="2800">
                <a:latin typeface="Times New Roman" panose="02020603050405020304" pitchFamily="18" charset="0"/>
                <a:ea typeface="Calibri" panose="020F0502020204030204" pitchFamily="34" charset="0"/>
              </a:rPr>
              <a:t>Trong phần mềm Powerpoint để ảnh nằm sau phần văn bản ta thực hiện như thế nào?</a:t>
            </a:r>
            <a:endParaRPr lang="en-US" sz="28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2800" b="1">
                <a:latin typeface="Times New Roman" panose="02020603050405020304" pitchFamily="18" charset="0"/>
                <a:ea typeface="Calibri" panose="020F0502020204030204" pitchFamily="34" charset="0"/>
              </a:rPr>
              <a:t>Câu 2: </a:t>
            </a:r>
            <a:r>
              <a:rPr lang="fr-FR" sz="2800" spc="-40">
                <a:latin typeface="Times New Roman" panose="02020603050405020304" pitchFamily="18" charset="0"/>
                <a:ea typeface="Calibri" panose="020F0502020204030204" pitchFamily="34" charset="0"/>
              </a:rPr>
              <a:t>Viết lệnh lặp điều khiển rùa vẽ hình vuông, hình lục giác, hình tròn, hình bông tuyết</a:t>
            </a:r>
            <a:r>
              <a:rPr lang="pt-BR" sz="280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r>
              <a:rPr lang="pt-BR" sz="2800" b="1" i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it-IT" sz="2800" b="1">
                <a:latin typeface="Times New Roman" panose="02020603050405020304" pitchFamily="18" charset="0"/>
                <a:ea typeface="Calibri" panose="020F0502020204030204" pitchFamily="34" charset="0"/>
              </a:rPr>
              <a:t>Câu 3:</a:t>
            </a:r>
            <a:r>
              <a:rPr lang="it-IT" sz="280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Một thủ tục trong phần mềm Logo gồm mấy phần đó là những phần nào? </a:t>
            </a:r>
            <a:r>
              <a:rPr lang="pt-BR" sz="2800">
                <a:latin typeface="Times New Roman" panose="02020603050405020304" pitchFamily="18" charset="0"/>
                <a:ea typeface="Calibri" panose="020F0502020204030204" pitchFamily="34" charset="0"/>
              </a:rPr>
              <a:t>Để thủ tục trong Logo không bị mất khi thoát phần mềm logo em dùng lệnh nào ?</a:t>
            </a:r>
            <a:r>
              <a:rPr lang="pt-BR" sz="2800" b="1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85" y="609600"/>
            <a:ext cx="8839200" cy="5791200"/>
          </a:xfrm>
        </p:spPr>
        <p:txBody>
          <a:bodyPr/>
          <a:lstStyle/>
          <a:p>
            <a:pPr marL="82550" algn="just">
              <a:spcAft>
                <a:spcPts val="600"/>
              </a:spcAft>
            </a:pPr>
            <a:r>
              <a:rPr lang="it-IT" b="1">
                <a:latin typeface="Times New Roman" panose="02020603050405020304" pitchFamily="18" charset="0"/>
                <a:ea typeface="Calibri" panose="020F0502020204030204" pitchFamily="34" charset="0"/>
              </a:rPr>
              <a:t>Câu 1:</a:t>
            </a:r>
            <a:r>
              <a:rPr lang="it-IT" b="1" i="1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it-IT">
                <a:latin typeface="Times New Roman" panose="02020603050405020304" pitchFamily="18" charset="0"/>
                <a:ea typeface="Calibri" panose="020F0502020204030204" pitchFamily="34" charset="0"/>
              </a:rPr>
              <a:t>Để chèn video vào trang trình chiếu em chọn thẻ nào, nút lệnh nào?, Chèn âm thanh vào trang trình chiếu em chọn thẻ nào, nút lệnh nào? </a:t>
            </a:r>
            <a:r>
              <a:rPr lang="pl-PL">
                <a:latin typeface="Times New Roman" panose="02020603050405020304" pitchFamily="18" charset="0"/>
                <a:ea typeface="Calibri" panose="020F0502020204030204" pitchFamily="34" charset="0"/>
              </a:rPr>
              <a:t>Trong phần mềm Powerpoint để ảnh nằm sau phần văn bản ta thực hiện như thế nào?</a:t>
            </a:r>
            <a:endParaRPr lang="en-US" sz="16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spcBef>
                <a:spcPts val="200"/>
              </a:spcBef>
              <a:spcAft>
                <a:spcPts val="200"/>
              </a:spcAft>
              <a:tabLst>
                <a:tab pos="270510" algn="l"/>
              </a:tabLst>
            </a:pPr>
            <a:r>
              <a:rPr lang="nb-NO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 lời:</a:t>
            </a:r>
            <a:r>
              <a:rPr lang="nb-NO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 chèn video vào trang trình chiếu em chọn thẻ Insert rồi vào nút lệnh video hoặc Online video. </a:t>
            </a:r>
            <a:endParaRPr lang="en-US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spcBef>
                <a:spcPts val="200"/>
              </a:spcBef>
              <a:spcAft>
                <a:spcPts val="200"/>
              </a:spcAft>
              <a:tabLst>
                <a:tab pos="270510" algn="l"/>
              </a:tabLst>
            </a:pPr>
            <a:r>
              <a:rPr lang="it-IT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 chèn âm thanh vào trang trình chiếu em chọn thẻ Insert rồi vào nút lệnh Audio. </a:t>
            </a:r>
            <a:endParaRPr lang="en-US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pl-PL">
                <a:latin typeface="Times New Roman" panose="02020603050405020304" pitchFamily="18" charset="0"/>
                <a:ea typeface="Calibri" panose="020F0502020204030204" pitchFamily="34" charset="0"/>
              </a:rPr>
              <a:t>Trong phần mềm Powerpoint để ảnh nằm sau phần văn bản ta thực hiện như sau:</a:t>
            </a:r>
            <a:endParaRPr lang="en-US" sz="16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pl-PL">
                <a:latin typeface="Times New Roman" panose="02020603050405020304" pitchFamily="18" charset="0"/>
                <a:ea typeface="Calibri" panose="020F0502020204030204" pitchFamily="34" charset="0"/>
              </a:rPr>
              <a:t>Vào thẻ Home 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rồi </a:t>
            </a:r>
            <a:r>
              <a:rPr lang="pl-PL">
                <a:latin typeface="Times New Roman" panose="02020603050405020304" pitchFamily="18" charset="0"/>
                <a:ea typeface="Calibri" panose="020F0502020204030204" pitchFamily="34" charset="0"/>
              </a:rPr>
              <a:t>vào Arrange chọn 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Send to Back </a:t>
            </a:r>
            <a:r>
              <a:rPr lang="pl-PL">
                <a:latin typeface="Times New Roman" panose="02020603050405020304" pitchFamily="18" charset="0"/>
                <a:ea typeface="Calibri" panose="020F0502020204030204" pitchFamily="34" charset="0"/>
              </a:rPr>
              <a:t>hoặc vào thẻ format rồi tích </a:t>
            </a:r>
            <a:r>
              <a:rPr lang="en-US" sz="2400">
                <a:latin typeface="Times New Roman" panose="02020603050405020304" pitchFamily="18" charset="0"/>
                <a:ea typeface="Calibri" panose="020F0502020204030204" pitchFamily="34" charset="0"/>
              </a:rPr>
              <a:t>Send to Back</a:t>
            </a:r>
          </a:p>
        </p:txBody>
      </p:sp>
    </p:spTree>
    <p:extLst>
      <p:ext uri="{BB962C8B-B14F-4D97-AF65-F5344CB8AC3E}">
        <p14:creationId xmlns:p14="http://schemas.microsoft.com/office/powerpoint/2010/main" val="404897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36" y="990600"/>
            <a:ext cx="8839200" cy="4724400"/>
          </a:xfrm>
        </p:spPr>
        <p:txBody>
          <a:bodyPr/>
          <a:lstStyle/>
          <a:p>
            <a:pPr marL="457200">
              <a:spcBef>
                <a:spcPts val="200"/>
              </a:spcBef>
              <a:spcAft>
                <a:spcPts val="200"/>
              </a:spcAft>
              <a:tabLst>
                <a:tab pos="270510" algn="l"/>
              </a:tabLst>
            </a:pPr>
            <a:r>
              <a:rPr lang="it-IT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fr-FR" spc="-4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 lệnh lặp điều khiển rùa vẽ hình vuông, hình lục giác, hình tròn, hình bông tuyết</a:t>
            </a:r>
            <a:r>
              <a:rPr lang="pt-BR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it-IT" b="1" i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spcBef>
                <a:spcPts val="200"/>
              </a:spcBef>
              <a:spcAft>
                <a:spcPts val="200"/>
              </a:spcAft>
              <a:tabLst>
                <a:tab pos="270510" algn="l"/>
              </a:tabLst>
            </a:pPr>
            <a:r>
              <a:rPr lang="nb-NO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 lời:</a:t>
            </a:r>
            <a:r>
              <a:rPr lang="nb-NO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pc="-4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Lệnh lặp điều khiển rùa vẽ hình vuông: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4[FD 100 RT 90</a:t>
            </a:r>
            <a:r>
              <a:rPr lang="fr-FR" spc="-4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spcBef>
                <a:spcPts val="200"/>
              </a:spcBef>
              <a:spcAft>
                <a:spcPts val="200"/>
              </a:spcAft>
              <a:tabLst>
                <a:tab pos="270510" algn="l"/>
              </a:tabLst>
            </a:pPr>
            <a:r>
              <a:rPr lang="fr-FR" spc="-4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lục giác :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6[FD 150 RT 60]</a:t>
            </a:r>
            <a:endParaRPr lang="en-US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spcBef>
                <a:spcPts val="200"/>
              </a:spcBef>
              <a:spcAft>
                <a:spcPts val="200"/>
              </a:spcAft>
              <a:tabLst>
                <a:tab pos="270510" algn="l"/>
              </a:tabLst>
            </a:pPr>
            <a:r>
              <a:rPr lang="fr-FR" spc="-4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tròn :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60[fd 5 rt 6]</a:t>
            </a:r>
            <a:endParaRPr lang="en-US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spcBef>
                <a:spcPts val="200"/>
              </a:spcBef>
              <a:spcAft>
                <a:spcPts val="200"/>
              </a:spcAft>
              <a:tabLst>
                <a:tab pos="270510" algn="l"/>
              </a:tabLst>
            </a:pPr>
            <a:r>
              <a:rPr lang="fr-FR" spc="-4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bông tuyết: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8[FD 10 bk 10 RT 45]</a:t>
            </a:r>
            <a:endParaRPr lang="en-US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0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8839200" cy="4724400"/>
          </a:xfrm>
        </p:spPr>
        <p:txBody>
          <a:bodyPr/>
          <a:lstStyle/>
          <a:p>
            <a:pPr algn="just">
              <a:spcAft>
                <a:spcPts val="1000"/>
              </a:spcAft>
            </a:pPr>
            <a:r>
              <a:rPr lang="it-IT" b="1">
                <a:latin typeface="Times New Roman" panose="02020603050405020304" pitchFamily="18" charset="0"/>
                <a:ea typeface="Calibri" panose="020F0502020204030204" pitchFamily="34" charset="0"/>
              </a:rPr>
              <a:t>Câu 3:</a:t>
            </a:r>
            <a:r>
              <a:rPr lang="it-IT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Một thủ tục trong phần mềm Logo gồm mấy phần đó là những phần nào? </a:t>
            </a:r>
            <a:r>
              <a:rPr lang="pt-BR">
                <a:latin typeface="Times New Roman" panose="02020603050405020304" pitchFamily="18" charset="0"/>
                <a:ea typeface="Calibri" panose="020F0502020204030204" pitchFamily="34" charset="0"/>
              </a:rPr>
              <a:t>Để thủ tục trong Logo không bị mất khi thoát phần mềm logo em dùng lệnh nào?</a:t>
            </a:r>
            <a:r>
              <a:rPr lang="pt-BR" b="1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6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nb-NO" b="1">
                <a:latin typeface="Times New Roman" panose="02020603050405020304" pitchFamily="18" charset="0"/>
                <a:ea typeface="Times New Roman" panose="02020603050405020304" pitchFamily="18" charset="0"/>
              </a:rPr>
              <a:t>Trả lời:</a:t>
            </a:r>
            <a:r>
              <a:rPr lang="nb-NO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Một thủ tục trong phần mềm Logo gồm 3 phần đó là: Phần đầu thủ tục; phần thân thủ tục và phần kết thúc thủ tục.</a:t>
            </a:r>
            <a:endParaRPr lang="en-US" sz="16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>
                <a:latin typeface="Times New Roman" panose="02020603050405020304" pitchFamily="18" charset="0"/>
                <a:ea typeface="Calibri" panose="020F0502020204030204" pitchFamily="34" charset="0"/>
              </a:rPr>
              <a:t>Để thủ tục trong Logo không bị mất khi thoát phần mềm logo em dùng lệnh: 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save “cacthutuc.lgo</a:t>
            </a:r>
            <a:endParaRPr lang="en-US" sz="160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87154" y="2125504"/>
            <a:ext cx="3886200" cy="3263504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4882991" y="4092416"/>
            <a:ext cx="1770698" cy="106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"/>
          </a:p>
        </p:txBody>
      </p:sp>
      <p:sp>
        <p:nvSpPr>
          <p:cNvPr id="13" name="Text Box 12"/>
          <p:cNvSpPr txBox="1"/>
          <p:nvPr/>
        </p:nvSpPr>
        <p:spPr>
          <a:xfrm>
            <a:off x="4978241" y="4187666"/>
            <a:ext cx="1770698" cy="106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"/>
          </a:p>
        </p:txBody>
      </p:sp>
      <p:sp>
        <p:nvSpPr>
          <p:cNvPr id="15" name="Text Box 14"/>
          <p:cNvSpPr txBox="1"/>
          <p:nvPr/>
        </p:nvSpPr>
        <p:spPr>
          <a:xfrm>
            <a:off x="4978241" y="5200174"/>
            <a:ext cx="1770698" cy="106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"/>
          </a:p>
        </p:txBody>
      </p:sp>
      <p:sp>
        <p:nvSpPr>
          <p:cNvPr id="19467" name="TextBox 22"/>
          <p:cNvSpPr txBox="1"/>
          <p:nvPr/>
        </p:nvSpPr>
        <p:spPr>
          <a:xfrm>
            <a:off x="228600" y="457200"/>
            <a:ext cx="8686801" cy="39703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oạt động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Câu 1: </a:t>
            </a:r>
            <a:r>
              <a:rPr lang="fi-FI" sz="3600">
                <a:latin typeface="Times New Roman" panose="02020603050405020304" pitchFamily="18" charset="0"/>
                <a:cs typeface="Times New Roman" panose="02020603050405020304" pitchFamily="18" charset="0"/>
              </a:rPr>
              <a:t>Thiết kế bài trình chiếu 5 trang giới thiệu về một danh lam thắng cảnh mà em yêu thích và chèn video minh họa cho danh lam thắng cảnh đó.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2:</a:t>
            </a:r>
            <a:r>
              <a:rPr lang="fi-FI" sz="3600">
                <a:latin typeface="Times New Roman" panose="02020603050405020304" pitchFamily="18" charset="0"/>
                <a:cs typeface="Times New Roman" panose="02020603050405020304" pitchFamily="18" charset="0"/>
              </a:rPr>
              <a:t> Viết thủ tục điều khiển Rùa vẽ các hình sau: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3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8" t="32504" r="55809" b="40463"/>
          <a:stretch>
            <a:fillRect/>
          </a:stretch>
        </p:blipFill>
        <p:spPr bwMode="auto">
          <a:xfrm>
            <a:off x="532700" y="4715907"/>
            <a:ext cx="12192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9" t="17247" r="48071" b="41293"/>
          <a:stretch>
            <a:fillRect/>
          </a:stretch>
        </p:blipFill>
        <p:spPr bwMode="auto">
          <a:xfrm>
            <a:off x="2286000" y="4821111"/>
            <a:ext cx="1258888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2" t="29189" r="54784" b="42123"/>
          <a:stretch>
            <a:fillRect/>
          </a:stretch>
        </p:blipFill>
        <p:spPr bwMode="auto">
          <a:xfrm>
            <a:off x="4150734" y="4809281"/>
            <a:ext cx="12319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9" t="7796" r="65132" b="61691"/>
          <a:stretch>
            <a:fillRect/>
          </a:stretch>
        </p:blipFill>
        <p:spPr bwMode="auto">
          <a:xfrm>
            <a:off x="5914875" y="4833382"/>
            <a:ext cx="1062784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6" t="22552" r="48723" b="46436"/>
          <a:stretch>
            <a:fillRect/>
          </a:stretch>
        </p:blipFill>
        <p:spPr bwMode="auto">
          <a:xfrm>
            <a:off x="7543800" y="4846587"/>
            <a:ext cx="90805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5577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282" y="1933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To Duongtron	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repeat 4</a:t>
            </a:r>
            <a:r>
              <a:rPr lang="en-US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[</a:t>
            </a:r>
            <a:r>
              <a:rPr lang="vi-VN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repeat 60[fd 5 rt 6]</a:t>
            </a:r>
            <a:r>
              <a:rPr lang="en-US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rt 90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end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8" t="32504" r="55809" b="40463"/>
          <a:stretch>
            <a:fillRect/>
          </a:stretch>
        </p:blipFill>
        <p:spPr bwMode="auto">
          <a:xfrm>
            <a:off x="0" y="5135"/>
            <a:ext cx="12192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9" t="17247" r="48071" b="41293"/>
          <a:stretch>
            <a:fillRect/>
          </a:stretch>
        </p:blipFill>
        <p:spPr bwMode="auto">
          <a:xfrm>
            <a:off x="-19844" y="1447800"/>
            <a:ext cx="1258888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266849" y="1233860"/>
            <a:ext cx="79088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To </a:t>
            </a:r>
            <a:r>
              <a:rPr lang="en-US" sz="2400">
                <a:latin typeface="Times New Roman" panose="02020603050405020304" pitchFamily="18" charset="0"/>
                <a:ea typeface="Times New Roman" panose="02020603050405020304" pitchFamily="18" charset="0"/>
              </a:rPr>
              <a:t>Sauhinhvuong</a:t>
            </a: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REPEAT 4 [fd 100 lt 90] fd 70 rt 60 fd 70 repeat 5 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[repeat 4[lt 90 fd 100]bk 20 rt 60 fd 70]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end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2" t="29189" r="54784" b="42123"/>
          <a:stretch>
            <a:fillRect/>
          </a:stretch>
        </p:blipFill>
        <p:spPr bwMode="auto">
          <a:xfrm>
            <a:off x="63382" y="3017460"/>
            <a:ext cx="12319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9" t="7796" r="65132" b="61691"/>
          <a:stretch>
            <a:fillRect/>
          </a:stretch>
        </p:blipFill>
        <p:spPr bwMode="auto">
          <a:xfrm>
            <a:off x="78208" y="4342650"/>
            <a:ext cx="1062784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86" t="22552" r="48723" b="46436"/>
          <a:stretch>
            <a:fillRect/>
          </a:stretch>
        </p:blipFill>
        <p:spPr bwMode="auto">
          <a:xfrm>
            <a:off x="26003" y="5678858"/>
            <a:ext cx="90805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330539" y="2928381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To UDMR3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Repeat 6 [fd 100 repeat 4 [rt 90 fd 50] bk 100 rt 60]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end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19200" y="5591717"/>
            <a:ext cx="708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To C1	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repeat 6[fd 100 repeat 8[fd 10 bk 10 rt 45]rt 60]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ea typeface="Calibri" panose="020F0502020204030204" pitchFamily="34" charset="0"/>
              </a:rPr>
              <a:t>end</a:t>
            </a:r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1255283" y="4303619"/>
            <a:ext cx="75847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To C2	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repeat 6 [fd 100 repeat 120 [fd 10 bk 10 rt 3]bk 100 rt 60]</a:t>
            </a:r>
            <a:endParaRPr lang="en-US" sz="2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vi-VN" sz="2400">
                <a:latin typeface="Times New Roman" panose="02020603050405020304" pitchFamily="18" charset="0"/>
                <a:ea typeface="Times New Roman" panose="02020603050405020304" pitchFamily="18" charset="0"/>
              </a:rPr>
              <a:t>end</a:t>
            </a:r>
            <a:endParaRPr lang="en-US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86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/>
          <p:nvPr/>
        </p:nvSpPr>
        <p:spPr>
          <a:xfrm>
            <a:off x="1110680" y="2747963"/>
            <a:ext cx="6509320" cy="121443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6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/>
              </a:rPr>
              <a:t></a:t>
            </a:r>
            <a:r>
              <a:rPr lang="en-US" sz="32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nhà xem lại bài </a:t>
            </a:r>
          </a:p>
          <a:p>
            <a:pPr algn="just"/>
            <a:r>
              <a:rPr lang="en-US" sz="32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/>
              </a:rPr>
              <a:t> </a:t>
            </a:r>
            <a:r>
              <a:rPr lang="en-US" sz="3200" i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cho tiết sau.</a:t>
            </a:r>
          </a:p>
        </p:txBody>
      </p:sp>
      <p:grpSp>
        <p:nvGrpSpPr>
          <p:cNvPr id="11" name="Group 66"/>
          <p:cNvGrpSpPr/>
          <p:nvPr/>
        </p:nvGrpSpPr>
        <p:grpSpPr>
          <a:xfrm>
            <a:off x="2292933" y="1017587"/>
            <a:ext cx="4354513" cy="1039813"/>
            <a:chOff x="192" y="873"/>
            <a:chExt cx="2630" cy="655"/>
          </a:xfrm>
        </p:grpSpPr>
        <p:grpSp>
          <p:nvGrpSpPr>
            <p:cNvPr id="12" name="Group 55"/>
            <p:cNvGrpSpPr/>
            <p:nvPr/>
          </p:nvGrpSpPr>
          <p:grpSpPr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16" name="Oval 56"/>
              <p:cNvSpPr/>
              <p:nvPr/>
            </p:nvSpPr>
            <p:spPr>
              <a:xfrm>
                <a:off x="2781" y="1981"/>
                <a:ext cx="64" cy="524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7" name="Oval 57"/>
              <p:cNvSpPr/>
              <p:nvPr/>
            </p:nvSpPr>
            <p:spPr>
              <a:xfrm>
                <a:off x="2783" y="1981"/>
                <a:ext cx="64" cy="524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8" name="Oval 58"/>
              <p:cNvSpPr/>
              <p:nvPr/>
            </p:nvSpPr>
            <p:spPr>
              <a:xfrm>
                <a:off x="2163" y="1983"/>
                <a:ext cx="1300" cy="524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  <a:tileRect/>
              </a:gra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19" name="Oval 59"/>
              <p:cNvSpPr/>
              <p:nvPr/>
            </p:nvSpPr>
            <p:spPr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0" name="Oval 60"/>
              <p:cNvSpPr/>
              <p:nvPr/>
            </p:nvSpPr>
            <p:spPr>
              <a:xfrm>
                <a:off x="2228" y="1983"/>
                <a:ext cx="1170" cy="524"/>
              </a:xfrm>
              <a:prstGeom prst="ellipse">
                <a:avLst/>
              </a:prstGeom>
              <a:solidFill>
                <a:srgbClr val="FF00FF"/>
              </a:soli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1" name="Oval 61"/>
              <p:cNvSpPr/>
              <p:nvPr/>
            </p:nvSpPr>
            <p:spPr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2" name="Oval 62"/>
              <p:cNvSpPr/>
              <p:nvPr/>
            </p:nvSpPr>
            <p:spPr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3" name="Oval 63"/>
              <p:cNvSpPr/>
              <p:nvPr/>
            </p:nvSpPr>
            <p:spPr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>
                <a:noFill/>
              </a:ln>
            </p:spPr>
            <p:txBody>
              <a:bodyPr vert="eaVert" wrap="none" anchor="ctr"/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  <p:sp>
            <p:nvSpPr>
              <p:cNvPr id="24" name="Oval 64"/>
              <p:cNvSpPr/>
              <p:nvPr/>
            </p:nvSpPr>
            <p:spPr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endParaRPr dirty="0">
                  <a:latin typeface="Franklin Gothic Book" panose="020B0503020102020204" pitchFamily="34" charset="0"/>
                </a:endParaRPr>
              </a:p>
            </p:txBody>
          </p:sp>
        </p:grpSp>
        <p:sp>
          <p:nvSpPr>
            <p:cNvPr id="13" name="Text Box 65"/>
            <p:cNvSpPr txBox="1"/>
            <p:nvPr/>
          </p:nvSpPr>
          <p:spPr>
            <a:xfrm>
              <a:off x="493" y="1008"/>
              <a:ext cx="203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3333FF"/>
                  </a:solidFill>
                  <a:latin typeface="Times New Roman" panose="02020603050405020304" pitchFamily="18" charset="0"/>
                </a:rPr>
                <a:t>DẶN DÒ</a:t>
              </a:r>
              <a:endParaRPr sz="3200" b="1" dirty="0">
                <a:solidFill>
                  <a:srgbClr val="3333FF"/>
                </a:solidFill>
                <a:latin typeface="Times New Roman" panose="02020603050405020304" pitchFamily="18" charset="0"/>
              </a:endParaRPr>
            </a:p>
          </p:txBody>
        </p:sp>
      </p:grpSp>
      <p:pic>
        <p:nvPicPr>
          <p:cNvPr id="25" name="Picture 6" descr="POINSET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77938" cy="1273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" name="Picture 6" descr="POINSET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-5400000">
            <a:off x="-1587" y="5583238"/>
            <a:ext cx="1279525" cy="1273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" name="Picture 6" descr="POINSET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7866063" y="5607018"/>
            <a:ext cx="1277937" cy="12731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" name="Picture 6" descr="POINSET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768196" y="-27384"/>
            <a:ext cx="1386358" cy="1381191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811</Words>
  <Application>Microsoft Office PowerPoint</Application>
  <PresentationFormat>On-screen Show (4:3)</PresentationFormat>
  <Paragraphs>73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.VnHelvetInsH</vt:lpstr>
      <vt:lpstr>Arial</vt:lpstr>
      <vt:lpstr>Calibri</vt:lpstr>
      <vt:lpstr>Franklin Gothic Book</vt:lpstr>
      <vt:lpstr>Franklin Gothic Medium</vt:lpstr>
      <vt:lpstr>Times New Roman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SAL - Nguyen Huu Phuc</cp:lastModifiedBy>
  <cp:revision>369</cp:revision>
  <dcterms:created xsi:type="dcterms:W3CDTF">2017-10-29T02:30:00Z</dcterms:created>
  <dcterms:modified xsi:type="dcterms:W3CDTF">2023-06-03T00:57:49Z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1033-10.2.0.7549</vt:lpwstr>
  </property>
</Properties>
</file>