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82" r:id="rId3"/>
    <p:sldId id="285" r:id="rId4"/>
    <p:sldId id="286" r:id="rId5"/>
    <p:sldId id="287" r:id="rId6"/>
    <p:sldId id="260" r:id="rId7"/>
    <p:sldId id="272" r:id="rId8"/>
    <p:sldId id="273" r:id="rId9"/>
    <p:sldId id="274" r:id="rId10"/>
    <p:sldId id="275" r:id="rId11"/>
    <p:sldId id="278" r:id="rId12"/>
    <p:sldId id="276" r:id="rId13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048" y="48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26:19.60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21 2,'-21'0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38:45.302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82 21,'-41'0,"20"-21,1 21,20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30T00:11:55.2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0 246,'21'-20,"-21"20</inkml:trace>
  <inkml:trace contextRef="#ctx0" brushRef="#br0" timeOffset="640">208 0,'41'41</inkml:trace>
  <inkml:trace contextRef="#ctx0" brushRef="#br0" timeOffset="5070">519 123,'-21'-20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46:08.928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1 0,'0'21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42:11.628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21 21,'-21'0</inkml:trace>
  <inkml:trace contextRef="#ctx0" brushRef="#br0" timeOffset="78">21 21,'0'0,"0"-21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30T00:19:55.34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0 0,'0'0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4/9/2023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4/9/2023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4/9/2023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4/9/2023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4/9/2023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4/9/2023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4/9/2023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4/9/2023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4/9/2023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4/9/2023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4/9/2023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DA961-9F27-400D-B399-EDFA7CB8CC05}" type="datetimeFigureOut">
              <a:rPr lang="en-US" smtClean="0"/>
              <a:pPr/>
              <a:t>4/9/2023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emf"/><Relationship Id="rId5" Type="http://schemas.openxmlformats.org/officeDocument/2006/relationships/customXml" Target="../ink/ink5.xml"/><Relationship Id="rId4" Type="http://schemas.openxmlformats.org/officeDocument/2006/relationships/customXml" Target="../ink/ink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audio" Target="../media/audio3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audio" Target="../media/audio3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gif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9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emf"/><Relationship Id="rId5" Type="http://schemas.openxmlformats.org/officeDocument/2006/relationships/customXml" Target="../ink/ink3.xml"/><Relationship Id="rId4" Type="http://schemas.openxmlformats.org/officeDocument/2006/relationships/customXml" Target="../ink/ink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6" descr="White marble"/>
          <p:cNvSpPr>
            <a:spLocks noChangeArrowheads="1" noChangeShapeType="1" noTextEdit="1"/>
          </p:cNvSpPr>
          <p:nvPr/>
        </p:nvSpPr>
        <p:spPr bwMode="auto">
          <a:xfrm>
            <a:off x="2362200" y="2476500"/>
            <a:ext cx="5257800" cy="2095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3600" b="1" kern="10" dirty="0">
                <a:ln w="9525">
                  <a:round/>
                  <a:headEnd/>
                  <a:tailEnd/>
                </a:ln>
                <a:solidFill>
                  <a:srgbClr val="FF33CC"/>
                </a:solidFill>
                <a:latin typeface="Times New Roman"/>
                <a:cs typeface="Times New Roman"/>
              </a:rPr>
              <a:t>TIN HỌC</a:t>
            </a:r>
          </a:p>
          <a:p>
            <a:pPr algn="ctr"/>
            <a:r>
              <a:rPr lang="en-US" sz="3600" b="1" kern="10" err="1">
                <a:ln w="9525">
                  <a:round/>
                  <a:headEnd/>
                  <a:tailEnd/>
                </a:ln>
                <a:solidFill>
                  <a:srgbClr val="FF33CC"/>
                </a:solidFill>
                <a:latin typeface="Times New Roman"/>
                <a:cs typeface="Times New Roman"/>
              </a:rPr>
              <a:t>Lớp</a:t>
            </a:r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FF33CC"/>
                </a:solidFill>
                <a:latin typeface="Times New Roman"/>
                <a:cs typeface="Times New Roman"/>
              </a:rPr>
              <a:t> 4 </a:t>
            </a:r>
            <a:endParaRPr lang="en-US" sz="3600" b="1" kern="10" dirty="0">
              <a:ln w="9525">
                <a:round/>
                <a:headEnd/>
                <a:tailEnd/>
              </a:ln>
              <a:solidFill>
                <a:srgbClr val="FF33CC"/>
              </a:solidFill>
              <a:latin typeface="Times New Roman"/>
              <a:cs typeface="Times New Roman"/>
            </a:endParaRPr>
          </a:p>
        </p:txBody>
      </p:sp>
      <p:pic>
        <p:nvPicPr>
          <p:cNvPr id="2051" name="Picture 10" descr="book_page_flip_hb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698500"/>
            <a:ext cx="236220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5" descr="Picture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 flipV="1">
            <a:off x="-2336668" y="2705233"/>
            <a:ext cx="5081323" cy="4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21" descr="Picture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 flipV="1">
            <a:off x="6361643" y="2807759"/>
            <a:ext cx="5156729" cy="4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24" descr="Picture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V="1">
            <a:off x="381001" y="5397500"/>
            <a:ext cx="8564563" cy="56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25" descr="Picture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676400" cy="1393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26" descr="Picture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5400000">
            <a:off x="137319" y="4180681"/>
            <a:ext cx="13970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27" descr="Picture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0800000">
            <a:off x="7391400" y="4258470"/>
            <a:ext cx="1752600" cy="1456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28" descr="Picture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400000">
            <a:off x="7958138" y="-106363"/>
            <a:ext cx="10795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0" descr="bar0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19401" y="-30427"/>
            <a:ext cx="3725863" cy="428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533400" y="267969"/>
            <a:ext cx="8077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vi-VN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Trường Tiểu học 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TH GIA THỤY</a:t>
            </a:r>
          </a:p>
        </p:txBody>
      </p:sp>
      <p:sp>
        <p:nvSpPr>
          <p:cNvPr id="2061" name="TextBox 13"/>
          <p:cNvSpPr txBox="1">
            <a:spLocks noChangeArrowheads="1"/>
          </p:cNvSpPr>
          <p:nvPr/>
        </p:nvSpPr>
        <p:spPr bwMode="auto">
          <a:xfrm>
            <a:off x="1219200" y="4826000"/>
            <a:ext cx="6781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TRỊNH THỊ THANH DUNG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228600" y="1104900"/>
            <a:ext cx="85344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u="sng">
                <a:solidFill>
                  <a:srgbClr val="FF0000"/>
                </a:solidFill>
              </a:rPr>
              <a:t>BT 4.</a:t>
            </a:r>
            <a:r>
              <a:rPr lang="en-US" sz="2400" b="1">
                <a:solidFill>
                  <a:srgbClr val="FF0000"/>
                </a:solidFill>
              </a:rPr>
              <a:t> Viết các lệnh điều khiển rùa vẽ hình tam giác có chiều dài  cạnh 60 bước và góc 60 độ </a:t>
            </a:r>
          </a:p>
          <a:p>
            <a:pPr>
              <a:buNone/>
            </a:pPr>
            <a:endParaRPr lang="en-US" sz="240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en-US" sz="2400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lnSpc>
                <a:spcPct val="150000"/>
              </a:lnSpc>
              <a:buNone/>
            </a:pPr>
            <a:r>
              <a:rPr lang="en-US" sz="2400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lnSpc>
                <a:spcPct val="150000"/>
              </a:lnSpc>
              <a:buNone/>
            </a:pPr>
            <a:r>
              <a:rPr lang="en-US" sz="2400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lnSpc>
                <a:spcPct val="150000"/>
              </a:lnSpc>
              <a:buNone/>
            </a:pPr>
            <a:r>
              <a:rPr lang="en-US" sz="2400">
                <a:solidFill>
                  <a:srgbClr val="92D050"/>
                </a:solidFill>
              </a:rPr>
              <a:t>………………………………………………………..</a:t>
            </a:r>
          </a:p>
        </p:txBody>
      </p:sp>
      <p:sp>
        <p:nvSpPr>
          <p:cNvPr id="28" name="Isosceles Triangle 27"/>
          <p:cNvSpPr/>
          <p:nvPr/>
        </p:nvSpPr>
        <p:spPr>
          <a:xfrm>
            <a:off x="5943600" y="4381500"/>
            <a:ext cx="304800" cy="2286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 rot="5400000">
            <a:off x="5905500" y="2514600"/>
            <a:ext cx="2286000" cy="1905000"/>
          </a:xfrm>
          <a:prstGeom prst="triangl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>
            <a:stCxn id="13" idx="2"/>
          </p:cNvCxnSpPr>
          <p:nvPr/>
        </p:nvCxnSpPr>
        <p:spPr>
          <a:xfrm flipV="1">
            <a:off x="6096000" y="17907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Arc 15"/>
          <p:cNvSpPr/>
          <p:nvPr/>
        </p:nvSpPr>
        <p:spPr>
          <a:xfrm flipV="1">
            <a:off x="5867400" y="2247900"/>
            <a:ext cx="381000" cy="3048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c 16"/>
          <p:cNvSpPr/>
          <p:nvPr/>
        </p:nvSpPr>
        <p:spPr>
          <a:xfrm rot="7317800" flipV="1">
            <a:off x="7723404" y="3252195"/>
            <a:ext cx="381000" cy="3048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/>
          <p:cNvSpPr/>
          <p:nvPr/>
        </p:nvSpPr>
        <p:spPr>
          <a:xfrm rot="14414526" flipV="1">
            <a:off x="5979956" y="4366238"/>
            <a:ext cx="381000" cy="3048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564037">
            <a:off x="6287658" y="2105276"/>
            <a:ext cx="823623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RT 120</a:t>
            </a:r>
            <a:endParaRPr lang="en-US"/>
          </a:p>
        </p:txBody>
      </p:sp>
      <p:sp>
        <p:nvSpPr>
          <p:cNvPr id="20" name="Arc 19"/>
          <p:cNvSpPr/>
          <p:nvPr/>
        </p:nvSpPr>
        <p:spPr>
          <a:xfrm rot="17462709" flipV="1">
            <a:off x="5887545" y="2175621"/>
            <a:ext cx="381000" cy="304800"/>
          </a:xfrm>
          <a:prstGeom prst="arc">
            <a:avLst>
              <a:gd name="adj1" fmla="val 17057831"/>
              <a:gd name="adj2" fmla="val 0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8001000" y="3467100"/>
            <a:ext cx="4572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Arc 23"/>
          <p:cNvSpPr/>
          <p:nvPr/>
        </p:nvSpPr>
        <p:spPr>
          <a:xfrm rot="2750251" flipV="1">
            <a:off x="7792545" y="3252735"/>
            <a:ext cx="381000" cy="304800"/>
          </a:xfrm>
          <a:prstGeom prst="arc">
            <a:avLst>
              <a:gd name="adj1" fmla="val 17057831"/>
              <a:gd name="adj2" fmla="val 0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9717753">
            <a:off x="7427333" y="3806883"/>
            <a:ext cx="823623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RT 120</a:t>
            </a:r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>
            <a:off x="1143000" y="1485900"/>
            <a:ext cx="3048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800600" y="1485900"/>
            <a:ext cx="18288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609600" y="2247900"/>
            <a:ext cx="2971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>
                <a:solidFill>
                  <a:srgbClr val="FF0000"/>
                </a:solidFill>
              </a:rPr>
              <a:t>Cs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rgbClr val="FF0000"/>
                </a:solidFill>
              </a:rPr>
              <a:t>FD 60 RT 120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rgbClr val="FF0000"/>
                </a:solidFill>
              </a:rPr>
              <a:t>DF 60 RT 120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rgbClr val="FF0000"/>
                </a:solidFill>
              </a:rPr>
              <a:t>FD 60 RT 120</a:t>
            </a:r>
          </a:p>
        </p:txBody>
      </p:sp>
      <p:pic>
        <p:nvPicPr>
          <p:cNvPr id="27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134" name="Ink 1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413250" y="4427538"/>
              <a:ext cx="1588" cy="7937"/>
            </p14:xfrm>
          </p:contentPart>
        </mc:Choice>
        <mc:Fallback xmlns="">
          <p:pic>
            <p:nvPicPr>
              <p:cNvPr id="5134" name="Ink 14"/>
              <p:cNvPicPr>
                <a:picLocks noRot="1" noChangeAspect="1" noEditPoints="1" noChangeArrowheads="1" noChangeShapeType="1"/>
              </p:cNvPicPr>
              <p:nvPr/>
            </p:nvPicPr>
            <p:blipFill>
              <a:blip/>
              <a:stretch>
                <a:fillRect/>
              </a:stretch>
            </p:blipFill>
            <p:spPr>
              <a:xfrm>
                <a:off x="4371962" y="4418158"/>
                <a:ext cx="84164" cy="2669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5137" name="Ink 1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078538" y="4598988"/>
              <a:ext cx="7937" cy="7937"/>
            </p14:xfrm>
          </p:contentPart>
        </mc:Choice>
        <mc:Fallback xmlns="">
          <p:pic>
            <p:nvPicPr>
              <p:cNvPr id="5137" name="Ink 1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069158" y="4589608"/>
                <a:ext cx="26697" cy="26697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uiExpand="1" build="p"/>
      <p:bldP spid="28" grpId="0" animBg="1"/>
      <p:bldP spid="13" grpId="0" animBg="1"/>
      <p:bldP spid="16" grpId="0" animBg="1"/>
      <p:bldP spid="17" grpId="0" animBg="1"/>
      <p:bldP spid="18" grpId="0" animBg="1"/>
      <p:bldP spid="19" grpId="0"/>
      <p:bldP spid="20" grpId="0" animBg="1"/>
      <p:bldP spid="24" grpId="0" animBg="1"/>
      <p:bldP spid="31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6019800" y="1943100"/>
            <a:ext cx="2667000" cy="266700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943600" y="2476500"/>
            <a:ext cx="228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943600" y="3543300"/>
            <a:ext cx="228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705600" y="1714500"/>
            <a:ext cx="3810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72400" y="1714500"/>
            <a:ext cx="4572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8077200" y="2476500"/>
            <a:ext cx="228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8153400" y="3543300"/>
            <a:ext cx="228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629400" y="4381500"/>
            <a:ext cx="3810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620000" y="4457700"/>
            <a:ext cx="533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04800" y="1181101"/>
            <a:ext cx="7620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u="sng">
                <a:solidFill>
                  <a:srgbClr val="FF0000"/>
                </a:solidFill>
              </a:rPr>
              <a:t>BT 5.</a:t>
            </a:r>
            <a:r>
              <a:rPr lang="en-US" sz="2400" b="1">
                <a:solidFill>
                  <a:srgbClr val="FF0000"/>
                </a:solidFill>
              </a:rPr>
              <a:t> Viết các lệnh điều khiển rùa vẽ hình vuông có các nét đứt,biết cạnh hình có độ dài 80 bước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49412" y="2019300"/>
            <a:ext cx="56941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CS</a:t>
            </a:r>
          </a:p>
          <a:p>
            <a:r>
              <a:rPr lang="en-US" sz="2400">
                <a:solidFill>
                  <a:srgbClr val="FF0000"/>
                </a:solidFill>
              </a:rPr>
              <a:t>FD 20 PU FD 10 PD FD 20 PU FD 10 PD FD 20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28600" y="2857500"/>
            <a:ext cx="56941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RT 90</a:t>
            </a:r>
          </a:p>
          <a:p>
            <a:r>
              <a:rPr lang="en-US" sz="2400">
                <a:solidFill>
                  <a:srgbClr val="FF0000"/>
                </a:solidFill>
              </a:rPr>
              <a:t>FD 20 PU FD 10 PD FD 20 PU FD 10 PD FD 20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28600" y="3771900"/>
            <a:ext cx="56941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RT 90</a:t>
            </a:r>
          </a:p>
          <a:p>
            <a:r>
              <a:rPr lang="en-US" sz="2400">
                <a:solidFill>
                  <a:srgbClr val="FF0000"/>
                </a:solidFill>
              </a:rPr>
              <a:t>FD 20 PU FD 10 PD FD 20 PU FD 10 PD FD 20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04800" y="4533900"/>
            <a:ext cx="56941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RT 90</a:t>
            </a:r>
          </a:p>
          <a:p>
            <a:r>
              <a:rPr lang="en-US" sz="2400">
                <a:solidFill>
                  <a:srgbClr val="FF0000"/>
                </a:solidFill>
              </a:rPr>
              <a:t>FD 20 PU FD 10 PD FD 20 PU FD 10 PD FD 20</a:t>
            </a:r>
          </a:p>
        </p:txBody>
      </p:sp>
      <p:pic>
        <p:nvPicPr>
          <p:cNvPr id="30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1509" name="Ink 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0795913" y="14170025"/>
              <a:ext cx="0" cy="0"/>
            </p14:xfrm>
          </p:contentPart>
        </mc:Choice>
        <mc:Fallback xmlns="">
          <p:pic>
            <p:nvPicPr>
              <p:cNvPr id="21509" name="Ink 5"/>
              <p:cNvPicPr>
                <a:picLocks noRot="1" noChangeAspect="1" noEditPoints="1" noChangeArrowheads="1" noChangeShapeType="1"/>
              </p:cNvPicPr>
              <p:nvPr/>
            </p:nvPicPr>
            <p:blipFill>
              <a:blip/>
              <a:stretch>
                <a:fillRect/>
              </a:stretch>
            </p:blipFill>
            <p:spPr>
              <a:xfrm>
                <a:off x="30795913" y="14170025"/>
                <a:ext cx="0" cy="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6" grpId="0"/>
      <p:bldP spid="27" grpId="0"/>
      <p:bldP spid="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457200" y="2628900"/>
            <a:ext cx="8534400" cy="1752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>
                <a:solidFill>
                  <a:srgbClr val="0070C0"/>
                </a:solidFill>
              </a:rPr>
              <a:t>Nắm vững các lệnh cơ bản trong Logo</a:t>
            </a:r>
          </a:p>
          <a:p>
            <a:r>
              <a:rPr lang="en-US" sz="2400">
                <a:solidFill>
                  <a:srgbClr val="0070C0"/>
                </a:solidFill>
              </a:rPr>
              <a:t>Xem lại các bài tập đã làm</a:t>
            </a:r>
          </a:p>
          <a:p>
            <a:r>
              <a:rPr lang="en-US" sz="2400">
                <a:solidFill>
                  <a:srgbClr val="0070C0"/>
                </a:solidFill>
              </a:rPr>
              <a:t>Chuẩn bị bài cho tiết học sau: xem trước các bài tập </a:t>
            </a:r>
            <a:endParaRPr lang="en-US" sz="2400">
              <a:solidFill>
                <a:srgbClr val="FF0000"/>
              </a:solidFill>
            </a:endParaRPr>
          </a:p>
          <a:p>
            <a:pPr>
              <a:buNone/>
            </a:pP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33400" y="1409700"/>
            <a:ext cx="30941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4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 CỐ - DẶN DÒ</a:t>
            </a:r>
          </a:p>
        </p:txBody>
      </p:sp>
      <p:pic>
        <p:nvPicPr>
          <p:cNvPr id="9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714500"/>
            <a:ext cx="647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 ĐẦU GIỜ</a:t>
            </a:r>
            <a:endParaRPr lang="vi-VN" sz="4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483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12"/>
          <p:cNvSpPr txBox="1">
            <a:spLocks noChangeArrowheads="1"/>
          </p:cNvSpPr>
          <p:nvPr/>
        </p:nvSpPr>
        <p:spPr bwMode="auto">
          <a:xfrm>
            <a:off x="2751994" y="1677959"/>
            <a:ext cx="2809142" cy="347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defTabSz="685800">
              <a:spcBef>
                <a:spcPct val="50000"/>
              </a:spcBef>
              <a:defRPr/>
            </a:pPr>
            <a:endParaRPr lang="en-US" sz="1661" b="1">
              <a:solidFill>
                <a:srgbClr val="FF0000"/>
              </a:solidFill>
              <a:latin typeface=".VnTimeH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820259" y="4809282"/>
            <a:ext cx="1186961" cy="276958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2596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596" b="1">
              <a:solidFill>
                <a:srgbClr val="FF3300"/>
              </a:solidFill>
              <a:latin typeface=".VnTime" pitchFamily="34" charset="0"/>
            </a:endParaRPr>
          </a:p>
        </p:txBody>
      </p:sp>
      <p:grpSp>
        <p:nvGrpSpPr>
          <p:cNvPr id="3089" name="Group 17"/>
          <p:cNvGrpSpPr/>
          <p:nvPr/>
        </p:nvGrpSpPr>
        <p:grpSpPr bwMode="auto">
          <a:xfrm>
            <a:off x="684996" y="863999"/>
            <a:ext cx="8065724" cy="919473"/>
            <a:chOff x="165" y="648"/>
            <a:chExt cx="4635" cy="1392"/>
          </a:xfrm>
        </p:grpSpPr>
        <p:sp>
          <p:nvSpPr>
            <p:cNvPr id="39965" name="Rectangle 18" descr="Parchment"/>
            <p:cNvSpPr>
              <a:spLocks noChangeArrowheads="1"/>
            </p:cNvSpPr>
            <p:nvPr/>
          </p:nvSpPr>
          <p:spPr bwMode="auto">
            <a:xfrm>
              <a:off x="4569" y="1267"/>
              <a:ext cx="231" cy="163"/>
            </a:xfrm>
            <a:prstGeom prst="rect">
              <a:avLst/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defTabSz="685800">
                <a:defRPr/>
              </a:pPr>
              <a:endParaRPr lang="en-US" sz="100">
                <a:solidFill>
                  <a:prstClr val="black"/>
                </a:solidFill>
                <a:latin typeface="Franklin Gothic Book"/>
              </a:endParaRPr>
            </a:p>
          </p:txBody>
        </p:sp>
        <p:sp>
          <p:nvSpPr>
            <p:cNvPr id="3" name="AutoShape 19" descr="Parchment"/>
            <p:cNvSpPr>
              <a:spLocks noChangeArrowheads="1"/>
            </p:cNvSpPr>
            <p:nvPr/>
          </p:nvSpPr>
          <p:spPr bwMode="auto">
            <a:xfrm>
              <a:off x="165" y="648"/>
              <a:ext cx="4467" cy="1392"/>
            </a:xfrm>
            <a:prstGeom prst="roundRect">
              <a:avLst>
                <a:gd name="adj" fmla="val 16667"/>
              </a:avLst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Câu 1: Để hiển thị dòng chữ “HELLO” trên sân chơi em thực hiện lệnh</a:t>
              </a:r>
              <a:endParaRPr lang="en-US" sz="2400">
                <a:solidFill>
                  <a:srgbClr val="FF0000"/>
                </a:solidFill>
                <a:latin typeface=".VnArial" pitchFamily="34" charset="0"/>
              </a:endParaRPr>
            </a:p>
          </p:txBody>
        </p:sp>
      </p:grpSp>
      <p:grpSp>
        <p:nvGrpSpPr>
          <p:cNvPr id="3098" name="Group 26"/>
          <p:cNvGrpSpPr/>
          <p:nvPr/>
        </p:nvGrpSpPr>
        <p:grpSpPr bwMode="auto">
          <a:xfrm>
            <a:off x="2487050" y="4139120"/>
            <a:ext cx="1481471" cy="455828"/>
            <a:chOff x="142" y="1840"/>
            <a:chExt cx="4994" cy="553"/>
          </a:xfrm>
        </p:grpSpPr>
        <p:sp>
          <p:nvSpPr>
            <p:cNvPr id="39959" name="Rectangle 27"/>
            <p:cNvSpPr>
              <a:spLocks noChangeArrowheads="1"/>
            </p:cNvSpPr>
            <p:nvPr/>
          </p:nvSpPr>
          <p:spPr bwMode="auto">
            <a:xfrm>
              <a:off x="4513" y="2045"/>
              <a:ext cx="623" cy="131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defTabSz="685800">
                <a:defRPr/>
              </a:pPr>
              <a:endParaRPr lang="en-US" sz="100">
                <a:solidFill>
                  <a:prstClr val="black"/>
                </a:solidFill>
                <a:latin typeface="Franklin Gothic Book"/>
              </a:endParaRPr>
            </a:p>
          </p:txBody>
        </p:sp>
        <p:sp>
          <p:nvSpPr>
            <p:cNvPr id="39960" name="AutoShape 28"/>
            <p:cNvSpPr>
              <a:spLocks noChangeArrowheads="1"/>
            </p:cNvSpPr>
            <p:nvPr/>
          </p:nvSpPr>
          <p:spPr bwMode="auto">
            <a:xfrm>
              <a:off x="142" y="1840"/>
              <a:ext cx="4757" cy="55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defTabSz="685800">
                <a:defRPr/>
              </a:pPr>
              <a:r>
                <a:rPr lang="en-US" sz="2077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B</a:t>
              </a:r>
            </a:p>
          </p:txBody>
        </p:sp>
      </p:grp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4146673" y="4683935"/>
            <a:ext cx="553916" cy="31652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4107107" y="4726826"/>
            <a:ext cx="593481" cy="31652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4136781" y="4747059"/>
            <a:ext cx="553916" cy="31652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4156563" y="4765594"/>
            <a:ext cx="593481" cy="31652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4136781" y="4788620"/>
            <a:ext cx="553916" cy="276958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4166454" y="4768837"/>
            <a:ext cx="593481" cy="31652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4166455" y="4794445"/>
            <a:ext cx="553916" cy="31652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4156564" y="4754879"/>
            <a:ext cx="553916" cy="31652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4166455" y="4783730"/>
            <a:ext cx="553916" cy="31652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4156564" y="4773015"/>
            <a:ext cx="553916" cy="31652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4386191" y="3497119"/>
            <a:ext cx="127911" cy="271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3305" tIns="31652" rIns="63305" bIns="31652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>
              <a:defRPr/>
            </a:pPr>
            <a:endParaRPr lang="vi-VN" sz="1350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914083" y="2286858"/>
            <a:ext cx="3657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Label HELLO</a:t>
            </a:r>
            <a:endParaRPr lang="en-US" sz="2800"/>
          </a:p>
        </p:txBody>
      </p:sp>
      <p:sp>
        <p:nvSpPr>
          <p:cNvPr id="26" name="Rectangle 25"/>
          <p:cNvSpPr/>
          <p:nvPr/>
        </p:nvSpPr>
        <p:spPr>
          <a:xfrm>
            <a:off x="914083" y="3082631"/>
            <a:ext cx="3733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B. Label [HELLO]</a:t>
            </a:r>
            <a:endParaRPr lang="en-US" sz="2400"/>
          </a:p>
        </p:txBody>
      </p:sp>
      <p:sp>
        <p:nvSpPr>
          <p:cNvPr id="27" name="Rectangle 26"/>
          <p:cNvSpPr/>
          <p:nvPr/>
        </p:nvSpPr>
        <p:spPr>
          <a:xfrm>
            <a:off x="5943600" y="2395835"/>
            <a:ext cx="3200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C. Label “HELLO”</a:t>
            </a:r>
            <a:endParaRPr lang="en-US" sz="2400"/>
          </a:p>
        </p:txBody>
      </p:sp>
      <p:sp>
        <p:nvSpPr>
          <p:cNvPr id="28" name="Rectangle 27"/>
          <p:cNvSpPr/>
          <p:nvPr/>
        </p:nvSpPr>
        <p:spPr>
          <a:xfrm>
            <a:off x="5943600" y="3058647"/>
            <a:ext cx="3200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D. Label  [HEL  LO]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009076439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12"/>
          <p:cNvSpPr txBox="1">
            <a:spLocks noChangeArrowheads="1"/>
          </p:cNvSpPr>
          <p:nvPr/>
        </p:nvSpPr>
        <p:spPr bwMode="auto">
          <a:xfrm>
            <a:off x="2751994" y="1677959"/>
            <a:ext cx="2809142" cy="347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defTabSz="685800">
              <a:spcBef>
                <a:spcPct val="50000"/>
              </a:spcBef>
              <a:defRPr/>
            </a:pPr>
            <a:endParaRPr lang="en-US" sz="1661" b="1">
              <a:solidFill>
                <a:srgbClr val="FF0000"/>
              </a:solidFill>
              <a:latin typeface=".VnTimeH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820259" y="4809282"/>
            <a:ext cx="1186961" cy="276958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2596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596" b="1">
              <a:solidFill>
                <a:srgbClr val="FF3300"/>
              </a:solidFill>
              <a:latin typeface=".VnTime" pitchFamily="34" charset="0"/>
            </a:endParaRPr>
          </a:p>
        </p:txBody>
      </p:sp>
      <p:grpSp>
        <p:nvGrpSpPr>
          <p:cNvPr id="3089" name="Group 17"/>
          <p:cNvGrpSpPr/>
          <p:nvPr/>
        </p:nvGrpSpPr>
        <p:grpSpPr bwMode="auto">
          <a:xfrm>
            <a:off x="229069" y="1068106"/>
            <a:ext cx="8610400" cy="510598"/>
            <a:chOff x="-97" y="957"/>
            <a:chExt cx="4948" cy="773"/>
          </a:xfrm>
        </p:grpSpPr>
        <p:sp>
          <p:nvSpPr>
            <p:cNvPr id="39965" name="Rectangle 18" descr="Parchment"/>
            <p:cNvSpPr>
              <a:spLocks noChangeArrowheads="1"/>
            </p:cNvSpPr>
            <p:nvPr/>
          </p:nvSpPr>
          <p:spPr bwMode="auto">
            <a:xfrm>
              <a:off x="4569" y="1267"/>
              <a:ext cx="231" cy="163"/>
            </a:xfrm>
            <a:prstGeom prst="rect">
              <a:avLst/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defTabSz="685800">
                <a:defRPr/>
              </a:pPr>
              <a:endParaRPr lang="en-US" sz="100">
                <a:solidFill>
                  <a:prstClr val="black"/>
                </a:solidFill>
                <a:latin typeface="Franklin Gothic Book"/>
              </a:endParaRPr>
            </a:p>
          </p:txBody>
        </p:sp>
        <p:sp>
          <p:nvSpPr>
            <p:cNvPr id="3" name="AutoShape 19" descr="Parchment"/>
            <p:cNvSpPr>
              <a:spLocks noChangeArrowheads="1"/>
            </p:cNvSpPr>
            <p:nvPr/>
          </p:nvSpPr>
          <p:spPr bwMode="auto">
            <a:xfrm>
              <a:off x="-97" y="957"/>
              <a:ext cx="4948" cy="773"/>
            </a:xfrm>
            <a:prstGeom prst="roundRect">
              <a:avLst>
                <a:gd name="adj" fmla="val 16667"/>
              </a:avLst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Câu 2: Để thực hiện các phép toán trong logo, em dùng lệnh:</a:t>
              </a:r>
              <a:endParaRPr lang="en-US" sz="2400">
                <a:solidFill>
                  <a:srgbClr val="FF0000"/>
                </a:solidFill>
                <a:latin typeface=".VnArial" pitchFamily="34" charset="0"/>
              </a:endParaRPr>
            </a:p>
          </p:txBody>
        </p:sp>
      </p:grpSp>
      <p:grpSp>
        <p:nvGrpSpPr>
          <p:cNvPr id="3098" name="Group 26"/>
          <p:cNvGrpSpPr/>
          <p:nvPr/>
        </p:nvGrpSpPr>
        <p:grpSpPr bwMode="auto">
          <a:xfrm>
            <a:off x="2487050" y="4139120"/>
            <a:ext cx="1481471" cy="455828"/>
            <a:chOff x="142" y="1840"/>
            <a:chExt cx="4994" cy="553"/>
          </a:xfrm>
        </p:grpSpPr>
        <p:sp>
          <p:nvSpPr>
            <p:cNvPr id="39959" name="Rectangle 27"/>
            <p:cNvSpPr>
              <a:spLocks noChangeArrowheads="1"/>
            </p:cNvSpPr>
            <p:nvPr/>
          </p:nvSpPr>
          <p:spPr bwMode="auto">
            <a:xfrm>
              <a:off x="4513" y="2045"/>
              <a:ext cx="623" cy="131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defTabSz="685800">
                <a:defRPr/>
              </a:pPr>
              <a:endParaRPr lang="en-US" sz="100">
                <a:solidFill>
                  <a:prstClr val="black"/>
                </a:solidFill>
                <a:latin typeface="Franklin Gothic Book"/>
              </a:endParaRPr>
            </a:p>
          </p:txBody>
        </p:sp>
        <p:sp>
          <p:nvSpPr>
            <p:cNvPr id="39960" name="AutoShape 28"/>
            <p:cNvSpPr>
              <a:spLocks noChangeArrowheads="1"/>
            </p:cNvSpPr>
            <p:nvPr/>
          </p:nvSpPr>
          <p:spPr bwMode="auto">
            <a:xfrm>
              <a:off x="142" y="1840"/>
              <a:ext cx="4757" cy="55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defTabSz="685800">
                <a:defRPr/>
              </a:pPr>
              <a:r>
                <a:rPr lang="en-US" sz="2077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A</a:t>
              </a:r>
            </a:p>
          </p:txBody>
        </p:sp>
      </p:grp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4146673" y="4683935"/>
            <a:ext cx="553916" cy="31652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4107107" y="4726826"/>
            <a:ext cx="593481" cy="31652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4136781" y="4747059"/>
            <a:ext cx="553916" cy="31652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4156563" y="4765594"/>
            <a:ext cx="593481" cy="31652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4136781" y="4788620"/>
            <a:ext cx="553916" cy="276958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4166454" y="4768837"/>
            <a:ext cx="593481" cy="31652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4166455" y="4794445"/>
            <a:ext cx="553916" cy="31652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4156564" y="4754879"/>
            <a:ext cx="553916" cy="31652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4166455" y="4783730"/>
            <a:ext cx="553916" cy="31652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4156564" y="4773015"/>
            <a:ext cx="553916" cy="31652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4386191" y="3497119"/>
            <a:ext cx="127911" cy="271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3305" tIns="31652" rIns="63305" bIns="31652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>
              <a:defRPr/>
            </a:pPr>
            <a:endParaRPr lang="vi-VN" sz="1350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572650" y="2144349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Print</a:t>
            </a:r>
            <a:endParaRPr lang="en-US" sz="2800"/>
          </a:p>
        </p:txBody>
      </p:sp>
      <p:sp>
        <p:nvSpPr>
          <p:cNvPr id="30" name="Rectangle 29"/>
          <p:cNvSpPr/>
          <p:nvPr/>
        </p:nvSpPr>
        <p:spPr>
          <a:xfrm>
            <a:off x="1572650" y="3096280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Label</a:t>
            </a:r>
            <a:endParaRPr lang="en-US" sz="2800"/>
          </a:p>
        </p:txBody>
      </p:sp>
      <p:sp>
        <p:nvSpPr>
          <p:cNvPr id="31" name="Rectangle 30"/>
          <p:cNvSpPr/>
          <p:nvPr/>
        </p:nvSpPr>
        <p:spPr>
          <a:xfrm>
            <a:off x="5715000" y="2144349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C. Clean</a:t>
            </a:r>
            <a:endParaRPr lang="en-US" sz="2800"/>
          </a:p>
        </p:txBody>
      </p:sp>
      <p:sp>
        <p:nvSpPr>
          <p:cNvPr id="32" name="Rectangle 31"/>
          <p:cNvSpPr/>
          <p:nvPr/>
        </p:nvSpPr>
        <p:spPr>
          <a:xfrm>
            <a:off x="5791200" y="3020080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D. CS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1586502300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12"/>
          <p:cNvSpPr txBox="1">
            <a:spLocks noChangeArrowheads="1"/>
          </p:cNvSpPr>
          <p:nvPr/>
        </p:nvSpPr>
        <p:spPr bwMode="auto">
          <a:xfrm>
            <a:off x="2751994" y="1677959"/>
            <a:ext cx="2809142" cy="347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defTabSz="685800">
              <a:spcBef>
                <a:spcPct val="50000"/>
              </a:spcBef>
              <a:defRPr/>
            </a:pPr>
            <a:endParaRPr lang="en-US" sz="1661" b="1">
              <a:solidFill>
                <a:srgbClr val="FF0000"/>
              </a:solidFill>
              <a:latin typeface=".VnTimeH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820259" y="4809282"/>
            <a:ext cx="1186961" cy="276958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2596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596" b="1">
              <a:solidFill>
                <a:srgbClr val="FF3300"/>
              </a:solidFill>
              <a:latin typeface=".VnTime" pitchFamily="34" charset="0"/>
            </a:endParaRPr>
          </a:p>
        </p:txBody>
      </p:sp>
      <p:grpSp>
        <p:nvGrpSpPr>
          <p:cNvPr id="3089" name="Group 17"/>
          <p:cNvGrpSpPr/>
          <p:nvPr/>
        </p:nvGrpSpPr>
        <p:grpSpPr bwMode="auto">
          <a:xfrm>
            <a:off x="229069" y="1034419"/>
            <a:ext cx="8610400" cy="578634"/>
            <a:chOff x="-97" y="906"/>
            <a:chExt cx="4948" cy="876"/>
          </a:xfrm>
        </p:grpSpPr>
        <p:sp>
          <p:nvSpPr>
            <p:cNvPr id="39965" name="Rectangle 18" descr="Parchment"/>
            <p:cNvSpPr>
              <a:spLocks noChangeArrowheads="1"/>
            </p:cNvSpPr>
            <p:nvPr/>
          </p:nvSpPr>
          <p:spPr bwMode="auto">
            <a:xfrm>
              <a:off x="4569" y="1267"/>
              <a:ext cx="231" cy="163"/>
            </a:xfrm>
            <a:prstGeom prst="rect">
              <a:avLst/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defTabSz="685800">
                <a:defRPr/>
              </a:pPr>
              <a:endParaRPr lang="en-US" sz="100">
                <a:solidFill>
                  <a:prstClr val="black"/>
                </a:solidFill>
                <a:latin typeface="Franklin Gothic Book"/>
              </a:endParaRPr>
            </a:p>
          </p:txBody>
        </p:sp>
        <p:sp>
          <p:nvSpPr>
            <p:cNvPr id="3" name="AutoShape 19" descr="Parchment"/>
            <p:cNvSpPr>
              <a:spLocks noChangeArrowheads="1"/>
            </p:cNvSpPr>
            <p:nvPr/>
          </p:nvSpPr>
          <p:spPr bwMode="auto">
            <a:xfrm>
              <a:off x="-97" y="906"/>
              <a:ext cx="4948" cy="876"/>
            </a:xfrm>
            <a:prstGeom prst="roundRect">
              <a:avLst>
                <a:gd name="adj" fmla="val 16667"/>
              </a:avLst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Câu 3: </a:t>
              </a:r>
              <a:r>
                <a:rPr lang="en-US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Để thực hiện viết chữ trong logo, em dùng lệnh:</a:t>
              </a:r>
              <a:endParaRPr lang="en-US" sz="2800">
                <a:solidFill>
                  <a:srgbClr val="FF0000"/>
                </a:solidFill>
                <a:latin typeface=".VnArial" pitchFamily="34" charset="0"/>
              </a:endParaRPr>
            </a:p>
          </p:txBody>
        </p:sp>
      </p:grpSp>
      <p:grpSp>
        <p:nvGrpSpPr>
          <p:cNvPr id="3098" name="Group 26"/>
          <p:cNvGrpSpPr/>
          <p:nvPr/>
        </p:nvGrpSpPr>
        <p:grpSpPr bwMode="auto">
          <a:xfrm>
            <a:off x="2487050" y="4139120"/>
            <a:ext cx="1481471" cy="455828"/>
            <a:chOff x="142" y="1840"/>
            <a:chExt cx="4994" cy="553"/>
          </a:xfrm>
        </p:grpSpPr>
        <p:sp>
          <p:nvSpPr>
            <p:cNvPr id="39959" name="Rectangle 27"/>
            <p:cNvSpPr>
              <a:spLocks noChangeArrowheads="1"/>
            </p:cNvSpPr>
            <p:nvPr/>
          </p:nvSpPr>
          <p:spPr bwMode="auto">
            <a:xfrm>
              <a:off x="4513" y="2045"/>
              <a:ext cx="623" cy="131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defTabSz="685800">
                <a:defRPr/>
              </a:pPr>
              <a:endParaRPr lang="en-US" sz="100">
                <a:solidFill>
                  <a:prstClr val="black"/>
                </a:solidFill>
                <a:latin typeface="Franklin Gothic Book"/>
              </a:endParaRPr>
            </a:p>
          </p:txBody>
        </p:sp>
        <p:sp>
          <p:nvSpPr>
            <p:cNvPr id="39960" name="AutoShape 28"/>
            <p:cNvSpPr>
              <a:spLocks noChangeArrowheads="1"/>
            </p:cNvSpPr>
            <p:nvPr/>
          </p:nvSpPr>
          <p:spPr bwMode="auto">
            <a:xfrm>
              <a:off x="142" y="1840"/>
              <a:ext cx="4757" cy="55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defTabSz="685800">
                <a:defRPr/>
              </a:pPr>
              <a:r>
                <a:rPr lang="en-US" sz="2077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B</a:t>
              </a:r>
            </a:p>
          </p:txBody>
        </p:sp>
      </p:grp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4146673" y="4683935"/>
            <a:ext cx="553916" cy="31652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4107107" y="4726826"/>
            <a:ext cx="593481" cy="31652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4136781" y="4747059"/>
            <a:ext cx="553916" cy="31652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4156563" y="4765594"/>
            <a:ext cx="593481" cy="31652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4136781" y="4788620"/>
            <a:ext cx="553916" cy="276958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4166454" y="4768837"/>
            <a:ext cx="593481" cy="31652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4166455" y="4794445"/>
            <a:ext cx="553916" cy="31652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4156564" y="4754879"/>
            <a:ext cx="553916" cy="31652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4166455" y="4783730"/>
            <a:ext cx="553916" cy="31652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4156564" y="4773015"/>
            <a:ext cx="553916" cy="316523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>
              <a:defRPr/>
            </a:pPr>
            <a:r>
              <a:rPr lang="en-US" sz="3116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4386191" y="3497119"/>
            <a:ext cx="127911" cy="271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3305" tIns="31652" rIns="63305" bIns="31652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>
              <a:defRPr/>
            </a:pPr>
            <a:endParaRPr lang="vi-VN" sz="1350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572650" y="3096280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Label</a:t>
            </a:r>
            <a:endParaRPr lang="en-US" sz="2800"/>
          </a:p>
        </p:txBody>
      </p:sp>
      <p:sp>
        <p:nvSpPr>
          <p:cNvPr id="32" name="Rectangle 31"/>
          <p:cNvSpPr/>
          <p:nvPr/>
        </p:nvSpPr>
        <p:spPr>
          <a:xfrm>
            <a:off x="5561136" y="3020080"/>
            <a:ext cx="20588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D. PR</a:t>
            </a:r>
            <a:endParaRPr lang="en-US" sz="2800"/>
          </a:p>
        </p:txBody>
      </p:sp>
      <p:sp>
        <p:nvSpPr>
          <p:cNvPr id="25" name="Rectangle 24"/>
          <p:cNvSpPr/>
          <p:nvPr/>
        </p:nvSpPr>
        <p:spPr>
          <a:xfrm>
            <a:off x="1572650" y="2107112"/>
            <a:ext cx="3657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Label HELLO</a:t>
            </a:r>
            <a:endParaRPr lang="en-US" sz="2800">
              <a:solidFill>
                <a:prstClr val="black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566998" y="2168667"/>
            <a:ext cx="3200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C. Label “HELLO”</a:t>
            </a:r>
            <a:endParaRPr lang="en-US" sz="24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990542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17" name="WordArt 20"/>
          <p:cNvSpPr>
            <a:spLocks noChangeArrowheads="1" noChangeShapeType="1" noTextEdit="1"/>
          </p:cNvSpPr>
          <p:nvPr/>
        </p:nvSpPr>
        <p:spPr bwMode="auto">
          <a:xfrm>
            <a:off x="228600" y="1"/>
            <a:ext cx="8839200" cy="223373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00" b="1" kern="10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Tin </a:t>
            </a:r>
            <a:r>
              <a:rPr lang="en-US" sz="600" b="1" kern="10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600" b="1" kern="1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600" b="1" kern="10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LUYỆN TẬP</a:t>
            </a:r>
          </a:p>
        </p:txBody>
      </p: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1981200" y="2400300"/>
            <a:ext cx="4572000" cy="1093127"/>
            <a:chOff x="2895600" y="84137"/>
            <a:chExt cx="4804475" cy="1056633"/>
          </a:xfrm>
        </p:grpSpPr>
        <p:sp>
          <p:nvSpPr>
            <p:cNvPr id="19" name="AutoShape 17" descr="Pink tissue paper"/>
            <p:cNvSpPr>
              <a:spLocks noChangeArrowheads="1"/>
            </p:cNvSpPr>
            <p:nvPr/>
          </p:nvSpPr>
          <p:spPr bwMode="auto">
            <a:xfrm>
              <a:off x="2895600" y="84137"/>
              <a:ext cx="4804475" cy="105663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 eaLnBrk="1" hangingPunct="1"/>
              <a:endParaRPr lang="en-US" sz="1800"/>
            </a:p>
          </p:txBody>
        </p:sp>
        <p:grpSp>
          <p:nvGrpSpPr>
            <p:cNvPr id="20" name="Group 73"/>
            <p:cNvGrpSpPr>
              <a:grpSpLocks/>
            </p:cNvGrpSpPr>
            <p:nvPr/>
          </p:nvGrpSpPr>
          <p:grpSpPr bwMode="auto">
            <a:xfrm>
              <a:off x="3276600" y="185738"/>
              <a:ext cx="3962400" cy="887371"/>
              <a:chOff x="720" y="240"/>
              <a:chExt cx="4752" cy="658"/>
            </a:xfrm>
          </p:grpSpPr>
          <p:sp>
            <p:nvSpPr>
              <p:cNvPr id="21" name="AutoShape 23" descr="White marble"/>
              <p:cNvSpPr>
                <a:spLocks noChangeArrowheads="1"/>
              </p:cNvSpPr>
              <p:nvPr/>
            </p:nvSpPr>
            <p:spPr bwMode="gray">
              <a:xfrm>
                <a:off x="720" y="240"/>
                <a:ext cx="4752" cy="658"/>
              </a:xfrm>
              <a:prstGeom prst="roundRect">
                <a:avLst>
                  <a:gd name="adj" fmla="val 50000"/>
                </a:avLst>
              </a:prstGeom>
              <a:blipFill dpi="0" rotWithShape="1">
                <a:blip r:embed="rId4" cstate="print"/>
                <a:srcRect/>
                <a:tile tx="0" ty="0" sx="100000" sy="100000" flip="none" algn="tl"/>
              </a:blipFill>
              <a:ln w="38100" algn="ctr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algn="r" rtl="1" eaLnBrk="1" hangingPunct="1"/>
                <a:endParaRPr lang="en-US" sz="180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Text Box 26" descr="White marble"/>
              <p:cNvSpPr txBox="1">
                <a:spLocks noChangeArrowheads="1"/>
              </p:cNvSpPr>
              <p:nvPr/>
            </p:nvSpPr>
            <p:spPr bwMode="gray">
              <a:xfrm>
                <a:off x="918" y="296"/>
                <a:ext cx="4371" cy="532"/>
              </a:xfrm>
              <a:prstGeom prst="rect">
                <a:avLst/>
              </a:prstGeom>
              <a:blipFill dpi="0" rotWithShape="1">
                <a:blip r:embed="rId4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US" sz="2600" b="1" u="sng">
                    <a:solidFill>
                      <a:srgbClr val="0033CC"/>
                    </a:solidFill>
                  </a:rPr>
                  <a:t>MỤC TIÊU BÀI HỌC</a:t>
                </a:r>
              </a:p>
            </p:txBody>
          </p:sp>
        </p:grpSp>
      </p:grpSp>
      <p:sp>
        <p:nvSpPr>
          <p:cNvPr id="23" name="Flowchart: Terminator 22"/>
          <p:cNvSpPr/>
          <p:nvPr/>
        </p:nvSpPr>
        <p:spPr>
          <a:xfrm>
            <a:off x="2133600" y="3643250"/>
            <a:ext cx="4648200" cy="851478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600">
                <a:solidFill>
                  <a:schemeClr val="tx1"/>
                </a:solidFill>
              </a:rPr>
              <a:t>Củng cố kiến thức về các lệnh cơ bản trong Logo</a:t>
            </a:r>
            <a:endParaRPr lang="en-US" sz="2600" b="0" dirty="0">
              <a:solidFill>
                <a:schemeClr val="tx1"/>
              </a:solidFill>
            </a:endParaRPr>
          </a:p>
        </p:txBody>
      </p:sp>
      <p:sp>
        <p:nvSpPr>
          <p:cNvPr id="24" name="Flowchart: Terminator 23"/>
          <p:cNvSpPr/>
          <p:nvPr/>
        </p:nvSpPr>
        <p:spPr>
          <a:xfrm>
            <a:off x="2209800" y="4610100"/>
            <a:ext cx="4572000" cy="914400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600" b="0">
                <a:solidFill>
                  <a:schemeClr val="tx1"/>
                </a:solidFill>
              </a:rPr>
              <a:t>Rèn luyện kỹ năng sử dụng các lệnh cơ bản</a:t>
            </a:r>
            <a:endParaRPr lang="en-US" sz="2600" b="0" dirty="0">
              <a:solidFill>
                <a:schemeClr val="tx1"/>
              </a:solidFill>
            </a:endParaRPr>
          </a:p>
        </p:txBody>
      </p:sp>
      <p:grpSp>
        <p:nvGrpSpPr>
          <p:cNvPr id="25" name="Group 7"/>
          <p:cNvGrpSpPr>
            <a:grpSpLocks/>
          </p:cNvGrpSpPr>
          <p:nvPr/>
        </p:nvGrpSpPr>
        <p:grpSpPr bwMode="auto">
          <a:xfrm>
            <a:off x="762001" y="3870018"/>
            <a:ext cx="1447799" cy="1413427"/>
            <a:chOff x="350838" y="1796676"/>
            <a:chExt cx="1554162" cy="2903218"/>
          </a:xfrm>
        </p:grpSpPr>
        <p:grpSp>
          <p:nvGrpSpPr>
            <p:cNvPr id="26" name="Group 7"/>
            <p:cNvGrpSpPr>
              <a:grpSpLocks/>
            </p:cNvGrpSpPr>
            <p:nvPr/>
          </p:nvGrpSpPr>
          <p:grpSpPr bwMode="auto">
            <a:xfrm>
              <a:off x="914400" y="2133600"/>
              <a:ext cx="914400" cy="152400"/>
              <a:chOff x="0" y="1896"/>
              <a:chExt cx="5760" cy="120"/>
            </a:xfrm>
          </p:grpSpPr>
          <p:sp>
            <p:nvSpPr>
              <p:cNvPr id="42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43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27" name="Group 40"/>
            <p:cNvGrpSpPr>
              <a:grpSpLocks/>
            </p:cNvGrpSpPr>
            <p:nvPr/>
          </p:nvGrpSpPr>
          <p:grpSpPr bwMode="auto">
            <a:xfrm rot="5400000">
              <a:off x="-243681" y="3185319"/>
              <a:ext cx="1858962" cy="304800"/>
              <a:chOff x="0" y="1896"/>
              <a:chExt cx="5760" cy="120"/>
            </a:xfrm>
          </p:grpSpPr>
          <p:sp>
            <p:nvSpPr>
              <p:cNvPr id="40" name="Rectangle 41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41" name="Rectangle 42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28" name="Group 14"/>
            <p:cNvGrpSpPr>
              <a:grpSpLocks/>
            </p:cNvGrpSpPr>
            <p:nvPr/>
          </p:nvGrpSpPr>
          <p:grpSpPr bwMode="auto">
            <a:xfrm rot="5400000">
              <a:off x="273056" y="1881603"/>
              <a:ext cx="806441" cy="636587"/>
              <a:chOff x="1879" y="1824"/>
              <a:chExt cx="2003" cy="1615"/>
            </a:xfrm>
          </p:grpSpPr>
          <p:sp>
            <p:nvSpPr>
              <p:cNvPr id="35" name="AutoShape 16"/>
              <p:cNvSpPr>
                <a:spLocks noChangeArrowheads="1"/>
              </p:cNvSpPr>
              <p:nvPr/>
            </p:nvSpPr>
            <p:spPr bwMode="gray">
              <a:xfrm rot="5400000" flipH="1">
                <a:off x="3610" y="2514"/>
                <a:ext cx="309" cy="19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6" name="Oval 18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7" name="Oval 19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8" name="Oval 22"/>
              <p:cNvSpPr>
                <a:spLocks noChangeArrowheads="1"/>
              </p:cNvSpPr>
              <p:nvPr/>
            </p:nvSpPr>
            <p:spPr bwMode="gray">
              <a:xfrm>
                <a:off x="1879" y="2099"/>
                <a:ext cx="1992" cy="1079"/>
              </a:xfrm>
              <a:prstGeom prst="ellipse">
                <a:avLst/>
              </a:prstGeom>
              <a:gradFill rotWithShape="1">
                <a:gsLst>
                  <a:gs pos="0">
                    <a:srgbClr val="7A7400"/>
                  </a:gs>
                  <a:gs pos="50000">
                    <a:schemeClr val="hlink"/>
                  </a:gs>
                  <a:gs pos="100000">
                    <a:srgbClr val="7A7400"/>
                  </a:gs>
                </a:gsLst>
                <a:lin ang="18900000" scaled="1"/>
              </a:gradFill>
              <a:ln>
                <a:noFill/>
              </a:ln>
            </p:spPr>
            <p:txBody>
              <a:bodyPr rot="10800000" vert="eaVert" anchor="ctr">
                <a:spAutoFit/>
              </a:bodyPr>
              <a:lstStyle/>
              <a:p>
                <a:pPr eaLnBrk="1" hangingPunct="1">
                  <a:defRPr/>
                </a:pPr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9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1890" y="2085"/>
                <a:ext cx="1992" cy="1095"/>
              </a:xfrm>
              <a:prstGeom prst="ellipse">
                <a:avLst/>
              </a:prstGeom>
              <a:blipFill dpi="0" rotWithShape="1">
                <a:blip r:embed="rId3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29" name="Group 7"/>
            <p:cNvGrpSpPr>
              <a:grpSpLocks/>
            </p:cNvGrpSpPr>
            <p:nvPr/>
          </p:nvGrpSpPr>
          <p:grpSpPr bwMode="auto">
            <a:xfrm>
              <a:off x="990600" y="4191000"/>
              <a:ext cx="914400" cy="152400"/>
              <a:chOff x="0" y="1896"/>
              <a:chExt cx="5760" cy="120"/>
            </a:xfrm>
          </p:grpSpPr>
          <p:sp>
            <p:nvSpPr>
              <p:cNvPr id="33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4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30" name="Group 14"/>
            <p:cNvGrpSpPr>
              <a:grpSpLocks/>
            </p:cNvGrpSpPr>
            <p:nvPr/>
          </p:nvGrpSpPr>
          <p:grpSpPr bwMode="auto">
            <a:xfrm rot="5400000">
              <a:off x="269593" y="3978888"/>
              <a:ext cx="802251" cy="639762"/>
              <a:chOff x="3957" y="1832"/>
              <a:chExt cx="1998" cy="1610"/>
            </a:xfrm>
          </p:grpSpPr>
          <p:sp>
            <p:nvSpPr>
              <p:cNvPr id="31" name="Oval 18"/>
              <p:cNvSpPr>
                <a:spLocks noChangeArrowheads="1"/>
              </p:cNvSpPr>
              <p:nvPr/>
            </p:nvSpPr>
            <p:spPr bwMode="gray">
              <a:xfrm>
                <a:off x="4142" y="1832"/>
                <a:ext cx="1621" cy="1610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2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3957" y="2090"/>
                <a:ext cx="1998" cy="1091"/>
              </a:xfrm>
              <a:prstGeom prst="ellipse">
                <a:avLst/>
              </a:prstGeom>
              <a:blipFill dpi="0" rotWithShape="1">
                <a:blip r:embed="rId3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</p:grpSp>
      <p:pic>
        <p:nvPicPr>
          <p:cNvPr id="45" name="Picture 91" descr="33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152401" y="535710"/>
            <a:ext cx="8991600" cy="4724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1.</a:t>
            </a:r>
            <a:r>
              <a:rPr 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Viết lệnh viết tắt điều khiển rùa thực hiện các hành động sau:</a:t>
            </a:r>
          </a:p>
        </p:txBody>
      </p:sp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3091454"/>
              </p:ext>
            </p:extLst>
          </p:nvPr>
        </p:nvGraphicFramePr>
        <p:xfrm>
          <a:off x="381001" y="1181100"/>
          <a:ext cx="8534399" cy="455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03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Hành</a:t>
                      </a:r>
                      <a:r>
                        <a:rPr lang="en-US" sz="1700" baseline="0"/>
                        <a:t> động của Rùa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Lệnh viết</a:t>
                      </a:r>
                      <a:r>
                        <a:rPr lang="en-US" sz="1700" baseline="0"/>
                        <a:t> tắt</a:t>
                      </a:r>
                      <a:endParaRPr lang="en-US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Tiến</a:t>
                      </a:r>
                      <a:r>
                        <a:rPr lang="en-US" sz="1700" baseline="0"/>
                        <a:t> về trước n bước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                                         FD 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Lùi</a:t>
                      </a:r>
                      <a:r>
                        <a:rPr lang="en-US" sz="1700" baseline="0"/>
                        <a:t> lại sau n bước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Quay phải</a:t>
                      </a:r>
                      <a:r>
                        <a:rPr lang="en-US" sz="1700" baseline="0"/>
                        <a:t> k độ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Quay trái</a:t>
                      </a:r>
                      <a:r>
                        <a:rPr lang="en-US" sz="1700" baseline="0"/>
                        <a:t> k độ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Nhấc bút</a:t>
                      </a:r>
                      <a:r>
                        <a:rPr lang="en-US" sz="1700" baseline="0"/>
                        <a:t> (Rùa không vẽ nữa)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Hạ bút</a:t>
                      </a:r>
                      <a:r>
                        <a:rPr lang="en-US" sz="1700" baseline="0"/>
                        <a:t> (Rùa tiếp tục vẽ)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Về</a:t>
                      </a:r>
                      <a:r>
                        <a:rPr lang="en-US" sz="1700" baseline="0"/>
                        <a:t> vị trí xuất phát, xóa toàn bộ sân chơi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Xóa</a:t>
                      </a:r>
                      <a:r>
                        <a:rPr lang="en-US" sz="1700" baseline="0"/>
                        <a:t> màn hình, Rùa ở vị trí hiện tại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Rùa</a:t>
                      </a:r>
                      <a:r>
                        <a:rPr lang="en-US" sz="1700" baseline="0"/>
                        <a:t> ẩn  mình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Rùa</a:t>
                      </a:r>
                      <a:r>
                        <a:rPr lang="en-US" sz="1700" baseline="0"/>
                        <a:t> hiện hình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Về</a:t>
                      </a:r>
                      <a:r>
                        <a:rPr lang="en-US" sz="1700" baseline="0"/>
                        <a:t> vị trí xuất phát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Thoát</a:t>
                      </a:r>
                      <a:r>
                        <a:rPr lang="en-US" sz="1700" baseline="0"/>
                        <a:t> khỏi chương trình Logo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3" name="Rectangle 52"/>
          <p:cNvSpPr/>
          <p:nvPr/>
        </p:nvSpPr>
        <p:spPr>
          <a:xfrm>
            <a:off x="7174274" y="1866900"/>
            <a:ext cx="6046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BK n</a:t>
            </a:r>
          </a:p>
        </p:txBody>
      </p:sp>
      <p:sp>
        <p:nvSpPr>
          <p:cNvPr id="54" name="Rectangle 53"/>
          <p:cNvSpPr/>
          <p:nvPr/>
        </p:nvSpPr>
        <p:spPr>
          <a:xfrm>
            <a:off x="7174274" y="2247900"/>
            <a:ext cx="5767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RT k</a:t>
            </a:r>
          </a:p>
        </p:txBody>
      </p:sp>
      <p:sp>
        <p:nvSpPr>
          <p:cNvPr id="55" name="Rectangle 54"/>
          <p:cNvSpPr/>
          <p:nvPr/>
        </p:nvSpPr>
        <p:spPr>
          <a:xfrm>
            <a:off x="7174274" y="2628900"/>
            <a:ext cx="5524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LT k</a:t>
            </a:r>
          </a:p>
        </p:txBody>
      </p:sp>
      <p:sp>
        <p:nvSpPr>
          <p:cNvPr id="56" name="Rectangle 55"/>
          <p:cNvSpPr/>
          <p:nvPr/>
        </p:nvSpPr>
        <p:spPr>
          <a:xfrm>
            <a:off x="7174274" y="2933700"/>
            <a:ext cx="4507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PU</a:t>
            </a:r>
          </a:p>
        </p:txBody>
      </p:sp>
      <p:sp>
        <p:nvSpPr>
          <p:cNvPr id="57" name="Rectangle 56"/>
          <p:cNvSpPr/>
          <p:nvPr/>
        </p:nvSpPr>
        <p:spPr>
          <a:xfrm>
            <a:off x="7174274" y="3314700"/>
            <a:ext cx="445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PD</a:t>
            </a:r>
          </a:p>
        </p:txBody>
      </p:sp>
      <p:sp>
        <p:nvSpPr>
          <p:cNvPr id="58" name="Rectangle 57"/>
          <p:cNvSpPr/>
          <p:nvPr/>
        </p:nvSpPr>
        <p:spPr>
          <a:xfrm>
            <a:off x="7174274" y="3619500"/>
            <a:ext cx="4138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CS</a:t>
            </a:r>
          </a:p>
        </p:txBody>
      </p:sp>
      <p:sp>
        <p:nvSpPr>
          <p:cNvPr id="59" name="Rectangle 58"/>
          <p:cNvSpPr/>
          <p:nvPr/>
        </p:nvSpPr>
        <p:spPr>
          <a:xfrm>
            <a:off x="7174274" y="4000500"/>
            <a:ext cx="7088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Clean</a:t>
            </a:r>
          </a:p>
        </p:txBody>
      </p:sp>
      <p:sp>
        <p:nvSpPr>
          <p:cNvPr id="60" name="Rectangle 59"/>
          <p:cNvSpPr/>
          <p:nvPr/>
        </p:nvSpPr>
        <p:spPr>
          <a:xfrm>
            <a:off x="7250474" y="4305300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HT</a:t>
            </a:r>
          </a:p>
        </p:txBody>
      </p:sp>
      <p:sp>
        <p:nvSpPr>
          <p:cNvPr id="61" name="Rectangle 60"/>
          <p:cNvSpPr/>
          <p:nvPr/>
        </p:nvSpPr>
        <p:spPr>
          <a:xfrm>
            <a:off x="7250474" y="4686300"/>
            <a:ext cx="4010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ST</a:t>
            </a:r>
          </a:p>
        </p:txBody>
      </p:sp>
      <p:sp>
        <p:nvSpPr>
          <p:cNvPr id="62" name="Rectangle 61"/>
          <p:cNvSpPr/>
          <p:nvPr/>
        </p:nvSpPr>
        <p:spPr>
          <a:xfrm>
            <a:off x="7250474" y="4991100"/>
            <a:ext cx="7505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Home</a:t>
            </a:r>
          </a:p>
        </p:txBody>
      </p:sp>
      <p:sp>
        <p:nvSpPr>
          <p:cNvPr id="63" name="Rectangle 62"/>
          <p:cNvSpPr/>
          <p:nvPr/>
        </p:nvSpPr>
        <p:spPr>
          <a:xfrm>
            <a:off x="7250474" y="5345668"/>
            <a:ext cx="5242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Bye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914400" y="1104900"/>
            <a:ext cx="70866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3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0"/>
            <a:ext cx="914401" cy="800100"/>
          </a:xfrm>
          <a:prstGeom prst="rect">
            <a:avLst/>
          </a:prstGeom>
          <a:noFill/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074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975350" y="2508250"/>
              <a:ext cx="7938" cy="1588"/>
            </p14:xfrm>
          </p:contentPart>
        </mc:Choice>
        <mc:Fallback xmlns="">
          <p:pic>
            <p:nvPicPr>
              <p:cNvPr id="3074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/>
              <a:stretch>
                <a:fillRect/>
              </a:stretch>
            </p:blipFill>
            <p:spPr>
              <a:xfrm>
                <a:off x="5965969" y="2466962"/>
                <a:ext cx="26701" cy="84164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build="p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0" y="876300"/>
            <a:ext cx="7086600" cy="533135"/>
          </a:xfrm>
        </p:spPr>
        <p:txBody>
          <a:bodyPr/>
          <a:lstStyle/>
          <a:p>
            <a:r>
              <a:rPr lang="en-US" u="sng">
                <a:solidFill>
                  <a:srgbClr val="FF0000"/>
                </a:solidFill>
              </a:rPr>
              <a:t>BT 2.</a:t>
            </a:r>
            <a:r>
              <a:rPr lang="en-US">
                <a:solidFill>
                  <a:srgbClr val="FF0000"/>
                </a:solidFill>
              </a:rPr>
              <a:t> Chọn nét bút đậm mức 3, màu vẽ là màu đỏ</a:t>
            </a:r>
          </a:p>
        </p:txBody>
      </p:sp>
      <p:sp>
        <p:nvSpPr>
          <p:cNvPr id="47" name="Content Placeholder 46"/>
          <p:cNvSpPr>
            <a:spLocks noGrp="1"/>
          </p:cNvSpPr>
          <p:nvPr>
            <p:ph sz="half" idx="2"/>
          </p:nvPr>
        </p:nvSpPr>
        <p:spPr>
          <a:xfrm>
            <a:off x="0" y="1333500"/>
            <a:ext cx="4040188" cy="2819400"/>
          </a:xfrm>
        </p:spPr>
        <p:txBody>
          <a:bodyPr>
            <a:normAutofit fontScale="92500" lnSpcReduction="20000"/>
          </a:bodyPr>
          <a:lstStyle/>
          <a:p>
            <a:r>
              <a:rPr lang="en-US" sz="2400"/>
              <a:t> chọn nét bút</a:t>
            </a:r>
          </a:p>
          <a:p>
            <a:pPr>
              <a:buNone/>
            </a:pPr>
            <a:r>
              <a:rPr lang="en-US">
                <a:solidFill>
                  <a:srgbClr val="FF0000"/>
                </a:solidFill>
              </a:rPr>
              <a:t>      Set -&gt; Pensize</a:t>
            </a:r>
          </a:p>
          <a:p>
            <a:pPr>
              <a:buNone/>
            </a:pPr>
            <a:endParaRPr lang="en-US">
              <a:solidFill>
                <a:srgbClr val="FF0000"/>
              </a:solidFill>
            </a:endParaRPr>
          </a:p>
          <a:p>
            <a:pPr>
              <a:buNone/>
            </a:pPr>
            <a:endParaRPr lang="en-US">
              <a:solidFill>
                <a:srgbClr val="FF0000"/>
              </a:solidFill>
            </a:endParaRPr>
          </a:p>
          <a:p>
            <a:pPr>
              <a:buNone/>
            </a:pPr>
            <a:endParaRPr lang="en-US">
              <a:solidFill>
                <a:srgbClr val="FF0000"/>
              </a:solidFill>
            </a:endParaRPr>
          </a:p>
          <a:p>
            <a:pPr>
              <a:buNone/>
            </a:pPr>
            <a:endParaRPr lang="en-US">
              <a:solidFill>
                <a:srgbClr val="FF0000"/>
              </a:solidFill>
            </a:endParaRPr>
          </a:p>
          <a:p>
            <a:pPr>
              <a:buNone/>
            </a:pPr>
            <a:endParaRPr lang="en-US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/>
              <a:t>Chọn nét vẽ mức 3 =&gt; nháy </a:t>
            </a:r>
            <a:r>
              <a:rPr lang="en-US">
                <a:solidFill>
                  <a:srgbClr val="FF0000"/>
                </a:solidFill>
              </a:rPr>
              <a:t>OK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114800" y="1333500"/>
            <a:ext cx="4041775" cy="3466836"/>
          </a:xfrm>
        </p:spPr>
        <p:txBody>
          <a:bodyPr/>
          <a:lstStyle/>
          <a:p>
            <a:r>
              <a:rPr lang="en-US"/>
              <a:t>Chọn màu</a:t>
            </a:r>
          </a:p>
          <a:p>
            <a:pPr>
              <a:buNone/>
            </a:pPr>
            <a:r>
              <a:rPr lang="en-US"/>
              <a:t>      </a:t>
            </a:r>
            <a:r>
              <a:rPr lang="en-US">
                <a:solidFill>
                  <a:srgbClr val="FF0000"/>
                </a:solidFill>
              </a:rPr>
              <a:t>Set -&gt; Pencolor</a:t>
            </a:r>
          </a:p>
          <a:p>
            <a:pPr>
              <a:buNone/>
            </a:pPr>
            <a:endParaRPr lang="en-US">
              <a:solidFill>
                <a:srgbClr val="FF0000"/>
              </a:solidFill>
            </a:endParaRPr>
          </a:p>
          <a:p>
            <a:pPr>
              <a:buNone/>
            </a:pPr>
            <a:endParaRPr lang="en-US">
              <a:solidFill>
                <a:srgbClr val="FF0000"/>
              </a:solidFill>
            </a:endParaRPr>
          </a:p>
          <a:p>
            <a:pPr>
              <a:buNone/>
            </a:pPr>
            <a:endParaRPr lang="en-US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/>
              <a:t>Chọn màu đỏ =&gt; nháy </a:t>
            </a:r>
            <a:r>
              <a:rPr lang="en-US">
                <a:solidFill>
                  <a:srgbClr val="FF0000"/>
                </a:solidFill>
              </a:rPr>
              <a:t>OK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2171700"/>
            <a:ext cx="2209800" cy="152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4000500"/>
            <a:ext cx="2700206" cy="1800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 descr="Captur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10800000" flipH="1" flipV="1">
            <a:off x="6709309" y="1638300"/>
            <a:ext cx="2434691" cy="1610067"/>
          </a:xfrm>
          <a:prstGeom prst="rect">
            <a:avLst/>
          </a:prstGeom>
        </p:spPr>
      </p:pic>
      <p:pic>
        <p:nvPicPr>
          <p:cNvPr id="14" name="Picture 13" descr="Capture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247818" y="3924300"/>
            <a:ext cx="2896182" cy="1790700"/>
          </a:xfrm>
          <a:prstGeom prst="rect">
            <a:avLst/>
          </a:prstGeom>
        </p:spPr>
      </p:pic>
      <p:cxnSp>
        <p:nvCxnSpPr>
          <p:cNvPr id="16" name="Straight Connector 15"/>
          <p:cNvCxnSpPr/>
          <p:nvPr/>
        </p:nvCxnSpPr>
        <p:spPr>
          <a:xfrm>
            <a:off x="4114800" y="1409700"/>
            <a:ext cx="0" cy="43053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62000" y="1333500"/>
            <a:ext cx="3048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038600" y="1333500"/>
            <a:ext cx="22098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9" name="Picture 91" descr="33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47" grpId="0" uiExpand="1" build="p"/>
      <p:bldP spid="1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228600" y="1409700"/>
            <a:ext cx="8534400" cy="4724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u="sng">
                <a:solidFill>
                  <a:srgbClr val="FF0000"/>
                </a:solidFill>
              </a:rPr>
              <a:t>BT 3.</a:t>
            </a:r>
            <a:r>
              <a:rPr lang="en-US" sz="2400" b="1">
                <a:solidFill>
                  <a:srgbClr val="FF0000"/>
                </a:solidFill>
              </a:rPr>
              <a:t> Viết các lệnh điều khiển rùa vẽ hình vuông có cạnh 80 bước.</a:t>
            </a:r>
          </a:p>
          <a:p>
            <a:pPr>
              <a:buNone/>
            </a:pPr>
            <a:endParaRPr lang="en-US" sz="2400" b="1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b="1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buNone/>
            </a:pPr>
            <a:r>
              <a:rPr lang="en-US" sz="2400" b="1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buNone/>
            </a:pPr>
            <a:r>
              <a:rPr lang="en-US" sz="2400" b="1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buNone/>
            </a:pPr>
            <a:r>
              <a:rPr lang="en-US" sz="2400" b="1">
                <a:solidFill>
                  <a:srgbClr val="92D050"/>
                </a:solidFill>
              </a:rPr>
              <a:t>………………………………………………………..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096000" y="2019300"/>
            <a:ext cx="2286000" cy="22860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914400" y="2171700"/>
            <a:ext cx="8947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FD 80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016641" y="2171700"/>
            <a:ext cx="8789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RT 90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016641" y="2628900"/>
            <a:ext cx="8789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RT 90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14400" y="2628900"/>
            <a:ext cx="8947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FD 80</a:t>
            </a:r>
          </a:p>
        </p:txBody>
      </p:sp>
      <p:sp>
        <p:nvSpPr>
          <p:cNvPr id="28" name="Isosceles Triangle 27"/>
          <p:cNvSpPr/>
          <p:nvPr/>
        </p:nvSpPr>
        <p:spPr>
          <a:xfrm>
            <a:off x="5943600" y="4076700"/>
            <a:ext cx="304800" cy="2286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3081635"/>
            <a:ext cx="8947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FD 80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016641" y="3081635"/>
            <a:ext cx="8789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RT 90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016640" y="3538835"/>
            <a:ext cx="28601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RT 90 (HOME)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14400" y="3538835"/>
            <a:ext cx="8947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FD 80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1219200" y="1790700"/>
            <a:ext cx="3048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724400" y="1790700"/>
            <a:ext cx="1524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0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102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713788" y="2976563"/>
              <a:ext cx="30162" cy="7937"/>
            </p14:xfrm>
          </p:contentPart>
        </mc:Choice>
        <mc:Fallback xmlns="">
          <p:pic>
            <p:nvPicPr>
              <p:cNvPr id="4102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/>
              <a:stretch>
                <a:fillRect/>
              </a:stretch>
            </p:blipFill>
            <p:spPr>
              <a:xfrm>
                <a:off x="8704340" y="2967183"/>
                <a:ext cx="49059" cy="2669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4106" name="Ink 1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400425" y="1168400"/>
              <a:ext cx="187325" cy="88900"/>
            </p14:xfrm>
          </p:contentPart>
        </mc:Choice>
        <mc:Fallback xmlns="">
          <p:pic>
            <p:nvPicPr>
              <p:cNvPr id="4106" name="Ink 1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391059" y="1159042"/>
                <a:ext cx="206058" cy="107616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uiExpand="1" build="p"/>
      <p:bldP spid="21" grpId="0" animBg="1"/>
      <p:bldP spid="22" grpId="0"/>
      <p:bldP spid="25" grpId="0"/>
      <p:bldP spid="26" grpId="0"/>
      <p:bldP spid="27" grpId="0"/>
      <p:bldP spid="28" grpId="0" animBg="1"/>
      <p:bldP spid="13" grpId="0"/>
      <p:bldP spid="14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1808</TotalTime>
  <Words>572</Words>
  <Application>Microsoft Office PowerPoint</Application>
  <PresentationFormat>On-screen Show (16:10)</PresentationFormat>
  <Paragraphs>155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.VnArial</vt:lpstr>
      <vt:lpstr>.VnTime</vt:lpstr>
      <vt:lpstr>.VnTimeH</vt:lpstr>
      <vt:lpstr>Arial</vt:lpstr>
      <vt:lpstr>Calibri</vt:lpstr>
      <vt:lpstr>Franklin Gothic Book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SAL - Nguyen Huu Phuc</cp:lastModifiedBy>
  <cp:revision>61</cp:revision>
  <dcterms:created xsi:type="dcterms:W3CDTF">2018-01-11T01:40:17Z</dcterms:created>
  <dcterms:modified xsi:type="dcterms:W3CDTF">2023-04-09T03:53:16Z</dcterms:modified>
</cp:coreProperties>
</file>