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audio4.wav" ContentType="audio/wav"/>
  <Override PartName="/ppt/media/audio5.wav" ContentType="audio/wav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1" r:id="rId2"/>
  </p:sldMasterIdLst>
  <p:notesMasterIdLst>
    <p:notesMasterId r:id="rId23"/>
  </p:notesMasterIdLst>
  <p:handoutMasterIdLst>
    <p:handoutMasterId r:id="rId24"/>
  </p:handoutMasterIdLst>
  <p:sldIdLst>
    <p:sldId id="326" r:id="rId3"/>
    <p:sldId id="346" r:id="rId4"/>
    <p:sldId id="347" r:id="rId5"/>
    <p:sldId id="348" r:id="rId6"/>
    <p:sldId id="303" r:id="rId7"/>
    <p:sldId id="345" r:id="rId8"/>
    <p:sldId id="336" r:id="rId9"/>
    <p:sldId id="340" r:id="rId10"/>
    <p:sldId id="338" r:id="rId11"/>
    <p:sldId id="339" r:id="rId12"/>
    <p:sldId id="343" r:id="rId13"/>
    <p:sldId id="342" r:id="rId14"/>
    <p:sldId id="341" r:id="rId15"/>
    <p:sldId id="344" r:id="rId16"/>
    <p:sldId id="335" r:id="rId17"/>
    <p:sldId id="330" r:id="rId18"/>
    <p:sldId id="331" r:id="rId19"/>
    <p:sldId id="332" r:id="rId20"/>
    <p:sldId id="333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001F60-24A6-4478-846A-6F1348738E10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42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001F60-24A6-4478-846A-6F1348738E10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399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001F60-24A6-4478-846A-6F1348738E10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79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560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3/15/2023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3/15/2023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21916E-B9E6-43D7-870E-35F310B690E9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71AF71A-E4BD-4B65-9A2E-56DC7A10C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20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E2BCA88-22AD-4F47-B7B5-2406906B9227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8FD12D-7D73-4FAD-9BCD-AFBCEAA65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90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78BF3D3-EF28-48EA-99A6-AF0A4BAFC33C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63C86FF-9942-4334-8C37-BFC93BF0B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44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838E19E-299A-4C8B-8656-14B2CB09CEAB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D43E518-069F-4FC8-BC83-165D8CABF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05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C4233BE-4B62-4D38-97D2-7D55C6D3BE60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4982398-7DC2-44C7-8ECB-FD3934449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90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39D735C-AB3A-40EC-AD72-EE882A78E89F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2ED4E88-7C44-4D59-A6D6-B340723CD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96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50E0F4-49DE-4762-8FF6-2AC93E77B5F2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A3986F0-79BC-4ED8-91FA-3D4C06024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BB45512-E25D-480A-A51B-6D900C69FB32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39C9164-5AD2-478F-B146-3242CA6A2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87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685C4B-AB9B-4353-9D9D-50AEC7C5B353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92A2D7-DAD4-44D3-8548-80B39E122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227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935FC8-3520-4F83-9ECE-A13A380B345E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B0624ED-043F-4F29-83C3-BFC36B9BD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179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656A8A9-EBDD-4C0D-8E43-BAA6FA4FFD3E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89EF527-40E2-4360-9440-92FB71FC8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3/15/2023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3/15/2023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54B5504A-3A38-4A90-AE69-E2EE3C79367F}" type="datetimeFigureOut">
              <a:rPr lang="en-US">
                <a:cs typeface="Arial" panose="020B0604020202020204" pitchFamily="34" charset="0"/>
              </a:rPr>
              <a:pPr>
                <a:defRPr/>
              </a:pPr>
              <a:t>3/15/2023</a:t>
            </a:fld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3EC9ECB-1022-46B7-8A06-27B8D00781C8}" type="slidenum">
              <a:rPr lang="en-US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26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gif"/><Relationship Id="rId4" Type="http://schemas.openxmlformats.org/officeDocument/2006/relationships/image" Target="../media/image1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-21580" y="2132856"/>
            <a:ext cx="9144000" cy="1785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1" cap="all">
                <a:ln w="0"/>
                <a:gradFill flip="none">
                  <a:gsLst>
                    <a:gs pos="0">
                      <a:srgbClr val="FE8637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FE8637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FE8637">
                        <a:shade val="65000"/>
                        <a:satMod val="130000"/>
                      </a:srgbClr>
                    </a:gs>
                    <a:gs pos="92000">
                      <a:srgbClr val="FE8637">
                        <a:shade val="50000"/>
                        <a:satMod val="120000"/>
                      </a:srgbClr>
                    </a:gs>
                    <a:gs pos="100000">
                      <a:srgbClr val="FE8637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</a:rPr>
              <a:t>Khởi động ĐẦU GIỜ</a:t>
            </a:r>
          </a:p>
          <a:p>
            <a:pPr algn="ctr">
              <a:spcBef>
                <a:spcPct val="50000"/>
              </a:spcBef>
            </a:pPr>
            <a:r>
              <a:rPr lang="en-US" sz="4400" b="1" cap="all">
                <a:ln w="0"/>
                <a:gradFill flip="none">
                  <a:gsLst>
                    <a:gs pos="0">
                      <a:srgbClr val="FE8637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FE8637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FE8637">
                        <a:shade val="65000"/>
                        <a:satMod val="130000"/>
                      </a:srgbClr>
                    </a:gs>
                    <a:gs pos="92000">
                      <a:srgbClr val="FE8637">
                        <a:shade val="50000"/>
                        <a:satMod val="120000"/>
                      </a:srgbClr>
                    </a:gs>
                    <a:gs pos="100000">
                      <a:srgbClr val="FE8637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</a:rPr>
              <a:t>TRÒ CHƠI: Ai nhanh ai đúng 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311151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204864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Xuất hiện cửa sổ soạn thảo</a:t>
            </a:r>
          </a:p>
        </p:txBody>
      </p:sp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6" y="2918284"/>
            <a:ext cx="3775578" cy="231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638800" y="3200400"/>
            <a:ext cx="3352800" cy="1524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>
                <a:solidFill>
                  <a:schemeClr val="tx1"/>
                </a:solidFill>
              </a:rPr>
              <a:t>Các lệnh có sẵn: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To tamgiac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end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 flipV="1">
            <a:off x="1905000" y="3962400"/>
            <a:ext cx="3733800" cy="762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1782761" y="36957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87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72816"/>
            <a:ext cx="7772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2: Gõ các lệnh vẽ hình tam giác trong cửa sổ soạn thảo</a:t>
            </a:r>
          </a:p>
        </p:txBody>
      </p:sp>
      <p:pic>
        <p:nvPicPr>
          <p:cNvPr id="5" name="Picture 4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365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562600" y="3429000"/>
            <a:ext cx="3124200" cy="1371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Gõ chèn vào các lệnh vẽ hình tam giác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971800" y="3886200"/>
            <a:ext cx="2590800" cy="2286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2819400" y="37338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" y="4038600"/>
            <a:ext cx="1981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44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0371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3: Ghi vào bộ nhớ và đóng cửa sổ soạn thảo</a:t>
            </a:r>
          </a:p>
        </p:txBody>
      </p:sp>
      <p:pic>
        <p:nvPicPr>
          <p:cNvPr id="5" name="Picture 4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87216"/>
            <a:ext cx="4267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715000" y="3849216"/>
            <a:ext cx="30480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Nháy vào File rồi chọn Save and Exit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362200" y="4077816"/>
            <a:ext cx="3352800" cy="3429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870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681278"/>
            <a:ext cx="78508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4: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tamgiac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vào ngăn gõ lệnh rồi nhấn phím Enter. Quan sát kết quả</a:t>
            </a:r>
          </a:p>
        </p:txBody>
      </p:sp>
      <p:pic>
        <p:nvPicPr>
          <p:cNvPr id="5" name="Picture 4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42672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rot="5400000">
            <a:off x="2209800" y="4267200"/>
            <a:ext cx="2971800" cy="1447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000500" y="3924300"/>
            <a:ext cx="121920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4"/>
          <p:cNvSpPr txBox="1">
            <a:spLocks noChangeArrowheads="1"/>
          </p:cNvSpPr>
          <p:nvPr/>
        </p:nvSpPr>
        <p:spPr bwMode="auto">
          <a:xfrm>
            <a:off x="609600" y="1844824"/>
            <a:ext cx="601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thủ tục</a:t>
            </a:r>
          </a:p>
        </p:txBody>
      </p:sp>
    </p:spTree>
    <p:extLst>
      <p:ext uri="{BB962C8B-B14F-4D97-AF65-F5344CB8AC3E}">
        <p14:creationId xmlns:p14="http://schemas.microsoft.com/office/powerpoint/2010/main" val="288385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860032" y="2480697"/>
            <a:ext cx="4163948" cy="310854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chung của một thủ tục: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&lt; tên thủ tục&gt;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Thân  của thủ tục 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&lt; các dòng lệnh&gt;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192028" y="2530245"/>
            <a:ext cx="4163948" cy="267765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của thủ tục vẽ hình tam giác: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Tamgiac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Repeat 3[fd 100 rt 120]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>
            <a:stCxn id="10" idx="3"/>
            <a:endCxn id="9" idx="1"/>
          </p:cNvCxnSpPr>
          <p:nvPr/>
        </p:nvCxnSpPr>
        <p:spPr>
          <a:xfrm>
            <a:off x="4355976" y="3869073"/>
            <a:ext cx="504056" cy="1658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0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00862" y="1534198"/>
            <a:ext cx="857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0135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vi-VN" sz="4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Dùng chữ Việt không dấu để đặt tên cho thủ tục.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Trong tên thủ tục không được có dấu cách phải có ít nhất một chữ cái.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đúng: Tamgiac; tamgiac1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sai: Tam giác; Tamgiac 1; 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Em nên đặt tên thủ tục sao cho gợi mở và dễ nhớ.</a:t>
            </a:r>
          </a:p>
        </p:txBody>
      </p:sp>
      <p:sp>
        <p:nvSpPr>
          <p:cNvPr id="5" name="Rectangle 4"/>
          <p:cNvSpPr/>
          <p:nvPr/>
        </p:nvSpPr>
        <p:spPr>
          <a:xfrm>
            <a:off x="570751" y="11055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347864" y="2564904"/>
            <a:ext cx="20882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91680" y="3717032"/>
            <a:ext cx="68407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035872" y="260648"/>
            <a:ext cx="6138459" cy="9144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THỰC HÀNH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57200" y="1556792"/>
            <a:ext cx="86868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1: Viết thủ tục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FD 100 RT 90 FD 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57200" y="4077072"/>
            <a:ext cx="8382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2: Viết thủ tục vẽ hình vuông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hinhvuong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Repeat 4 [fd 100 rt 90]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</p:spTree>
    <p:extLst>
      <p:ext uri="{BB962C8B-B14F-4D97-AF65-F5344CB8AC3E}">
        <p14:creationId xmlns:p14="http://schemas.microsoft.com/office/powerpoint/2010/main" val="117542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1:Để mở cửa sổ soạn thảo thủ tục, ta dùng câu lệnh: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. Edix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tục&gt;”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Exit “&lt;Tên thủ tục&gt;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Edit “&lt;Tên thủ tục&gt;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Save “&lt;Tên thủ tục&gt;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534724"/>
            <a:ext cx="870978" cy="5977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89300"/>
            <a:ext cx="870978" cy="5977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5149403"/>
            <a:ext cx="870978" cy="5977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872" y="4168663"/>
            <a:ext cx="730473" cy="73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2: Điền từ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thủ tục, thân thủ tục, end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vào chỗ chấm sao cho đúng: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381328"/>
            <a:ext cx="762000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16970"/>
              </p:ext>
            </p:extLst>
          </p:nvPr>
        </p:nvGraphicFramePr>
        <p:xfrm>
          <a:off x="1043608" y="3520901"/>
          <a:ext cx="7776864" cy="2820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609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&lt;...........................&gt;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&lt;Các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câu lệnh trong thân thủ tục&gt;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thúc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5736" y="3448893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6136" y="4240981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5466858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755576" y="3448893"/>
            <a:ext cx="216024" cy="29523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-108520" y="4457005"/>
            <a:ext cx="10727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 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1587" y="2628201"/>
            <a:ext cx="4774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thủ tục gồm ba phần: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DẶN DÒ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52400" y="1564754"/>
            <a:ext cx="874077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Nhận xét tiết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nhà em xem lại nội dung bài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và thực hiện nội dung hoạt động thực hành, hoạt động ứng dụng, mở rộng.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457200" y="533400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Dùng lệnh Repeat nào để điều khiển rùa vẽ hình tam giác ?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TextBox 3"/>
          <p:cNvSpPr txBox="1">
            <a:spLocks noChangeArrowheads="1"/>
          </p:cNvSpPr>
          <p:nvPr/>
        </p:nvSpPr>
        <p:spPr bwMode="auto">
          <a:xfrm>
            <a:off x="711746" y="1652796"/>
            <a:ext cx="6258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120]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6" name="TextBox 9"/>
          <p:cNvSpPr txBox="1">
            <a:spLocks noChangeArrowheads="1"/>
          </p:cNvSpPr>
          <p:nvPr/>
        </p:nvSpPr>
        <p:spPr bwMode="auto">
          <a:xfrm>
            <a:off x="762000" y="2286000"/>
            <a:ext cx="502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7" name="TextBox 10"/>
          <p:cNvSpPr txBox="1">
            <a:spLocks noChangeArrowheads="1"/>
          </p:cNvSpPr>
          <p:nvPr/>
        </p:nvSpPr>
        <p:spPr bwMode="auto">
          <a:xfrm>
            <a:off x="742950" y="3016250"/>
            <a:ext cx="5269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8" name="TextBox 11"/>
          <p:cNvSpPr txBox="1">
            <a:spLocks noChangeArrowheads="1"/>
          </p:cNvSpPr>
          <p:nvPr/>
        </p:nvSpPr>
        <p:spPr bwMode="auto">
          <a:xfrm>
            <a:off x="747713" y="3725863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143000" y="4414838"/>
            <a:ext cx="2981325" cy="614362"/>
            <a:chOff x="142" y="1449"/>
            <a:chExt cx="4860" cy="1332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49"/>
              <a:ext cx="4756" cy="1332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Đáp án: 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850268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457200" y="533400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Dùng lệnh nào để điều khiển rùa vẽ hình vuông?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TextBox 3"/>
          <p:cNvSpPr txBox="1">
            <a:spLocks noChangeArrowheads="1"/>
          </p:cNvSpPr>
          <p:nvPr/>
        </p:nvSpPr>
        <p:spPr bwMode="auto">
          <a:xfrm>
            <a:off x="711746" y="1652796"/>
            <a:ext cx="6258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100 rt 120]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6" name="TextBox 9"/>
          <p:cNvSpPr txBox="1">
            <a:spLocks noChangeArrowheads="1"/>
          </p:cNvSpPr>
          <p:nvPr/>
        </p:nvSpPr>
        <p:spPr bwMode="auto">
          <a:xfrm>
            <a:off x="762000" y="2286000"/>
            <a:ext cx="502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7" name="TextBox 10"/>
          <p:cNvSpPr txBox="1">
            <a:spLocks noChangeArrowheads="1"/>
          </p:cNvSpPr>
          <p:nvPr/>
        </p:nvSpPr>
        <p:spPr bwMode="auto">
          <a:xfrm>
            <a:off x="742950" y="3016250"/>
            <a:ext cx="5269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 rt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8" name="TextBox 11"/>
          <p:cNvSpPr txBox="1">
            <a:spLocks noChangeArrowheads="1"/>
          </p:cNvSpPr>
          <p:nvPr/>
        </p:nvSpPr>
        <p:spPr bwMode="auto">
          <a:xfrm>
            <a:off x="747713" y="3725863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143000" y="4398695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Đáp án: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660011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457200" y="533400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Dùng lệnh lặp lồng nào để điều khiển rùa vẽ hình bông tuyết 8 cánh?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TextBox 3"/>
          <p:cNvSpPr txBox="1">
            <a:spLocks noChangeArrowheads="1"/>
          </p:cNvSpPr>
          <p:nvPr/>
        </p:nvSpPr>
        <p:spPr bwMode="auto">
          <a:xfrm>
            <a:off x="179512" y="1743199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12[FD 50 REPEAT 6[FD 10 BK 10 RT 60] BK 50 RT 30]</a:t>
            </a:r>
            <a:endParaRPr lang="nl-NL" sz="2400">
              <a:latin typeface="Arial" panose="020B0604020202020204" pitchFamily="34" charset="0"/>
            </a:endParaRP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143000" y="4398695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29" name="TextBox 3"/>
          <p:cNvSpPr txBox="1">
            <a:spLocks noChangeArrowheads="1"/>
          </p:cNvSpPr>
          <p:nvPr/>
        </p:nvSpPr>
        <p:spPr bwMode="auto">
          <a:xfrm>
            <a:off x="179512" y="2391271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8[FD 50 REPEAT 6[FD 10 BK 10 RT 60] BK 50 RT 45]</a:t>
            </a:r>
            <a:endParaRPr lang="nl-NL" sz="2400">
              <a:latin typeface="Arial" panose="020B0604020202020204" pitchFamily="34" charset="0"/>
            </a:endParaRPr>
          </a:p>
        </p:txBody>
      </p:sp>
      <p:sp>
        <p:nvSpPr>
          <p:cNvPr id="31" name="TextBox 3"/>
          <p:cNvSpPr txBox="1">
            <a:spLocks noChangeArrowheads="1"/>
          </p:cNvSpPr>
          <p:nvPr/>
        </p:nvSpPr>
        <p:spPr bwMode="auto">
          <a:xfrm>
            <a:off x="179512" y="3068960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12[FD 50 REPEAT 8[FD 10 BK 10 RT 60] BK 50 RT 45]</a:t>
            </a:r>
            <a:endParaRPr lang="nl-NL" sz="2400">
              <a:latin typeface="Arial" panose="020B0604020202020204" pitchFamily="34" charset="0"/>
            </a:endParaRPr>
          </a:p>
        </p:txBody>
      </p:sp>
      <p:sp>
        <p:nvSpPr>
          <p:cNvPr id="32" name="TextBox 3"/>
          <p:cNvSpPr txBox="1">
            <a:spLocks noChangeArrowheads="1"/>
          </p:cNvSpPr>
          <p:nvPr/>
        </p:nvSpPr>
        <p:spPr bwMode="auto">
          <a:xfrm>
            <a:off x="144016" y="3687415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8[FD 50 REPEAT 6[FD 10 BK 10 RT 60] BK 50 RT 30]</a:t>
            </a:r>
            <a:endParaRPr lang="nl-NL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278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6605"/>
            <a:ext cx="9143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 TỤC TRONG LOGO (T1)</a:t>
            </a:r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81706" y="3178923"/>
            <a:ext cx="3637063" cy="792088"/>
            <a:chOff x="629" y="108"/>
            <a:chExt cx="4752" cy="505"/>
          </a:xfrm>
          <a:solidFill>
            <a:schemeClr val="bg1"/>
          </a:solidFill>
        </p:grpSpPr>
        <p:sp>
          <p:nvSpPr>
            <p:cNvPr id="6" name="AutoShape 23" descr="White marble"/>
            <p:cNvSpPr>
              <a:spLocks noChangeArrowheads="1"/>
            </p:cNvSpPr>
            <p:nvPr/>
          </p:nvSpPr>
          <p:spPr bwMode="gray">
            <a:xfrm>
              <a:off x="629" y="108"/>
              <a:ext cx="4752" cy="505"/>
            </a:xfrm>
            <a:prstGeom prst="roundRect">
              <a:avLst>
                <a:gd name="adj" fmla="val 50000"/>
              </a:avLst>
            </a:prstGeom>
            <a:grpFill/>
            <a:ln w="38100" algn="ctr">
              <a:solidFill>
                <a:srgbClr val="CC33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>
                <a:defRPr/>
              </a:pPr>
              <a:endPara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26" descr="White marble"/>
            <p:cNvSpPr txBox="1">
              <a:spLocks noChangeArrowheads="1"/>
            </p:cNvSpPr>
            <p:nvPr/>
          </p:nvSpPr>
          <p:spPr bwMode="gray">
            <a:xfrm>
              <a:off x="827" y="164"/>
              <a:ext cx="4371" cy="36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600" b="1" u="sng" dirty="0">
                  <a:solidFill>
                    <a:srgbClr val="0033CC"/>
                  </a:solidFill>
                </a:rPr>
                <a:t>MỤC TIÊU BÀI HỌC</a:t>
              </a:r>
            </a:p>
          </p:txBody>
        </p:sp>
      </p:grpSp>
      <p:sp>
        <p:nvSpPr>
          <p:cNvPr id="8" name="Flowchart: Terminator 7"/>
          <p:cNvSpPr/>
          <p:nvPr/>
        </p:nvSpPr>
        <p:spPr>
          <a:xfrm>
            <a:off x="1805416" y="4174888"/>
            <a:ext cx="6757988" cy="973138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 được khái niệm, cách viết và cách lưu lại thủ tục trong Logo.</a:t>
            </a:r>
          </a:p>
        </p:txBody>
      </p:sp>
      <p:sp>
        <p:nvSpPr>
          <p:cNvPr id="9" name="Flowchart: Terminator 8"/>
          <p:cNvSpPr/>
          <p:nvPr/>
        </p:nvSpPr>
        <p:spPr>
          <a:xfrm>
            <a:off x="1905000" y="5693510"/>
            <a:ext cx="6759575" cy="97472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Viết, lưu lại và sử dụng được một thủ tục đã lưu trong Logo.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75" y="4420983"/>
            <a:ext cx="1554163" cy="2094852"/>
            <a:chOff x="350838" y="1876799"/>
            <a:chExt cx="1554162" cy="2746001"/>
          </a:xfrm>
        </p:grpSpPr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8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9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3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6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7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21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2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3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169" y="2124"/>
                <a:ext cx="1412" cy="1075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5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5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9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0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17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18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985837" y="669824"/>
            <a:ext cx="7577567" cy="74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endParaRPr lang="vi-VN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	Thủ tục là một dãy các thao tác được thực hiện theo thứ tự để hoàn thành một công việc nào đó. 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083501" y="3085362"/>
            <a:ext cx="302433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Mỗi sáng thức dậy em làm gì trước khi tới trường?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14465"/>
            <a:ext cx="3463800" cy="23108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193" y="3487185"/>
            <a:ext cx="761308" cy="125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3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168149"/>
              </p:ext>
            </p:extLst>
          </p:nvPr>
        </p:nvGraphicFramePr>
        <p:xfrm>
          <a:off x="762000" y="3669036"/>
          <a:ext cx="7698432" cy="1920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8588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Tamgiac</a:t>
                      </a:r>
                    </a:p>
                    <a:p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REPEAT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3 [ FD 100 RT 120]</a:t>
                      </a:r>
                    </a:p>
                    <a:p>
                      <a:r>
                        <a:rPr lang="en-US" sz="32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End</a:t>
                      </a: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" name="TextBox 6"/>
          <p:cNvSpPr txBox="1">
            <a:spLocks noChangeArrowheads="1"/>
          </p:cNvSpPr>
          <p:nvPr/>
        </p:nvSpPr>
        <p:spPr bwMode="auto">
          <a:xfrm>
            <a:off x="479504" y="2060848"/>
            <a:ext cx="8512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u="sng" dirty="0"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Thủ tục Tamgiac được viết bằng lệnh của Logo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789040"/>
            <a:ext cx="18573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239143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altLang="vi-VN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Đọc và tìm hiểu sách giáo khoa từ trang 90 – 92 và lần lượt trả lời các câu hỏi: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419872" y="3356992"/>
            <a:ext cx="557172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Để bắt đầu viết thủ tục, em gõ lệnh gì trong ngăn gõ lệnh?</a:t>
            </a:r>
          </a:p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Nêu các bước viết thủ tục hình tam giác?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11" y="3490169"/>
            <a:ext cx="2561509" cy="259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37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ap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56848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628800"/>
            <a:ext cx="8534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Trong Logo, để viết thủ tục </a:t>
            </a:r>
            <a:r>
              <a:rPr lang="pt-BR" alt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 ta làm theo các bước sau: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62000" y="2560172"/>
            <a:ext cx="541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 chuột trong ngăn gõ lệnh.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5847358"/>
            <a:ext cx="79144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1.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edit “Tamgiac 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rồi nhấn phím Enter.</a:t>
            </a:r>
            <a:endParaRPr lang="en-US" altLang="vi-VN" sz="2800">
              <a:latin typeface=".VnArial" pitchFamily="34" charset="0"/>
              <a:sym typeface="Wingdings" pitchFamily="2" charset="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1295400" y="3581400"/>
            <a:ext cx="2362200" cy="1295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2286000" y="5486400"/>
            <a:ext cx="762000" cy="406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2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3964</TotalTime>
  <Words>974</Words>
  <Application>Microsoft Office PowerPoint</Application>
  <PresentationFormat>On-screen Show (4:3)</PresentationFormat>
  <Paragraphs>151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.VnArial</vt:lpstr>
      <vt:lpstr>.VnTime</vt:lpstr>
      <vt:lpstr>Arial</vt:lpstr>
      <vt:lpstr>Calibri</vt:lpstr>
      <vt:lpstr>Constantia</vt:lpstr>
      <vt:lpstr>Times New Roman</vt:lpstr>
      <vt:lpstr>Wingdings</vt:lpstr>
      <vt:lpstr>Wingdings 2</vt:lpstr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SAL - Nguyen Huu Phuc</cp:lastModifiedBy>
  <cp:revision>369</cp:revision>
  <cp:lastPrinted>2019-01-13T14:31:43Z</cp:lastPrinted>
  <dcterms:created xsi:type="dcterms:W3CDTF">2014-10-11T13:38:36Z</dcterms:created>
  <dcterms:modified xsi:type="dcterms:W3CDTF">2023-03-15T05:14:15Z</dcterms:modified>
</cp:coreProperties>
</file>