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2957" r:id="rId2"/>
    <p:sldId id="3059" r:id="rId3"/>
    <p:sldId id="3060" r:id="rId4"/>
    <p:sldId id="3075" r:id="rId5"/>
    <p:sldId id="3061" r:id="rId6"/>
    <p:sldId id="3062" r:id="rId7"/>
    <p:sldId id="3063" r:id="rId8"/>
    <p:sldId id="3064" r:id="rId9"/>
    <p:sldId id="3074" r:id="rId10"/>
    <p:sldId id="3070" r:id="rId11"/>
    <p:sldId id="3071" r:id="rId12"/>
    <p:sldId id="3072" r:id="rId13"/>
    <p:sldId id="3066" r:id="rId14"/>
    <p:sldId id="3067" r:id="rId15"/>
    <p:sldId id="3073" r:id="rId16"/>
    <p:sldId id="3068" r:id="rId17"/>
    <p:sldId id="306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9511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414536" y="1204249"/>
            <a:ext cx="10920710" cy="713272"/>
          </a:xfrm>
          <a:prstGeom prst="rect">
            <a:avLst/>
          </a:prstGeom>
        </p:spPr>
        <p:txBody>
          <a:bodyPr wrap="square">
            <a:spAutoFit/>
          </a:bodyPr>
          <a:lstStyle/>
          <a:p>
            <a:pPr algn="just" defTabSz="342900">
              <a:lnSpc>
                <a:spcPct val="150000"/>
              </a:lnSpc>
            </a:pPr>
            <a:r>
              <a:rPr lang="en-US" sz="3000" b="1" dirty="0">
                <a:latin typeface="UTM Avo" panose="02040603050506020204" pitchFamily="18" charset="0"/>
                <a:cs typeface="Times New Roman" panose="02020603050405020304" pitchFamily="18" charset="0"/>
              </a:rPr>
              <a:t>1. </a:t>
            </a:r>
            <a:r>
              <a:rPr lang="vi-VN" sz="3000" dirty="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49621" y="2103519"/>
            <a:ext cx="10517588" cy="1405769"/>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A. </a:t>
            </a:r>
            <a:r>
              <a:rPr lang="vi-VN" sz="3000" dirty="0">
                <a:latin typeface="UTM Avo" panose="02040603050506020204" pitchFamily="18" charset="0"/>
                <a:cs typeface="Times New Roman" panose="02020603050405020304" pitchFamily="18" charset="0"/>
              </a:rPr>
              <a:t>Em muốn xem lại những bàn thắng đẹp mắt của đội bóng mà em</a:t>
            </a:r>
            <a:r>
              <a:rPr lang="en-US" sz="3000" dirty="0">
                <a:latin typeface="UTM Avo" panose="02040603050506020204" pitchFamily="18" charset="0"/>
                <a:cs typeface="Times New Roman" panose="02020603050405020304" pitchFamily="18" charset="0"/>
              </a:rPr>
              <a:t> </a:t>
            </a:r>
            <a:r>
              <a:rPr lang="vi-VN" sz="3000" dirty="0">
                <a:latin typeface="UTM Avo" panose="02040603050506020204" pitchFamily="18" charset="0"/>
                <a:cs typeface="Times New Roman" panose="02020603050405020304" pitchFamily="18" charset="0"/>
              </a:rPr>
              <a:t>yêu thích</a:t>
            </a:r>
            <a:r>
              <a:rPr lang="en-US" sz="3000" dirty="0">
                <a:latin typeface="UTM Avo" panose="02040603050506020204" pitchFamily="18" charset="0"/>
                <a:cs typeface="Times New Roman" panose="02020603050405020304" pitchFamily="18" charset="0"/>
              </a:rPr>
              <a:t>.</a:t>
            </a:r>
            <a:endParaRPr lang="vi-VN" sz="3000" dirty="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3247206"/>
            <a:ext cx="9315124"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B. </a:t>
            </a:r>
            <a:r>
              <a:rPr lang="vi-VN" sz="3000" dirty="0">
                <a:latin typeface="UTM Avo" panose="02040603050506020204" pitchFamily="18" charset="0"/>
                <a:cs typeface="Times New Roman" panose="02020603050405020304" pitchFamily="18" charset="0"/>
              </a:rPr>
              <a:t>Em muốn giúp mẹ quét nhà sau khi học bài xong</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3990421"/>
            <a:ext cx="10920710" cy="1405769"/>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C. </a:t>
            </a:r>
            <a:r>
              <a:rPr lang="vi-VN" sz="3000" dirty="0">
                <a:latin typeface="UTM Avo" panose="02040603050506020204" pitchFamily="18" charset="0"/>
                <a:cs typeface="Times New Roman" panose="02020603050405020304" pitchFamily="18" charset="0"/>
              </a:rPr>
              <a:t>Em muốn biết kỉ lục Xoay ru-bíc 3 3 3 hiện nay trên thế giới là bao</a:t>
            </a:r>
            <a:r>
              <a:rPr lang="en-US" sz="3000" dirty="0">
                <a:latin typeface="UTM Avo" panose="02040603050506020204" pitchFamily="18" charset="0"/>
                <a:cs typeface="Times New Roman" panose="02020603050405020304" pitchFamily="18" charset="0"/>
              </a:rPr>
              <a:t> </a:t>
            </a:r>
            <a:r>
              <a:rPr lang="vi-VN" sz="3000" dirty="0">
                <a:latin typeface="UTM Avo" panose="02040603050506020204" pitchFamily="18" charset="0"/>
                <a:cs typeface="Times New Roman" panose="02020603050405020304" pitchFamily="18" charset="0"/>
              </a:rPr>
              <a:t>nhiêu giây và tên người lập kỉ lục</a:t>
            </a:r>
            <a:r>
              <a:rPr lang="en-US" sz="3000" dirty="0">
                <a:latin typeface="UTM Avo" panose="02040603050506020204" pitchFamily="18" charset="0"/>
                <a:cs typeface="Times New Roman" panose="02020603050405020304" pitchFamily="18" charset="0"/>
              </a:rPr>
              <a:t>.</a:t>
            </a:r>
            <a:endParaRPr lang="vi-VN" sz="3000" dirty="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49621" y="5150002"/>
            <a:ext cx="9315124" cy="1405769"/>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D. </a:t>
            </a:r>
            <a:r>
              <a:rPr lang="vi-VN" sz="3000" dirty="0">
                <a:latin typeface="UTM Avo" panose="02040603050506020204" pitchFamily="18" charset="0"/>
                <a:cs typeface="Times New Roman" panose="02020603050405020304" pitchFamily="18" charset="0"/>
              </a:rPr>
              <a:t>Em muốn nói chuyện, hỏi thăm ông bà, người thân hay bạn bè ở xa</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F2E5E95-920F-4983-A207-F645D4982522}"/>
              </a:ext>
            </a:extLst>
          </p:cNvPr>
          <p:cNvSpPr/>
          <p:nvPr/>
        </p:nvSpPr>
        <p:spPr>
          <a:xfrm>
            <a:off x="334805" y="2416680"/>
            <a:ext cx="1046734" cy="711285"/>
          </a:xfrm>
          <a:prstGeom prst="rect">
            <a:avLst/>
          </a:prstGeom>
        </p:spPr>
        <p:txBody>
          <a:bodyPr wrap="square">
            <a:spAutoFit/>
          </a:bodyPr>
          <a:lstStyle/>
          <a:p>
            <a:pPr defTabSz="342900">
              <a:lnSpc>
                <a:spcPct val="150000"/>
              </a:lnSpc>
            </a:pPr>
            <a:r>
              <a:rPr lang="en-US" sz="3000" dirty="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000" dirty="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4043401"/>
            <a:ext cx="451267" cy="711285"/>
          </a:xfrm>
          <a:prstGeom prst="rect">
            <a:avLst/>
          </a:prstGeom>
        </p:spPr>
        <p:txBody>
          <a:bodyPr wrap="square">
            <a:spAutoFit/>
          </a:bodyPr>
          <a:lstStyle/>
          <a:p>
            <a:pPr defTabSz="342900">
              <a:lnSpc>
                <a:spcPct val="150000"/>
              </a:lnSpc>
            </a:pPr>
            <a:r>
              <a:rPr lang="en-US" sz="3000" dirty="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000" dirty="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4805" y="5200843"/>
            <a:ext cx="451267" cy="711285"/>
          </a:xfrm>
          <a:prstGeom prst="rect">
            <a:avLst/>
          </a:prstGeom>
        </p:spPr>
        <p:txBody>
          <a:bodyPr wrap="square">
            <a:spAutoFit/>
          </a:bodyPr>
          <a:lstStyle/>
          <a:p>
            <a:pPr defTabSz="342900">
              <a:lnSpc>
                <a:spcPct val="150000"/>
              </a:lnSpc>
            </a:pPr>
            <a:r>
              <a:rPr lang="en-US" sz="3000" dirty="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000" dirty="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327993" y="3127943"/>
            <a:ext cx="1232452" cy="711285"/>
          </a:xfrm>
          <a:prstGeom prst="rect">
            <a:avLst/>
          </a:prstGeom>
        </p:spPr>
        <p:txBody>
          <a:bodyPr wrap="square">
            <a:spAutoFit/>
          </a:bodyPr>
          <a:lstStyle/>
          <a:p>
            <a:pPr defTabSz="342900">
              <a:lnSpc>
                <a:spcPct val="150000"/>
              </a:lnSpc>
            </a:pPr>
            <a:r>
              <a:rPr lang="en-US" sz="3000" dirty="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000"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8446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212574" y="1425059"/>
            <a:ext cx="10271503" cy="2766911"/>
          </a:xfrm>
          <a:prstGeom prst="rect">
            <a:avLst/>
          </a:prstGeom>
        </p:spPr>
        <p:txBody>
          <a:bodyPr wrap="square">
            <a:spAutoFit/>
          </a:bodyPr>
          <a:lstStyle/>
          <a:p>
            <a:pPr algn="just" defTabSz="342900">
              <a:lnSpc>
                <a:spcPct val="150000"/>
              </a:lnSpc>
            </a:pPr>
            <a:r>
              <a:rPr lang="en-US" sz="4000" b="1" dirty="0">
                <a:latin typeface="UTM Avo" panose="02040603050506020204" pitchFamily="18" charset="0"/>
                <a:cs typeface="Times New Roman" panose="02020603050405020304" pitchFamily="18" charset="0"/>
              </a:rPr>
              <a:t>1. </a:t>
            </a:r>
            <a:r>
              <a:rPr lang="vi-VN" sz="4000" dirty="0">
                <a:latin typeface="UTM Avo" panose="02040603050506020204" pitchFamily="18" charset="0"/>
                <a:cs typeface="Times New Roman" panose="02020603050405020304" pitchFamily="18" charset="0"/>
              </a:rPr>
              <a:t>Trước khi đi mua một món đồ nào đó, chị của Khoa thường vào Internet</a:t>
            </a:r>
            <a:r>
              <a:rPr lang="en-US" sz="4000" dirty="0">
                <a:latin typeface="UTM Avo" panose="02040603050506020204" pitchFamily="18" charset="0"/>
                <a:cs typeface="Times New Roman" panose="02020603050405020304" pitchFamily="18" charset="0"/>
              </a:rPr>
              <a:t> </a:t>
            </a:r>
            <a:r>
              <a:rPr lang="vi-VN" sz="4000" dirty="0">
                <a:latin typeface="UTM Avo" panose="02040603050506020204" pitchFamily="18" charset="0"/>
                <a:cs typeface="Times New Roman" panose="02020603050405020304" pitchFamily="18" charset="0"/>
              </a:rPr>
              <a:t>để tìm hiểu trước. Tại sao chị của Khoa lại làm như vậy?</a:t>
            </a:r>
          </a:p>
        </p:txBody>
      </p:sp>
    </p:spTree>
    <p:extLst>
      <p:ext uri="{BB962C8B-B14F-4D97-AF65-F5344CB8AC3E}">
        <p14:creationId xmlns:p14="http://schemas.microsoft.com/office/powerpoint/2010/main" val="383377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9"/>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0"/>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5BA10413-6F1E-2E0B-FCB7-80069B73303A}"/>
              </a:ext>
            </a:extLst>
          </p:cNvPr>
          <p:cNvSpPr txBox="1"/>
          <p:nvPr/>
        </p:nvSpPr>
        <p:spPr>
          <a:xfrm>
            <a:off x="6096000" y="3464413"/>
            <a:ext cx="2146853" cy="553998"/>
          </a:xfrm>
          <a:prstGeom prst="rect">
            <a:avLst/>
          </a:prstGeom>
          <a:noFill/>
        </p:spPr>
        <p:txBody>
          <a:bodyPr wrap="square" rtlCol="0">
            <a:spAutoFit/>
          </a:bodyPr>
          <a:lstStyle/>
          <a:p>
            <a:r>
              <a:rPr lang="en-US" sz="3000" dirty="0"/>
              <a:t>(</a:t>
            </a:r>
            <a:r>
              <a:rPr lang="en-US" sz="3000" dirty="0" err="1"/>
              <a:t>Tiết</a:t>
            </a:r>
            <a:r>
              <a:rPr lang="en-US" sz="3000" dirty="0"/>
              <a:t> 2)</a:t>
            </a:r>
          </a:p>
        </p:txBody>
      </p:sp>
    </p:spTree>
    <p:custDataLst>
      <p:tags r:id="rId1"/>
    </p:custDataLst>
    <p:extLst>
      <p:ext uri="{BB962C8B-B14F-4D97-AF65-F5344CB8AC3E}">
        <p14:creationId xmlns:p14="http://schemas.microsoft.com/office/powerpoint/2010/main" val="2827495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3777573"/>
          </a:xfrm>
          <a:prstGeom prst="rect">
            <a:avLst/>
          </a:prstGeom>
        </p:spPr>
        <p:txBody>
          <a:bodyPr wrap="square">
            <a:spAutoFit/>
          </a:bodyPr>
          <a:lstStyle/>
          <a:p>
            <a:pPr algn="just" defTabSz="342900">
              <a:lnSpc>
                <a:spcPct val="135000"/>
              </a:lnSpc>
            </a:pPr>
            <a:r>
              <a:rPr lang="en-US" sz="3000" dirty="0">
                <a:latin typeface="UTM Avo" panose="02040603050506020204" pitchFamily="18" charset="0"/>
                <a:cs typeface="Times New Roman" panose="02020603050405020304" pitchFamily="18" charset="0"/>
              </a:rPr>
              <a:t>	</a:t>
            </a:r>
            <a:r>
              <a:rPr lang="vi-VN" sz="3000" b="1" dirty="0">
                <a:latin typeface="UTM Avo" panose="02040603050506020204" pitchFamily="18" charset="0"/>
                <a:cs typeface="Times New Roman" panose="02020603050405020304" pitchFamily="18" charset="0"/>
              </a:rPr>
              <a:t>Thông tin </a:t>
            </a:r>
            <a:r>
              <a:rPr lang="vi-VN" sz="3000" dirty="0">
                <a:latin typeface="UTM Avo" panose="02040603050506020204" pitchFamily="18" charset="0"/>
                <a:cs typeface="Times New Roman" panose="02020603050405020304" pitchFamily="18" charset="0"/>
              </a:rPr>
              <a:t>trên Internet rất đa dạng và phong phú nhưng cũng có những thông tin </a:t>
            </a:r>
            <a:r>
              <a:rPr lang="vi-VN" sz="3000" b="1" dirty="0">
                <a:latin typeface="UTM Avo" panose="02040603050506020204" pitchFamily="18" charset="0"/>
                <a:cs typeface="Times New Roman" panose="02020603050405020304" pitchFamily="18" charset="0"/>
              </a:rPr>
              <a:t>không chính xác </a:t>
            </a:r>
            <a:r>
              <a:rPr lang="vi-VN" sz="3000" dirty="0">
                <a:latin typeface="UTM Avo" panose="02040603050506020204" pitchFamily="18" charset="0"/>
                <a:cs typeface="Times New Roman" panose="02020603050405020304" pitchFamily="18" charset="0"/>
              </a:rPr>
              <a:t>hoặc </a:t>
            </a:r>
            <a:r>
              <a:rPr lang="vi-VN" sz="3000" b="1" dirty="0">
                <a:latin typeface="UTM Avo" panose="02040603050506020204" pitchFamily="18" charset="0"/>
                <a:cs typeface="Times New Roman" panose="02020603050405020304" pitchFamily="18" charset="0"/>
              </a:rPr>
              <a:t>khó hiểu </a:t>
            </a:r>
            <a:r>
              <a:rPr lang="vi-VN" sz="3000" dirty="0">
                <a:latin typeface="UTM Avo" panose="02040603050506020204" pitchFamily="18" charset="0"/>
                <a:cs typeface="Times New Roman" panose="02020603050405020304" pitchFamily="18" charset="0"/>
              </a:rPr>
              <a:t>với các em. Một số thông tin</a:t>
            </a:r>
            <a:r>
              <a:rPr lang="en-US" sz="3000" dirty="0">
                <a:latin typeface="UTM Avo" panose="02040603050506020204" pitchFamily="18" charset="0"/>
                <a:cs typeface="Times New Roman" panose="02020603050405020304" pitchFamily="18" charset="0"/>
              </a:rPr>
              <a:t> c</a:t>
            </a:r>
            <a:r>
              <a:rPr lang="vi-VN" sz="3000" dirty="0">
                <a:latin typeface="UTM Avo" panose="02040603050506020204" pitchFamily="18" charset="0"/>
                <a:cs typeface="Times New Roman" panose="02020603050405020304" pitchFamily="18" charset="0"/>
              </a:rPr>
              <a:t>òn có </a:t>
            </a:r>
            <a:r>
              <a:rPr lang="vi-VN" sz="3000" b="1" dirty="0">
                <a:latin typeface="UTM Avo" panose="02040603050506020204" pitchFamily="18" charset="0"/>
                <a:cs typeface="Times New Roman" panose="02020603050405020304" pitchFamily="18" charset="0"/>
              </a:rPr>
              <a:t>nội dung xấu hoặc doạ nạt</a:t>
            </a:r>
            <a:r>
              <a:rPr lang="vi-VN" sz="3000" dirty="0">
                <a:latin typeface="UTM Avo" panose="02040603050506020204" pitchFamily="18" charset="0"/>
                <a:cs typeface="Times New Roman" panose="02020603050405020304" pitchFamily="18" charset="0"/>
              </a:rPr>
              <a:t>, khiến các em </a:t>
            </a:r>
            <a:r>
              <a:rPr lang="vi-VN" sz="3000" b="1" dirty="0">
                <a:latin typeface="UTM Avo" panose="02040603050506020204" pitchFamily="18" charset="0"/>
                <a:cs typeface="Times New Roman" panose="02020603050405020304" pitchFamily="18" charset="0"/>
              </a:rPr>
              <a:t>lo lắng, sợ hãi</a:t>
            </a:r>
            <a:r>
              <a:rPr lang="vi-VN" sz="3000" dirty="0">
                <a:latin typeface="UTM Avo" panose="02040603050506020204" pitchFamily="18" charset="0"/>
                <a:cs typeface="Times New Roman" panose="02020603050405020304" pitchFamily="18" charset="0"/>
              </a:rPr>
              <a:t>. Vì vậy, khi sử dụng Internet, các em phải được thầy cô hoặc bố mẹ </a:t>
            </a:r>
            <a:r>
              <a:rPr lang="vi-VN" sz="3000" b="1" dirty="0">
                <a:latin typeface="UTM Avo" panose="02040603050506020204" pitchFamily="18" charset="0"/>
                <a:cs typeface="Times New Roman" panose="02020603050405020304" pitchFamily="18" charset="0"/>
              </a:rPr>
              <a:t>cho phép, hướng dẫn</a:t>
            </a:r>
            <a:r>
              <a:rPr lang="vi-VN" sz="3000" dirty="0">
                <a:latin typeface="UTM Avo" panose="02040603050506020204" pitchFamily="18" charset="0"/>
                <a:cs typeface="Times New Roman" panose="02020603050405020304" pitchFamily="18" charset="0"/>
              </a:rPr>
              <a:t>. Hãy </a:t>
            </a:r>
            <a:r>
              <a:rPr lang="vi-VN" sz="3000" b="1" dirty="0">
                <a:latin typeface="UTM Avo" panose="02040603050506020204" pitchFamily="18" charset="0"/>
                <a:cs typeface="Times New Roman" panose="02020603050405020304" pitchFamily="18" charset="0"/>
              </a:rPr>
              <a:t>chia sẻ </a:t>
            </a:r>
            <a:r>
              <a:rPr lang="vi-VN" sz="3000" dirty="0">
                <a:latin typeface="UTM Avo" panose="02040603050506020204" pitchFamily="18" charset="0"/>
                <a:cs typeface="Times New Roman" panose="02020603050405020304" pitchFamily="18" charset="0"/>
              </a:rPr>
              <a:t>với </a:t>
            </a:r>
            <a:r>
              <a:rPr lang="vi-VN" sz="3000" b="1" dirty="0">
                <a:latin typeface="UTM Avo" panose="02040603050506020204" pitchFamily="18" charset="0"/>
                <a:cs typeface="Times New Roman" panose="02020603050405020304" pitchFamily="18" charset="0"/>
              </a:rPr>
              <a:t>người lớn mà em tin cậy</a:t>
            </a:r>
            <a:r>
              <a:rPr lang="vi-VN" sz="3000" dirty="0">
                <a:latin typeface="UTM Avo" panose="02040603050506020204" pitchFamily="18" charset="0"/>
                <a:cs typeface="Times New Roman" panose="02020603050405020304" pitchFamily="18" charset="0"/>
              </a:rPr>
              <a:t> về những </a:t>
            </a:r>
            <a:r>
              <a:rPr lang="vi-VN" sz="3000" b="1" dirty="0">
                <a:latin typeface="UTM Avo" panose="02040603050506020204" pitchFamily="18" charset="0"/>
                <a:cs typeface="Times New Roman" panose="02020603050405020304" pitchFamily="18" charset="0"/>
              </a:rPr>
              <a:t>vấn đề gặp phải </a:t>
            </a:r>
            <a:r>
              <a:rPr lang="vi-VN" sz="3000" dirty="0">
                <a:latin typeface="UTM Avo" panose="02040603050506020204" pitchFamily="18" charset="0"/>
                <a:cs typeface="Times New Roman" panose="02020603050405020304" pitchFamily="18" charset="0"/>
              </a:rPr>
              <a:t>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510748" y="4319772"/>
            <a:ext cx="8967664" cy="2450906"/>
            <a:chOff x="176038" y="533052"/>
            <a:chExt cx="8665432" cy="1765909"/>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1284582"/>
            </a:xfrm>
            <a:prstGeom prst="rect">
              <a:avLst/>
            </a:prstGeom>
          </p:spPr>
          <p:txBody>
            <a:bodyPr wrap="square">
              <a:spAutoFit/>
            </a:bodyPr>
            <a:lstStyle/>
            <a:p>
              <a:pPr algn="ctr" defTabSz="342900">
                <a:lnSpc>
                  <a:spcPct val="135000"/>
                </a:lnSpc>
              </a:pPr>
              <a:r>
                <a:rPr lang="vi-VN" sz="3000" b="1" dirty="0">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3000" b="1" dirty="0">
                  <a:solidFill>
                    <a:srgbClr val="F03C69"/>
                  </a:solidFill>
                  <a:latin typeface="UTM Avo" panose="02040603050506020204" pitchFamily="18" charset="0"/>
                  <a:cs typeface="Times New Roman" panose="02020603050405020304" pitchFamily="18" charset="0"/>
                </a:rPr>
                <a:t>cũng phù hợp với các em.</a:t>
              </a:r>
            </a:p>
          </p:txBody>
        </p:sp>
      </p:gr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ACD7BF-05D3-4DE2-AA4C-8F357817A897}"/>
              </a:ext>
            </a:extLst>
          </p:cNvPr>
          <p:cNvPicPr>
            <a:picLocks noChangeAspect="1"/>
          </p:cNvPicPr>
          <p:nvPr/>
        </p:nvPicPr>
        <p:blipFill>
          <a:blip r:embed="rId2"/>
          <a:stretch>
            <a:fillRect/>
          </a:stretch>
        </p:blipFill>
        <p:spPr>
          <a:xfrm>
            <a:off x="327515" y="1229684"/>
            <a:ext cx="745392" cy="733836"/>
          </a:xfrm>
          <a:prstGeom prst="rect">
            <a:avLst/>
          </a:prstGeom>
        </p:spPr>
      </p:pic>
      <p:sp>
        <p:nvSpPr>
          <p:cNvPr id="3" name="Rectangle 2">
            <a:extLst>
              <a:ext uri="{FF2B5EF4-FFF2-40B4-BE49-F238E27FC236}">
                <a16:creationId xmlns:a16="http://schemas.microsoft.com/office/drawing/2014/main" id="{1933C3AE-716F-7058-5CA3-CF908ABE769E}"/>
              </a:ext>
            </a:extLst>
          </p:cNvPr>
          <p:cNvSpPr/>
          <p:nvPr/>
        </p:nvSpPr>
        <p:spPr>
          <a:xfrm>
            <a:off x="1289351" y="1417614"/>
            <a:ext cx="9315124" cy="1405769"/>
          </a:xfrm>
          <a:prstGeom prst="rect">
            <a:avLst/>
          </a:prstGeom>
        </p:spPr>
        <p:txBody>
          <a:bodyPr wrap="square">
            <a:spAutoFit/>
          </a:bodyPr>
          <a:lstStyle/>
          <a:p>
            <a:pPr algn="just" defTabSz="342900">
              <a:lnSpc>
                <a:spcPct val="150000"/>
              </a:lnSpc>
            </a:pPr>
            <a:r>
              <a:rPr lang="vi-VN" sz="3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4" name="Rectangle 3">
            <a:extLst>
              <a:ext uri="{FF2B5EF4-FFF2-40B4-BE49-F238E27FC236}">
                <a16:creationId xmlns:a16="http://schemas.microsoft.com/office/drawing/2014/main" id="{8FFB35D8-0376-FB95-D7E7-A67D65486C4C}"/>
              </a:ext>
            </a:extLst>
          </p:cNvPr>
          <p:cNvSpPr/>
          <p:nvPr/>
        </p:nvSpPr>
        <p:spPr>
          <a:xfrm>
            <a:off x="1289351" y="2972773"/>
            <a:ext cx="9315124"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A. </a:t>
            </a:r>
            <a:r>
              <a:rPr lang="vi-VN" sz="3000" dirty="0">
                <a:latin typeface="UTM Avo" panose="02040603050506020204" pitchFamily="18" charset="0"/>
                <a:cs typeface="Times New Roman" panose="02020603050405020304" pitchFamily="18" charset="0"/>
              </a:rPr>
              <a:t>Trang thông tin về các trò chơi dân gian</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672E1B3-2CAE-79CE-9AC5-F9EE98A25FE5}"/>
              </a:ext>
            </a:extLst>
          </p:cNvPr>
          <p:cNvSpPr/>
          <p:nvPr/>
        </p:nvSpPr>
        <p:spPr>
          <a:xfrm>
            <a:off x="1289351" y="4071398"/>
            <a:ext cx="9315124"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B. </a:t>
            </a:r>
            <a:r>
              <a:rPr lang="vi-VN" sz="3000" dirty="0">
                <a:latin typeface="UTM Avo" panose="02040603050506020204" pitchFamily="18" charset="0"/>
                <a:cs typeface="Times New Roman" panose="02020603050405020304" pitchFamily="18" charset="0"/>
              </a:rPr>
              <a:t>Trang thông tin về lịch sử, địa lí</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B093C45-4DB1-6230-326B-344DBC5E5B66}"/>
              </a:ext>
            </a:extLst>
          </p:cNvPr>
          <p:cNvSpPr/>
          <p:nvPr/>
        </p:nvSpPr>
        <p:spPr>
          <a:xfrm>
            <a:off x="1289351" y="5083750"/>
            <a:ext cx="9315124"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C. </a:t>
            </a:r>
            <a:r>
              <a:rPr lang="vi-VN" sz="3000" dirty="0">
                <a:latin typeface="UTM Avo" panose="02040603050506020204" pitchFamily="18" charset="0"/>
                <a:cs typeface="Times New Roman" panose="02020603050405020304" pitchFamily="18" charset="0"/>
              </a:rPr>
              <a:t>Trang thông tin có nội dung bạo lực</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378F381-6DC1-3228-ADEB-C603A736C4F2}"/>
              </a:ext>
            </a:extLst>
          </p:cNvPr>
          <p:cNvSpPr/>
          <p:nvPr/>
        </p:nvSpPr>
        <p:spPr>
          <a:xfrm>
            <a:off x="1026419" y="5220877"/>
            <a:ext cx="745392" cy="7132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000"/>
          </a:p>
        </p:txBody>
      </p:sp>
    </p:spTree>
    <p:extLst>
      <p:ext uri="{BB962C8B-B14F-4D97-AF65-F5344CB8AC3E}">
        <p14:creationId xmlns:p14="http://schemas.microsoft.com/office/powerpoint/2010/main" val="603828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147238" y="472305"/>
            <a:ext cx="3959262" cy="1014929"/>
            <a:chOff x="104626" y="2089994"/>
            <a:chExt cx="395926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626" y="2089994"/>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83287" y="2184000"/>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BD32BAAE-06EA-4CC7-91DE-74881536AC87}"/>
              </a:ext>
            </a:extLst>
          </p:cNvPr>
          <p:cNvSpPr/>
          <p:nvPr/>
        </p:nvSpPr>
        <p:spPr>
          <a:xfrm>
            <a:off x="509290" y="1527063"/>
            <a:ext cx="10920710" cy="1405769"/>
          </a:xfrm>
          <a:prstGeom prst="rect">
            <a:avLst/>
          </a:prstGeom>
        </p:spPr>
        <p:txBody>
          <a:bodyPr wrap="square">
            <a:spAutoFit/>
          </a:bodyPr>
          <a:lstStyle/>
          <a:p>
            <a:pPr algn="just" defTabSz="342900">
              <a:lnSpc>
                <a:spcPct val="150000"/>
              </a:lnSpc>
            </a:pPr>
            <a:r>
              <a:rPr lang="en-US" sz="3000" b="1" dirty="0">
                <a:latin typeface="UTM Avo" panose="02040603050506020204" pitchFamily="18" charset="0"/>
                <a:cs typeface="Times New Roman" panose="02020603050405020304" pitchFamily="18" charset="0"/>
              </a:rPr>
              <a:t>2. </a:t>
            </a:r>
            <a:r>
              <a:rPr lang="vi-VN" sz="3000" dirty="0">
                <a:latin typeface="UTM Avo" panose="02040603050506020204" pitchFamily="18" charset="0"/>
                <a:cs typeface="Times New Roman" panose="02020603050405020304" pitchFamily="18" charset="0"/>
              </a:rPr>
              <a:t>Ý nào dưới đây </a:t>
            </a:r>
            <a:r>
              <a:rPr lang="vi-VN" sz="3000" b="1" dirty="0">
                <a:solidFill>
                  <a:srgbClr val="C00000"/>
                </a:solidFill>
                <a:latin typeface="UTM Avo" panose="02040603050506020204" pitchFamily="18" charset="0"/>
                <a:cs typeface="Times New Roman" panose="02020603050405020304" pitchFamily="18" charset="0"/>
              </a:rPr>
              <a:t>không phải </a:t>
            </a:r>
            <a:r>
              <a:rPr lang="vi-VN" sz="3000" dirty="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674872" y="2963676"/>
            <a:ext cx="10517588"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A. </a:t>
            </a:r>
            <a:r>
              <a:rPr lang="vi-VN" sz="3000" dirty="0">
                <a:latin typeface="UTM Avo" panose="02040603050506020204" pitchFamily="18" charset="0"/>
                <a:cs typeface="Times New Roman" panose="02020603050405020304" pitchFamily="18" charset="0"/>
              </a:rPr>
              <a:t>Đáng tin cậy, luôn chính xác</a:t>
            </a:r>
            <a:r>
              <a:rPr lang="en-US" sz="3000" dirty="0">
                <a:latin typeface="UTM Avo" panose="02040603050506020204" pitchFamily="18" charset="0"/>
                <a:cs typeface="Times New Roman" panose="02020603050405020304" pitchFamily="18" charset="0"/>
              </a:rPr>
              <a:t>.</a:t>
            </a:r>
            <a:endParaRPr lang="vi-VN" sz="3000" dirty="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3833637"/>
            <a:ext cx="9315124"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B. </a:t>
            </a:r>
            <a:r>
              <a:rPr lang="vi-VN" sz="3000" dirty="0">
                <a:latin typeface="UTM Avo" panose="02040603050506020204" pitchFamily="18" charset="0"/>
                <a:cs typeface="Times New Roman" panose="02020603050405020304" pitchFamily="18" charset="0"/>
              </a:rPr>
              <a:t>Được cập nhật thường xuyên</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4703598"/>
            <a:ext cx="9315124"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C. </a:t>
            </a:r>
            <a:r>
              <a:rPr lang="vi-VN" sz="3000" dirty="0">
                <a:latin typeface="UTM Avo" panose="02040603050506020204" pitchFamily="18" charset="0"/>
                <a:cs typeface="Times New Roman" panose="02020603050405020304" pitchFamily="18" charset="0"/>
              </a:rPr>
              <a:t>Đa dạng và phong phú</a:t>
            </a:r>
            <a:r>
              <a:rPr lang="en-US" sz="3000" dirty="0">
                <a:latin typeface="UTM Avo" panose="02040603050506020204" pitchFamily="18" charset="0"/>
                <a:cs typeface="Times New Roman" panose="02020603050405020304" pitchFamily="18" charset="0"/>
              </a:rPr>
              <a:t>.</a:t>
            </a:r>
            <a:endParaRPr lang="vi-VN" sz="3000" dirty="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477078" y="3024363"/>
            <a:ext cx="665006" cy="8163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D1FCF2D-DF3D-4F95-A9A1-4F98FB836F38}"/>
              </a:ext>
            </a:extLst>
          </p:cNvPr>
          <p:cNvSpPr/>
          <p:nvPr/>
        </p:nvSpPr>
        <p:spPr>
          <a:xfrm>
            <a:off x="1344082" y="1927667"/>
            <a:ext cx="9831882" cy="3690241"/>
          </a:xfrm>
          <a:prstGeom prst="rect">
            <a:avLst/>
          </a:prstGeom>
        </p:spPr>
        <p:txBody>
          <a:bodyPr wrap="square">
            <a:spAutoFit/>
          </a:bodyPr>
          <a:lstStyle/>
          <a:p>
            <a:pPr algn="just" defTabSz="342900">
              <a:lnSpc>
                <a:spcPct val="150000"/>
              </a:lnSpc>
            </a:pPr>
            <a:r>
              <a:rPr lang="en-US" sz="4000" b="1" dirty="0">
                <a:latin typeface="UTM Avo" panose="02040603050506020204" pitchFamily="18" charset="0"/>
                <a:cs typeface="Times New Roman" panose="02020603050405020304" pitchFamily="18" charset="0"/>
              </a:rPr>
              <a:t>2. </a:t>
            </a:r>
            <a:r>
              <a:rPr lang="vi-VN" sz="4000" dirty="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4000" dirty="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1" y="2852397"/>
            <a:ext cx="7852039" cy="317071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5" y="3078706"/>
            <a:ext cx="7852039" cy="1624676"/>
          </a:xfrm>
          <a:prstGeom prst="rect">
            <a:avLst/>
          </a:prstGeom>
        </p:spPr>
        <p:txBody>
          <a:bodyPr wrap="square">
            <a:spAutoFit/>
          </a:bodyPr>
          <a:lstStyle/>
          <a:p>
            <a:pPr indent="342900" algn="just" defTabSz="342900">
              <a:lnSpc>
                <a:spcPct val="150000"/>
              </a:lnSpc>
            </a:pPr>
            <a:r>
              <a:rPr lang="vi-VN" sz="3500" dirty="0">
                <a:latin typeface="UTM Avo" panose="02040603050506020204" pitchFamily="18" charset="0"/>
                <a:cs typeface="Times New Roman" panose="02020603050405020304" pitchFamily="18" charset="0"/>
              </a:rPr>
              <a:t>Hãy kể những điều em biết về Internet. </a:t>
            </a:r>
            <a:endParaRPr lang="en-US" sz="3500" dirty="0">
              <a:latin typeface="UTM Avo" panose="02040603050506020204" pitchFamily="18" charset="0"/>
              <a:cs typeface="Times New Roman" panose="02020603050405020304" pitchFamily="18" charset="0"/>
            </a:endParaRPr>
          </a:p>
          <a:p>
            <a:pPr indent="342900" algn="just" defTabSz="342900">
              <a:lnSpc>
                <a:spcPct val="150000"/>
              </a:lnSpc>
            </a:pPr>
            <a:r>
              <a:rPr lang="vi-VN" sz="3500" dirty="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1002599"/>
            <a:ext cx="11587867" cy="5330751"/>
            <a:chOff x="512219" y="933980"/>
            <a:chExt cx="11587867" cy="5330751"/>
          </a:xfrm>
        </p:grpSpPr>
        <p:sp>
          <p:nvSpPr>
            <p:cNvPr id="13" name="Rectangle 12">
              <a:extLst>
                <a:ext uri="{FF2B5EF4-FFF2-40B4-BE49-F238E27FC236}">
                  <a16:creationId xmlns:a16="http://schemas.microsoft.com/office/drawing/2014/main" id="{FAB2ABA5-E39F-453B-A1F6-A8A302CF76CF}"/>
                </a:ext>
              </a:extLst>
            </p:cNvPr>
            <p:cNvSpPr/>
            <p:nvPr/>
          </p:nvSpPr>
          <p:spPr>
            <a:xfrm>
              <a:off x="4926731" y="951740"/>
              <a:ext cx="7173355" cy="816762"/>
            </a:xfrm>
            <a:prstGeom prst="rect">
              <a:avLst/>
            </a:prstGeom>
          </p:spPr>
          <p:txBody>
            <a:bodyPr wrap="square">
              <a:spAutoFit/>
            </a:bodyPr>
            <a:lstStyle/>
            <a:p>
              <a:pPr defTabSz="342900">
                <a:lnSpc>
                  <a:spcPct val="150000"/>
                </a:lnSpc>
              </a:pPr>
              <a:r>
                <a:rPr lang="vi-VN" sz="3500" b="1" dirty="0">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0557" y="2141918"/>
              <a:ext cx="10506269" cy="3483261"/>
            </a:xfrm>
            <a:prstGeom prst="rect">
              <a:avLst/>
            </a:prstGeom>
          </p:spPr>
          <p:txBody>
            <a:bodyPr wrap="square">
              <a:spAutoFit/>
            </a:bodyPr>
            <a:lstStyle/>
            <a:p>
              <a:pPr defTabSz="342900">
                <a:lnSpc>
                  <a:spcPct val="150000"/>
                </a:lnSpc>
              </a:pPr>
              <a:r>
                <a:rPr lang="vi-VN" sz="3000" dirty="0">
                  <a:latin typeface="UTM Avo" panose="02040603050506020204" pitchFamily="18" charset="0"/>
                  <a:cs typeface="Times New Roman" panose="02020603050405020304" pitchFamily="18" charset="0"/>
                </a:rPr>
                <a:t>Em hãy theo dõi câu chuyện của bạn </a:t>
              </a:r>
              <a:r>
                <a:rPr lang="en-US" sz="3000" dirty="0">
                  <a:latin typeface="UTM Avo" panose="02040603050506020204" pitchFamily="18" charset="0"/>
                  <a:cs typeface="Times New Roman" panose="02020603050405020304" pitchFamily="18" charset="0"/>
                </a:rPr>
                <a:t>K</a:t>
              </a:r>
              <a:r>
                <a:rPr lang="vi-VN" sz="3000" dirty="0">
                  <a:latin typeface="UTM Avo" panose="02040603050506020204" pitchFamily="18" charset="0"/>
                  <a:cs typeface="Times New Roman" panose="02020603050405020304" pitchFamily="18" charset="0"/>
                </a:rPr>
                <a:t>hoa và cho biết các thành viên trong gia đình Khoa nhận được những thông tin gì từ Internet? </a:t>
              </a:r>
            </a:p>
            <a:p>
              <a:pPr defTabSz="342900">
                <a:lnSpc>
                  <a:spcPct val="150000"/>
                </a:lnSpc>
              </a:pPr>
              <a:r>
                <a:rPr lang="vi-VN" sz="3000" b="1" i="1" dirty="0">
                  <a:latin typeface="UTM Avo" panose="02040603050506020204" pitchFamily="18" charset="0"/>
                  <a:cs typeface="Times New Roman" panose="02020603050405020304" pitchFamily="18" charset="0"/>
                </a:rPr>
                <a:t>Chiều Chủ nhật, Khoa được bố mẹ </a:t>
              </a:r>
              <a:r>
                <a:rPr lang="vi-VN" sz="3000" b="1" i="1" dirty="0">
                  <a:solidFill>
                    <a:srgbClr val="FF0000"/>
                  </a:solidFill>
                  <a:latin typeface="UTM Avo" panose="02040603050506020204" pitchFamily="18" charset="0"/>
                  <a:cs typeface="Times New Roman" panose="02020603050405020304" pitchFamily="18" charset="0"/>
                </a:rPr>
                <a:t>cho phép truy cập Internet </a:t>
              </a:r>
              <a:r>
                <a:rPr lang="vi-VN" sz="3000" b="1" i="1" dirty="0">
                  <a:latin typeface="UTM Avo" panose="02040603050506020204" pitchFamily="18" charset="0"/>
                  <a:cs typeface="Times New Roman" panose="02020603050405020304" pitchFamily="18" charset="0"/>
                </a:rPr>
                <a:t>bằng máy tính để </a:t>
              </a:r>
              <a:r>
                <a:rPr lang="vi-VN" sz="3000" b="1" i="1" dirty="0">
                  <a:solidFill>
                    <a:srgbClr val="FF0000"/>
                  </a:solidFill>
                  <a:latin typeface="UTM Avo" panose="02040603050506020204" pitchFamily="18" charset="0"/>
                  <a:cs typeface="Times New Roman" panose="02020603050405020304" pitchFamily="18" charset="0"/>
                </a:rPr>
                <a:t>tìm hiểu về đội bóng đá </a:t>
              </a:r>
              <a:r>
                <a:rPr lang="vi-VN" sz="3000" b="1" i="1" dirty="0">
                  <a:latin typeface="UTM Avo" panose="02040603050506020204" pitchFamily="18" charset="0"/>
                  <a:cs typeface="Times New Roman" panose="02020603050405020304" pitchFamily="18" charset="0"/>
                </a:rPr>
                <a:t>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33980"/>
              <a:ext cx="4430884" cy="929178"/>
              <a:chOff x="522612" y="933980"/>
              <a:chExt cx="4430884" cy="929178"/>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957143"/>
                <a:ext cx="3431450" cy="816762"/>
                <a:chOff x="5906375" y="1266282"/>
                <a:chExt cx="3431450" cy="816762"/>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3356802"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266282"/>
                  <a:ext cx="3332133" cy="816762"/>
                </a:xfrm>
                <a:prstGeom prst="rect">
                  <a:avLst/>
                </a:prstGeom>
              </p:spPr>
              <p:txBody>
                <a:bodyPr wrap="square">
                  <a:spAutoFit/>
                </a:bodyPr>
                <a:lstStyle/>
                <a:p>
                  <a:pPr algn="ctr" defTabSz="342900">
                    <a:lnSpc>
                      <a:spcPct val="150000"/>
                    </a:lnSpc>
                  </a:pPr>
                  <a:r>
                    <a:rPr lang="en-US" sz="3500" b="1" dirty="0">
                      <a:solidFill>
                        <a:schemeClr val="bg1"/>
                      </a:solidFill>
                      <a:latin typeface="UTM Bienvenue" panose="02040603050506020204" pitchFamily="18" charset="0"/>
                      <a:cs typeface="Times New Roman" panose="02020603050405020304" pitchFamily="18" charset="0"/>
                    </a:rPr>
                    <a:t>HOẠT ĐỘNG </a:t>
                  </a:r>
                  <a:endParaRPr lang="vi-VN" sz="3500" b="1" dirty="0">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4000543" y="956031"/>
                <a:ext cx="952953" cy="907127"/>
                <a:chOff x="14034335" y="2358694"/>
                <a:chExt cx="3397172" cy="3320586"/>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34335" y="2455054"/>
                  <a:ext cx="3397172" cy="3224226"/>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31287" y="2358694"/>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4296917" y="933980"/>
                <a:ext cx="363894" cy="661656"/>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4CCBE-D923-661B-1D80-EC64A6A5ADE6}"/>
              </a:ext>
            </a:extLst>
          </p:cNvPr>
          <p:cNvPicPr>
            <a:picLocks noChangeAspect="1"/>
          </p:cNvPicPr>
          <p:nvPr/>
        </p:nvPicPr>
        <p:blipFill>
          <a:blip r:embed="rId2"/>
          <a:stretch>
            <a:fillRect/>
          </a:stretch>
        </p:blipFill>
        <p:spPr>
          <a:xfrm>
            <a:off x="1201124" y="248839"/>
            <a:ext cx="4248459" cy="3299430"/>
          </a:xfrm>
          <a:prstGeom prst="rect">
            <a:avLst/>
          </a:prstGeom>
        </p:spPr>
      </p:pic>
      <p:pic>
        <p:nvPicPr>
          <p:cNvPr id="3" name="Picture 2">
            <a:extLst>
              <a:ext uri="{FF2B5EF4-FFF2-40B4-BE49-F238E27FC236}">
                <a16:creationId xmlns:a16="http://schemas.microsoft.com/office/drawing/2014/main" id="{ABBF3683-F147-6D81-1E2A-E15ABE049AA1}"/>
              </a:ext>
            </a:extLst>
          </p:cNvPr>
          <p:cNvPicPr>
            <a:picLocks noChangeAspect="1"/>
          </p:cNvPicPr>
          <p:nvPr/>
        </p:nvPicPr>
        <p:blipFill>
          <a:blip r:embed="rId3"/>
          <a:stretch>
            <a:fillRect/>
          </a:stretch>
        </p:blipFill>
        <p:spPr>
          <a:xfrm>
            <a:off x="6291942" y="233376"/>
            <a:ext cx="4607184" cy="3357463"/>
          </a:xfrm>
          <a:prstGeom prst="rect">
            <a:avLst/>
          </a:prstGeom>
        </p:spPr>
      </p:pic>
      <p:sp>
        <p:nvSpPr>
          <p:cNvPr id="4" name="Rectangle 3">
            <a:extLst>
              <a:ext uri="{FF2B5EF4-FFF2-40B4-BE49-F238E27FC236}">
                <a16:creationId xmlns:a16="http://schemas.microsoft.com/office/drawing/2014/main" id="{D7C8AEBB-0F9A-873C-F29D-E996CFD809F2}"/>
              </a:ext>
            </a:extLst>
          </p:cNvPr>
          <p:cNvSpPr/>
          <p:nvPr/>
        </p:nvSpPr>
        <p:spPr>
          <a:xfrm>
            <a:off x="238585" y="4091499"/>
            <a:ext cx="6433384" cy="2098267"/>
          </a:xfrm>
          <a:prstGeom prst="rect">
            <a:avLst/>
          </a:prstGeom>
        </p:spPr>
        <p:txBody>
          <a:bodyPr wrap="square">
            <a:spAutoFit/>
          </a:bodyPr>
          <a:lstStyle/>
          <a:p>
            <a:pPr algn="ctr" defTabSz="342900">
              <a:lnSpc>
                <a:spcPct val="150000"/>
              </a:lnSpc>
            </a:pPr>
            <a:r>
              <a:rPr lang="vi-VN" sz="3000" i="1" dirty="0">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5" name="Rectangle 4">
            <a:extLst>
              <a:ext uri="{FF2B5EF4-FFF2-40B4-BE49-F238E27FC236}">
                <a16:creationId xmlns:a16="http://schemas.microsoft.com/office/drawing/2014/main" id="{04B578D7-F48C-03BC-60CA-B3FBAFFAA30D}"/>
              </a:ext>
            </a:extLst>
          </p:cNvPr>
          <p:cNvSpPr/>
          <p:nvPr/>
        </p:nvSpPr>
        <p:spPr>
          <a:xfrm>
            <a:off x="6096000" y="4134069"/>
            <a:ext cx="6433384" cy="2098267"/>
          </a:xfrm>
          <a:prstGeom prst="rect">
            <a:avLst/>
          </a:prstGeom>
        </p:spPr>
        <p:txBody>
          <a:bodyPr wrap="square">
            <a:spAutoFit/>
          </a:bodyPr>
          <a:lstStyle/>
          <a:p>
            <a:pPr algn="ctr" defTabSz="342900">
              <a:lnSpc>
                <a:spcPct val="150000"/>
              </a:lnSpc>
            </a:pPr>
            <a:r>
              <a:rPr lang="vi-VN" sz="3000" i="1" dirty="0">
                <a:latin typeface="UTM Avo" panose="02040603050506020204" pitchFamily="18" charset="0"/>
                <a:cs typeface="Times New Roman" panose="02020603050405020304" pitchFamily="18" charset="0"/>
              </a:rPr>
              <a:t>Mẹ và chị gái của Khoa cũng sử dụng Internet </a:t>
            </a:r>
            <a:endParaRPr lang="en-US" sz="3000" i="1" dirty="0">
              <a:latin typeface="UTM Avo" panose="02040603050506020204" pitchFamily="18" charset="0"/>
              <a:cs typeface="Times New Roman" panose="02020603050405020304" pitchFamily="18" charset="0"/>
            </a:endParaRPr>
          </a:p>
          <a:p>
            <a:pPr algn="ctr" defTabSz="342900">
              <a:lnSpc>
                <a:spcPct val="150000"/>
              </a:lnSpc>
            </a:pPr>
            <a:r>
              <a:rPr lang="vi-VN" sz="3000" i="1" dirty="0">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665990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727694"/>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7584439" y="1152013"/>
            <a:ext cx="4162878" cy="2727693"/>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636359" y="1173193"/>
            <a:ext cx="7117924" cy="2098267"/>
          </a:xfrm>
          <a:prstGeom prst="rect">
            <a:avLst/>
          </a:prstGeom>
        </p:spPr>
        <p:txBody>
          <a:bodyPr wrap="square">
            <a:spAutoFit/>
          </a:bodyPr>
          <a:lstStyle/>
          <a:p>
            <a:pPr algn="ctr" defTabSz="342900">
              <a:lnSpc>
                <a:spcPct val="150000"/>
              </a:lnSpc>
            </a:pPr>
            <a:r>
              <a:rPr lang="vi-VN" sz="3000" i="1" dirty="0">
                <a:latin typeface="UTM Avo" panose="02040603050506020204" pitchFamily="18" charset="0"/>
                <a:cs typeface="Times New Roman" panose="02020603050405020304" pitchFamily="18" charset="0"/>
              </a:rPr>
              <a:t>Sau bữa cơm tối vui vẻ, cả gia đình bật t</a:t>
            </a:r>
            <a:r>
              <a:rPr lang="en-US" sz="3000" i="1" dirty="0" err="1">
                <a:latin typeface="UTM Avo" panose="02040603050506020204" pitchFamily="18" charset="0"/>
                <a:cs typeface="Times New Roman" panose="02020603050405020304" pitchFamily="18" charset="0"/>
              </a:rPr>
              <a:t>i</a:t>
            </a:r>
            <a:r>
              <a:rPr lang="en-US" sz="3000" i="1" dirty="0">
                <a:latin typeface="UTM Avo" panose="02040603050506020204" pitchFamily="18" charset="0"/>
                <a:cs typeface="Times New Roman" panose="02020603050405020304" pitchFamily="18" charset="0"/>
              </a:rPr>
              <a:t> vi </a:t>
            </a:r>
            <a:r>
              <a:rPr lang="en-US" sz="3000" i="1" dirty="0" err="1">
                <a:latin typeface="UTM Avo" panose="02040603050506020204" pitchFamily="18" charset="0"/>
                <a:cs typeface="Times New Roman" panose="02020603050405020304" pitchFamily="18" charset="0"/>
              </a:rPr>
              <a:t>có</a:t>
            </a:r>
            <a:r>
              <a:rPr lang="en-US" sz="3000" i="1" dirty="0">
                <a:latin typeface="UTM Avo" panose="02040603050506020204" pitchFamily="18" charset="0"/>
                <a:cs typeface="Times New Roman" panose="02020603050405020304" pitchFamily="18" charset="0"/>
              </a:rPr>
              <a:t> </a:t>
            </a:r>
            <a:r>
              <a:rPr lang="vi-VN" sz="3000" i="1" dirty="0">
                <a:latin typeface="UTM Avo" panose="02040603050506020204" pitchFamily="18" charset="0"/>
                <a:cs typeface="Times New Roman" panose="02020603050405020304" pitchFamily="18" charset="0"/>
              </a:rPr>
              <a:t>kết nối Internet để xem một số chương trình giải trí</a:t>
            </a:r>
            <a:r>
              <a:rPr lang="en-US" sz="3000" i="1" dirty="0">
                <a:latin typeface="UTM Avo" panose="02040603050506020204" pitchFamily="18" charset="0"/>
                <a:cs typeface="Times New Roman" panose="02020603050405020304" pitchFamily="18" charset="0"/>
              </a:rPr>
              <a:t>.</a:t>
            </a:r>
            <a:endParaRPr lang="vi-VN" sz="3000" i="1" dirty="0">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6"/>
            <a:ext cx="10937879" cy="3411205"/>
            <a:chOff x="191274" y="435050"/>
            <a:chExt cx="10937879"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579655" y="1100663"/>
              <a:ext cx="10549498" cy="762349"/>
            </a:xfrm>
            <a:prstGeom prst="rect">
              <a:avLst/>
            </a:prstGeom>
          </p:spPr>
          <p:txBody>
            <a:bodyPr wrap="square">
              <a:spAutoFit/>
            </a:bodyPr>
            <a:lstStyle/>
            <a:p>
              <a:pPr algn="ctr" defTabSz="342900">
                <a:lnSpc>
                  <a:spcPct val="150000"/>
                </a:lnSpc>
              </a:pPr>
              <a:r>
                <a:rPr lang="vi-VN" sz="3000" b="1" dirty="0">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3000" b="1" dirty="0">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344449" y="41294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59068" y="664389"/>
            <a:ext cx="9770221" cy="1405769"/>
          </a:xfrm>
          <a:prstGeom prst="rect">
            <a:avLst/>
          </a:prstGeom>
        </p:spPr>
        <p:txBody>
          <a:bodyPr wrap="square">
            <a:spAutoFit/>
          </a:bodyPr>
          <a:lstStyle/>
          <a:p>
            <a:pPr defTabSz="342900">
              <a:lnSpc>
                <a:spcPct val="150000"/>
              </a:lnSpc>
            </a:pPr>
            <a:r>
              <a:rPr lang="en-US" sz="3000" b="1" dirty="0">
                <a:latin typeface="UTM Avo" panose="02040603050506020204" pitchFamily="18" charset="0"/>
                <a:cs typeface="Times New Roman" panose="02020603050405020304" pitchFamily="18" charset="0"/>
              </a:rPr>
              <a:t>1. </a:t>
            </a:r>
            <a:r>
              <a:rPr lang="vi-VN" sz="3000" dirty="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3000" dirty="0">
                <a:latin typeface="UTM Avo" panose="02040603050506020204" pitchFamily="18" charset="0"/>
                <a:cs typeface="Times New Roman" panose="02020603050405020304" pitchFamily="18" charset="0"/>
              </a:rPr>
              <a:t>?</a:t>
            </a:r>
            <a:endParaRPr lang="vi-VN" sz="3000" dirty="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22108" y="2321743"/>
            <a:ext cx="8254838"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A. </a:t>
            </a:r>
            <a:r>
              <a:rPr lang="en-US" sz="3000" dirty="0" err="1">
                <a:latin typeface="UTM Avo" panose="02040603050506020204" pitchFamily="18" charset="0"/>
                <a:cs typeface="Times New Roman" panose="02020603050405020304" pitchFamily="18" charset="0"/>
              </a:rPr>
              <a:t>Lịch</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thi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đấu</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bóng</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đá</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3176662"/>
            <a:ext cx="8254838"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B. </a:t>
            </a:r>
            <a:r>
              <a:rPr lang="en-US" sz="3000" dirty="0" err="1">
                <a:latin typeface="UTM Avo" panose="02040603050506020204" pitchFamily="18" charset="0"/>
                <a:cs typeface="Times New Roman" panose="02020603050405020304" pitchFamily="18" charset="0"/>
              </a:rPr>
              <a:t>Phim</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hoạt</a:t>
            </a:r>
            <a:r>
              <a:rPr lang="en-US" sz="3000" dirty="0">
                <a:latin typeface="UTM Avo" panose="02040603050506020204" pitchFamily="18" charset="0"/>
                <a:cs typeface="Times New Roman" panose="02020603050405020304" pitchFamily="18" charset="0"/>
              </a:rPr>
              <a:t> hình </a:t>
            </a:r>
            <a:r>
              <a:rPr lang="en-US" sz="3000" dirty="0" err="1">
                <a:latin typeface="UTM Avo" panose="02040603050506020204" pitchFamily="18" charset="0"/>
                <a:cs typeface="Times New Roman" panose="02020603050405020304" pitchFamily="18" charset="0"/>
              </a:rPr>
              <a:t>dành</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cho</a:t>
            </a:r>
            <a:r>
              <a:rPr lang="en-US" sz="3000" dirty="0">
                <a:latin typeface="UTM Avo" panose="02040603050506020204" pitchFamily="18" charset="0"/>
                <a:cs typeface="Times New Roman" panose="02020603050405020304" pitchFamily="18" charset="0"/>
              </a:rPr>
              <a:t> thiếu </a:t>
            </a:r>
            <a:r>
              <a:rPr lang="en-US" sz="3000" dirty="0" err="1">
                <a:latin typeface="UTM Avo" panose="02040603050506020204" pitchFamily="18" charset="0"/>
                <a:cs typeface="Times New Roman" panose="02020603050405020304" pitchFamily="18" charset="0"/>
              </a:rPr>
              <a:t>nhi</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22108" y="3996894"/>
            <a:ext cx="9680515" cy="1405769"/>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C. </a:t>
            </a:r>
            <a:r>
              <a:rPr lang="en-US" sz="3000" dirty="0">
                <a:latin typeface="UTM Avo" panose="02040603050506020204" pitchFamily="18" charset="0"/>
                <a:cs typeface="Times New Roman" panose="02020603050405020304" pitchFamily="18" charset="0"/>
              </a:rPr>
              <a:t>Video </a:t>
            </a:r>
            <a:r>
              <a:rPr lang="en-US" sz="3000" dirty="0" err="1">
                <a:latin typeface="UTM Avo" panose="02040603050506020204" pitchFamily="18" charset="0"/>
                <a:cs typeface="Times New Roman" panose="02020603050405020304" pitchFamily="18" charset="0"/>
              </a:rPr>
              <a:t>giới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thiệu</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các</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danh</a:t>
            </a:r>
            <a:r>
              <a:rPr lang="en-US" sz="3000" dirty="0">
                <a:latin typeface="UTM Avo" panose="02040603050506020204" pitchFamily="18" charset="0"/>
                <a:cs typeface="Times New Roman" panose="02020603050405020304" pitchFamily="18" charset="0"/>
              </a:rPr>
              <a:t> lam </a:t>
            </a:r>
            <a:r>
              <a:rPr lang="en-US" sz="3000" dirty="0" err="1">
                <a:latin typeface="UTM Avo" panose="02040603050506020204" pitchFamily="18" charset="0"/>
                <a:cs typeface="Times New Roman" panose="02020603050405020304" pitchFamily="18" charset="0"/>
              </a:rPr>
              <a:t>thắng</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cảnh</a:t>
            </a:r>
            <a:r>
              <a:rPr lang="en-US" sz="3000" dirty="0">
                <a:latin typeface="UTM Avo" panose="02040603050506020204" pitchFamily="18" charset="0"/>
                <a:cs typeface="Times New Roman" panose="02020603050405020304" pitchFamily="18" charset="0"/>
              </a:rPr>
              <a:t>, điểm du </a:t>
            </a:r>
            <a:r>
              <a:rPr lang="en-US" sz="3000" dirty="0" err="1">
                <a:latin typeface="UTM Avo" panose="02040603050506020204" pitchFamily="18" charset="0"/>
                <a:cs typeface="Times New Roman" panose="02020603050405020304" pitchFamily="18" charset="0"/>
              </a:rPr>
              <a:t>lịch</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nổi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tiếng</a:t>
            </a:r>
            <a:r>
              <a:rPr lang="en-US" sz="3000" dirty="0">
                <a:latin typeface="UTM Avo" panose="02040603050506020204" pitchFamily="18" charset="0"/>
                <a:cs typeface="Times New Roman" panose="02020603050405020304" pitchFamily="18" charset="0"/>
              </a:rPr>
              <a:t>. </a:t>
            </a:r>
            <a:endParaRPr lang="vi-VN" sz="30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928419" y="5518443"/>
            <a:ext cx="8254838" cy="713272"/>
          </a:xfrm>
          <a:prstGeom prst="rect">
            <a:avLst/>
          </a:prstGeom>
        </p:spPr>
        <p:txBody>
          <a:bodyPr wrap="square">
            <a:spAutoFit/>
          </a:bodyPr>
          <a:lstStyle/>
          <a:p>
            <a:pPr defTabSz="342900">
              <a:lnSpc>
                <a:spcPct val="150000"/>
              </a:lnSpc>
            </a:pPr>
            <a:r>
              <a:rPr lang="en-US" sz="3000" b="1" dirty="0">
                <a:solidFill>
                  <a:srgbClr val="7FC354"/>
                </a:solidFill>
                <a:latin typeface="UTM Avo" panose="02040603050506020204" pitchFamily="18" charset="0"/>
                <a:cs typeface="Times New Roman" panose="02020603050405020304" pitchFamily="18" charset="0"/>
              </a:rPr>
              <a:t>D. </a:t>
            </a:r>
            <a:r>
              <a:rPr lang="en-US" sz="3000" dirty="0" err="1">
                <a:latin typeface="UTM Avo" panose="02040603050506020204" pitchFamily="18" charset="0"/>
                <a:cs typeface="Times New Roman" panose="02020603050405020304" pitchFamily="18" charset="0"/>
              </a:rPr>
              <a:t>Cả</a:t>
            </a:r>
            <a:r>
              <a:rPr lang="en-US" sz="3000" dirty="0">
                <a:latin typeface="UTM Avo" panose="02040603050506020204" pitchFamily="18" charset="0"/>
                <a:cs typeface="Times New Roman" panose="02020603050405020304" pitchFamily="18" charset="0"/>
              </a:rPr>
              <a:t> A, B và C. </a:t>
            </a:r>
            <a:endParaRPr lang="vi-VN" sz="3000" dirty="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928419" y="575000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4189445" cy="4390626"/>
            </a:xfrm>
            <a:prstGeom prst="rect">
              <a:avLst/>
            </a:prstGeom>
          </p:spPr>
          <p:txBody>
            <a:bodyPr wrap="square">
              <a:spAutoFit/>
            </a:bodyPr>
            <a:lstStyle/>
            <a:p>
              <a:pPr algn="just" defTabSz="342900">
                <a:lnSpc>
                  <a:spcPct val="150000"/>
                </a:lnSpc>
              </a:pPr>
              <a:r>
                <a:rPr lang="vi-VN" sz="2700" dirty="0">
                  <a:latin typeface="UTM Avo" panose="02040603050506020204" pitchFamily="18" charset="0"/>
                  <a:cs typeface="Times New Roman" panose="02020603050405020304" pitchFamily="18" charset="0"/>
                </a:rPr>
                <a:t>An vào Internet để tìm hiểu thông tin cho </a:t>
              </a:r>
              <a:r>
                <a:rPr lang="vi-VN" sz="2700" b="1" dirty="0">
                  <a:latin typeface="UTM Avo" panose="02040603050506020204" pitchFamily="18" charset="0"/>
                  <a:cs typeface="Times New Roman" panose="02020603050405020304" pitchFamily="18" charset="0"/>
                </a:rPr>
                <a:t>lễ kết nạp Đội viên</a:t>
              </a:r>
              <a:r>
                <a:rPr lang="vi-VN" sz="2700" dirty="0">
                  <a:latin typeface="UTM Avo" panose="02040603050506020204" pitchFamily="18" charset="0"/>
                  <a:cs typeface="Times New Roman" panose="02020603050405020304" pitchFamily="18" charset="0"/>
                </a:rPr>
                <a:t> vào thứ Hai tuần tới. Em hãy quan sát Hình 38 và cho biết </a:t>
              </a:r>
              <a:r>
                <a:rPr lang="vi-VN" sz="2700" b="1" dirty="0">
                  <a:latin typeface="UTM Avo" panose="02040603050506020204" pitchFamily="18" charset="0"/>
                  <a:cs typeface="Times New Roman" panose="02020603050405020304" pitchFamily="18" charset="0"/>
                </a:rPr>
                <a:t>thông tin An tìm </a:t>
              </a:r>
              <a:r>
                <a:rPr lang="vi-VN" sz="2700" dirty="0">
                  <a:latin typeface="UTM Avo" panose="02040603050506020204" pitchFamily="18" charset="0"/>
                  <a:cs typeface="Times New Roman" panose="02020603050405020304" pitchFamily="18" charset="0"/>
                </a:rPr>
                <a:t>là gì? </a:t>
              </a:r>
              <a:r>
                <a:rPr lang="vi-VN" sz="2700" b="1" dirty="0">
                  <a:latin typeface="UTM Avo" panose="02040603050506020204" pitchFamily="18" charset="0"/>
                  <a:cs typeface="Times New Roman" panose="02020603050405020304" pitchFamily="18" charset="0"/>
                </a:rPr>
                <a:t>Thông tin đó </a:t>
              </a:r>
              <a:r>
                <a:rPr lang="en-US" sz="2700" b="1" dirty="0">
                  <a:latin typeface="UTM Avo" panose="02040603050506020204" pitchFamily="18" charset="0"/>
                  <a:cs typeface="Times New Roman" panose="02020603050405020304" pitchFamily="18" charset="0"/>
                </a:rPr>
                <a:t>c</a:t>
              </a:r>
              <a:r>
                <a:rPr lang="vi-VN" sz="2700" b="1" dirty="0">
                  <a:latin typeface="UTM Avo" panose="02040603050506020204" pitchFamily="18" charset="0"/>
                  <a:cs typeface="Times New Roman" panose="02020603050405020304" pitchFamily="18" charset="0"/>
                </a:rPr>
                <a:t>ó sẵn trong máy tính không</a:t>
              </a:r>
              <a:r>
                <a:rPr lang="vi-VN" sz="2700" dirty="0">
                  <a:latin typeface="UTM Avo" panose="02040603050506020204" pitchFamily="18" charset="0"/>
                  <a:cs typeface="Times New Roman" panose="02020603050405020304" pitchFamily="18" charset="0"/>
                </a:rPr>
                <a: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513390" y="1732636"/>
            <a:ext cx="6018599" cy="3456907"/>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6119409" y="5039877"/>
            <a:ext cx="5468458" cy="1405769"/>
          </a:xfrm>
          <a:prstGeom prst="rect">
            <a:avLst/>
          </a:prstGeom>
        </p:spPr>
        <p:txBody>
          <a:bodyPr wrap="square">
            <a:spAutoFit/>
          </a:bodyPr>
          <a:lstStyle/>
          <a:p>
            <a:pPr algn="ctr" defTabSz="342900">
              <a:lnSpc>
                <a:spcPct val="150000"/>
              </a:lnSpc>
            </a:pPr>
            <a:r>
              <a:rPr lang="en-US" sz="3000" b="1" dirty="0">
                <a:latin typeface="UTM Avo" panose="02040603050506020204" pitchFamily="18" charset="0"/>
                <a:cs typeface="Times New Roman" panose="02020603050405020304" pitchFamily="18" charset="0"/>
              </a:rPr>
              <a:t>Hình 38. </a:t>
            </a:r>
            <a:r>
              <a:rPr lang="en-US" sz="3000" dirty="0">
                <a:latin typeface="UTM Avo" panose="02040603050506020204" pitchFamily="18" charset="0"/>
                <a:cs typeface="Times New Roman" panose="02020603050405020304" pitchFamily="18" charset="0"/>
              </a:rPr>
              <a:t>Thông tin bạn An tìm </a:t>
            </a:r>
            <a:r>
              <a:rPr lang="en-US" sz="3000" dirty="0" err="1">
                <a:latin typeface="UTM Avo" panose="02040603050506020204" pitchFamily="18" charset="0"/>
                <a:cs typeface="Times New Roman" panose="02020603050405020304" pitchFamily="18" charset="0"/>
              </a:rPr>
              <a:t>kiếm</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trên</a:t>
            </a:r>
            <a:r>
              <a:rPr lang="en-US" sz="3000" dirty="0">
                <a:latin typeface="UTM Avo" panose="02040603050506020204" pitchFamily="18" charset="0"/>
                <a:cs typeface="Times New Roman" panose="02020603050405020304" pitchFamily="18" charset="0"/>
              </a:rPr>
              <a:t>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2098267"/>
          </a:xfrm>
          <a:prstGeom prst="rect">
            <a:avLst/>
          </a:prstGeom>
        </p:spPr>
        <p:txBody>
          <a:bodyPr wrap="square">
            <a:spAutoFit/>
          </a:bodyPr>
          <a:lstStyle/>
          <a:p>
            <a:pPr algn="just" defTabSz="342900">
              <a:lnSpc>
                <a:spcPct val="150000"/>
              </a:lnSpc>
            </a:pPr>
            <a:r>
              <a:rPr lang="en-US" sz="3000" dirty="0">
                <a:latin typeface="UTM Avo" panose="02040603050506020204" pitchFamily="18" charset="0"/>
                <a:cs typeface="Times New Roman" panose="02020603050405020304" pitchFamily="18" charset="0"/>
              </a:rPr>
              <a:t>	</a:t>
            </a:r>
            <a:r>
              <a:rPr lang="vi-VN" sz="3000" dirty="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073421" y="2923366"/>
            <a:ext cx="9719564" cy="3537069"/>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70093"/>
            </a:xfrm>
            <a:prstGeom prst="rect">
              <a:avLst/>
            </a:prstGeom>
          </p:spPr>
          <p:txBody>
            <a:bodyPr wrap="square">
              <a:spAutoFit/>
            </a:bodyPr>
            <a:lstStyle/>
            <a:p>
              <a:pPr algn="ctr" defTabSz="342900">
                <a:lnSpc>
                  <a:spcPct val="135000"/>
                </a:lnSpc>
              </a:pPr>
              <a:r>
                <a:rPr lang="vi-VN" sz="3000" b="1" dirty="0">
                  <a:solidFill>
                    <a:srgbClr val="F03C69"/>
                  </a:solidFill>
                  <a:latin typeface="UTM Avo" panose="02040603050506020204" pitchFamily="18" charset="0"/>
                  <a:cs typeface="Times New Roman" panose="02020603050405020304" pitchFamily="18" charset="0"/>
                </a:rPr>
                <a:t> Internet là kho thông tin khổng lồ. </a:t>
              </a:r>
              <a:endParaRPr lang="en-US" sz="3000" b="1" dirty="0">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3000" b="1" dirty="0">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1E5F6D-80C2-EDF2-5330-B8A1B70A185E}"/>
              </a:ext>
            </a:extLst>
          </p:cNvPr>
          <p:cNvPicPr>
            <a:picLocks noChangeAspect="1"/>
          </p:cNvPicPr>
          <p:nvPr/>
        </p:nvPicPr>
        <p:blipFill>
          <a:blip r:embed="rId2"/>
          <a:stretch>
            <a:fillRect/>
          </a:stretch>
        </p:blipFill>
        <p:spPr>
          <a:xfrm>
            <a:off x="407505" y="2200785"/>
            <a:ext cx="7296310" cy="4550623"/>
          </a:xfrm>
          <a:prstGeom prst="rect">
            <a:avLst/>
          </a:prstGeom>
        </p:spPr>
      </p:pic>
      <p:pic>
        <p:nvPicPr>
          <p:cNvPr id="3" name="Picture 2">
            <a:extLst>
              <a:ext uri="{FF2B5EF4-FFF2-40B4-BE49-F238E27FC236}">
                <a16:creationId xmlns:a16="http://schemas.microsoft.com/office/drawing/2014/main" id="{AFC9BDB4-487B-FCB1-79F8-41228BD4B518}"/>
              </a:ext>
            </a:extLst>
          </p:cNvPr>
          <p:cNvPicPr>
            <a:picLocks noChangeAspect="1"/>
          </p:cNvPicPr>
          <p:nvPr/>
        </p:nvPicPr>
        <p:blipFill>
          <a:blip r:embed="rId3"/>
          <a:stretch>
            <a:fillRect/>
          </a:stretch>
        </p:blipFill>
        <p:spPr>
          <a:xfrm>
            <a:off x="-1345" y="479533"/>
            <a:ext cx="1158739" cy="1140775"/>
          </a:xfrm>
          <a:prstGeom prst="rect">
            <a:avLst/>
          </a:prstGeom>
        </p:spPr>
      </p:pic>
      <p:sp>
        <p:nvSpPr>
          <p:cNvPr id="4" name="Rectangle 3">
            <a:extLst>
              <a:ext uri="{FF2B5EF4-FFF2-40B4-BE49-F238E27FC236}">
                <a16:creationId xmlns:a16="http://schemas.microsoft.com/office/drawing/2014/main" id="{0F88AADB-30D2-1988-27F7-BB9A935C64C8}"/>
              </a:ext>
            </a:extLst>
          </p:cNvPr>
          <p:cNvSpPr/>
          <p:nvPr/>
        </p:nvSpPr>
        <p:spPr>
          <a:xfrm>
            <a:off x="1140829" y="279681"/>
            <a:ext cx="10557528" cy="2041585"/>
          </a:xfrm>
          <a:prstGeom prst="rect">
            <a:avLst/>
          </a:prstGeom>
        </p:spPr>
        <p:txBody>
          <a:bodyPr wrap="square">
            <a:spAutoFit/>
          </a:bodyPr>
          <a:lstStyle/>
          <a:p>
            <a:pPr algn="just" defTabSz="342900"/>
            <a:r>
              <a:rPr lang="vi-VN" sz="3000" dirty="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3000" dirty="0">
              <a:latin typeface="UTM Avo" panose="02040603050506020204" pitchFamily="18" charset="0"/>
              <a:cs typeface="Times New Roman" panose="02020603050405020304" pitchFamily="18" charset="0"/>
            </a:endParaRPr>
          </a:p>
          <a:p>
            <a:pPr algn="just" defTabSz="342900">
              <a:spcBef>
                <a:spcPts val="800"/>
              </a:spcBef>
            </a:pPr>
            <a:r>
              <a:rPr lang="vi-VN" sz="3000" dirty="0">
                <a:latin typeface="UTM Avo" panose="02040603050506020204" pitchFamily="18" charset="0"/>
                <a:cs typeface="Times New Roman" panose="02020603050405020304" pitchFamily="18" charset="0"/>
              </a:rPr>
              <a:t>Em hãy quan sát và cho biết: Ngày thứ</a:t>
            </a:r>
            <a:r>
              <a:rPr lang="en-US" sz="3000" dirty="0">
                <a:latin typeface="UTM Avo" panose="02040603050506020204" pitchFamily="18" charset="0"/>
                <a:cs typeface="Times New Roman" panose="02020603050405020304" pitchFamily="18" charset="0"/>
              </a:rPr>
              <a:t> </a:t>
            </a:r>
            <a:r>
              <a:rPr lang="vi-VN" sz="3000" dirty="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5" name="Rectangle 4">
            <a:extLst>
              <a:ext uri="{FF2B5EF4-FFF2-40B4-BE49-F238E27FC236}">
                <a16:creationId xmlns:a16="http://schemas.microsoft.com/office/drawing/2014/main" id="{17F9EE98-AB33-B5A1-3DFA-17E2CFCABF9B}"/>
              </a:ext>
            </a:extLst>
          </p:cNvPr>
          <p:cNvSpPr/>
          <p:nvPr/>
        </p:nvSpPr>
        <p:spPr>
          <a:xfrm>
            <a:off x="7703815" y="4149049"/>
            <a:ext cx="3332653" cy="1405769"/>
          </a:xfrm>
          <a:prstGeom prst="rect">
            <a:avLst/>
          </a:prstGeom>
        </p:spPr>
        <p:txBody>
          <a:bodyPr wrap="square">
            <a:spAutoFit/>
          </a:bodyPr>
          <a:lstStyle/>
          <a:p>
            <a:pPr algn="ctr" defTabSz="342900">
              <a:lnSpc>
                <a:spcPct val="150000"/>
              </a:lnSpc>
            </a:pPr>
            <a:r>
              <a:rPr lang="en-US" sz="3000" b="1" dirty="0">
                <a:latin typeface="UTM Avo" panose="02040603050506020204" pitchFamily="18" charset="0"/>
                <a:cs typeface="Times New Roman" panose="02020603050405020304" pitchFamily="18" charset="0"/>
              </a:rPr>
              <a:t>Hình 39. </a:t>
            </a:r>
            <a:r>
              <a:rPr lang="en-US" sz="3000" dirty="0" err="1">
                <a:latin typeface="UTM Avo" panose="02040603050506020204" pitchFamily="18" charset="0"/>
                <a:cs typeface="Times New Roman" panose="02020603050405020304" pitchFamily="18" charset="0"/>
              </a:rPr>
              <a:t>Dự</a:t>
            </a:r>
            <a:r>
              <a:rPr lang="en-US" sz="3000" dirty="0">
                <a:latin typeface="UTM Avo" panose="02040603050506020204" pitchFamily="18" charset="0"/>
                <a:cs typeface="Times New Roman" panose="02020603050405020304" pitchFamily="18" charset="0"/>
              </a:rPr>
              <a:t> báo </a:t>
            </a:r>
            <a:r>
              <a:rPr lang="en-US" sz="3000" dirty="0" err="1">
                <a:latin typeface="UTM Avo" panose="02040603050506020204" pitchFamily="18" charset="0"/>
                <a:cs typeface="Times New Roman" panose="02020603050405020304" pitchFamily="18" charset="0"/>
              </a:rPr>
              <a:t>thời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tiết</a:t>
            </a:r>
            <a:endParaRPr lang="en-US" sz="3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6177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5576</TotalTime>
  <Words>973</Words>
  <Application>Microsoft Office PowerPoint</Application>
  <PresentationFormat>Widescreen</PresentationFormat>
  <Paragraphs>83</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189</cp:revision>
  <dcterms:created xsi:type="dcterms:W3CDTF">2021-11-14T08:33:55Z</dcterms:created>
  <dcterms:modified xsi:type="dcterms:W3CDTF">2023-10-21T16:41:06Z</dcterms:modified>
</cp:coreProperties>
</file>