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3" r:id="rId2"/>
    <p:sldId id="261" r:id="rId3"/>
    <p:sldId id="279" r:id="rId4"/>
    <p:sldId id="281" r:id="rId5"/>
    <p:sldId id="282" r:id="rId6"/>
    <p:sldId id="284" r:id="rId7"/>
    <p:sldId id="278"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B7E8E-5E12-4BFF-B823-7B712796170A}"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97C1C-C280-41E2-A0AC-FD5ED9DB4037}" type="slidenum">
              <a:rPr lang="en-US" smtClean="0"/>
              <a:t>‹#›</a:t>
            </a:fld>
            <a:endParaRPr lang="en-US"/>
          </a:p>
        </p:txBody>
      </p:sp>
    </p:spTree>
    <p:extLst>
      <p:ext uri="{BB962C8B-B14F-4D97-AF65-F5344CB8AC3E}">
        <p14:creationId xmlns:p14="http://schemas.microsoft.com/office/powerpoint/2010/main" val="388834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22A591-7298-49F1-B132-74E3B4366C6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70657">
            <a:extLst>
              <a:ext uri="{FF2B5EF4-FFF2-40B4-BE49-F238E27FC236}">
                <a16:creationId xmlns:a16="http://schemas.microsoft.com/office/drawing/2014/main" id="{43B27431-3ED7-207E-6F89-7960F18DC8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文本占位符 70658">
            <a:extLst>
              <a:ext uri="{FF2B5EF4-FFF2-40B4-BE49-F238E27FC236}">
                <a16:creationId xmlns:a16="http://schemas.microsoft.com/office/drawing/2014/main" id="{3360DFEC-2EF2-49B3-7E0F-FD5933CF1A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灯片编号占位符 1">
            <a:extLst>
              <a:ext uri="{FF2B5EF4-FFF2-40B4-BE49-F238E27FC236}">
                <a16:creationId xmlns:a16="http://schemas.microsoft.com/office/drawing/2014/main" id="{5BD13B49-5DA4-0337-2612-082F586B9B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CEFEA8-BBDB-4FDD-8DD9-39E7190447B4}" type="slidenum">
              <a:rPr lang="en-US" altLang="zh-CN">
                <a:latin typeface="Calibri" panose="020F0502020204030204" pitchFamily="34" charset="0"/>
              </a:rPr>
              <a:pPr/>
              <a:t>8</a:t>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828E-6080-51E4-EAFC-0372A25EF1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D92E86-CD9B-B120-D39D-D8398389D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412D2-CB3F-8782-20BE-CC37795433BB}"/>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5" name="Footer Placeholder 4">
            <a:extLst>
              <a:ext uri="{FF2B5EF4-FFF2-40B4-BE49-F238E27FC236}">
                <a16:creationId xmlns:a16="http://schemas.microsoft.com/office/drawing/2014/main" id="{287E2DB2-8324-1F77-1209-38EB02C16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FAD87-C177-771E-EF0D-C59BA37B879F}"/>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429321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1FEF-640E-209E-EBCE-44181C63B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3615D-4A94-BB78-9032-0377E7BE3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E1146-0542-4063-538A-5905DBB0307D}"/>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5" name="Footer Placeholder 4">
            <a:extLst>
              <a:ext uri="{FF2B5EF4-FFF2-40B4-BE49-F238E27FC236}">
                <a16:creationId xmlns:a16="http://schemas.microsoft.com/office/drawing/2014/main" id="{91F008F5-E7C0-5F5C-72E5-EA3227EF3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A58F6-DF99-2790-E511-C05E627788E8}"/>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414285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A5E45-64D8-2E22-B6B3-0F926C2079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BA7A9-CC31-E295-88A0-6F7C8CABCE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60A83-A5B8-B02E-8786-6548ACAFB4BE}"/>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5" name="Footer Placeholder 4">
            <a:extLst>
              <a:ext uri="{FF2B5EF4-FFF2-40B4-BE49-F238E27FC236}">
                <a16:creationId xmlns:a16="http://schemas.microsoft.com/office/drawing/2014/main" id="{2E67B900-F2AC-F010-2BBE-1A4247A4A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A81EB-271F-A560-6AA3-06BE27491D0F}"/>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23719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4777-BCD7-E3CB-A698-60CEE451D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90599-2379-847F-B777-DB7B70C50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A1AC8-01CF-19D9-5D1B-E297C47FBDFB}"/>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5" name="Footer Placeholder 4">
            <a:extLst>
              <a:ext uri="{FF2B5EF4-FFF2-40B4-BE49-F238E27FC236}">
                <a16:creationId xmlns:a16="http://schemas.microsoft.com/office/drawing/2014/main" id="{7985B1DC-C96F-B6A0-246F-3F0555F1A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88A1B-1157-81B0-EB12-67517D2DFC0E}"/>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23261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9F36-797D-C807-721D-1CEB9BDF3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AFAAB7-4CAE-EFEA-303E-C7B8E949BE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E637B5-2A4E-07E5-DED5-9C8116A59E0F}"/>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5" name="Footer Placeholder 4">
            <a:extLst>
              <a:ext uri="{FF2B5EF4-FFF2-40B4-BE49-F238E27FC236}">
                <a16:creationId xmlns:a16="http://schemas.microsoft.com/office/drawing/2014/main" id="{783CCF27-5C83-E98A-49D2-2630780A2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826A7-FDD3-B4C1-89B6-9BD26BD1C261}"/>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153531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6717-6774-6169-F42A-C958F0B79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36F2E-4815-9262-FB50-356831407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1DC0A-B767-EBE7-2F87-F1FAC27174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86533F-7903-FD2F-3D8B-AA41BEBD1413}"/>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6" name="Footer Placeholder 5">
            <a:extLst>
              <a:ext uri="{FF2B5EF4-FFF2-40B4-BE49-F238E27FC236}">
                <a16:creationId xmlns:a16="http://schemas.microsoft.com/office/drawing/2014/main" id="{4637F4D1-A319-9FB4-8128-ABBE9827A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E596B-3E47-6428-CB10-DDD918C8985B}"/>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369339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41AD-26A3-9B3D-3431-FCE2EF0300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0CD24-48A8-F64F-6B23-48D5F145A6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1120DF-8DB1-0F32-CA5C-DD2FB80940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5DDB4-63ED-2D7C-8DF1-723A260762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D2CA3-1443-D252-9336-5885E59CD6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4D89DE-9355-EB21-388A-4B9012FF64FB}"/>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8" name="Footer Placeholder 7">
            <a:extLst>
              <a:ext uri="{FF2B5EF4-FFF2-40B4-BE49-F238E27FC236}">
                <a16:creationId xmlns:a16="http://schemas.microsoft.com/office/drawing/2014/main" id="{2899025B-CFBB-AD90-C461-9AD16309B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2CD5E9-FA4B-7ACD-8157-1BF3406B22DC}"/>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206703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1737-AB08-12F2-3B93-2A171621C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080FC-C5C1-918A-4288-9C200BDCBE93}"/>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4" name="Footer Placeholder 3">
            <a:extLst>
              <a:ext uri="{FF2B5EF4-FFF2-40B4-BE49-F238E27FC236}">
                <a16:creationId xmlns:a16="http://schemas.microsoft.com/office/drawing/2014/main" id="{2D38312C-9E37-E2FD-14B1-CCEACA6F9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C52F27-5A13-9406-30CD-2C5CA35744CC}"/>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51662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01D46-BF40-1A7A-341E-0337C203C274}"/>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3" name="Footer Placeholder 2">
            <a:extLst>
              <a:ext uri="{FF2B5EF4-FFF2-40B4-BE49-F238E27FC236}">
                <a16:creationId xmlns:a16="http://schemas.microsoft.com/office/drawing/2014/main" id="{A76B5D5B-B8EF-B067-D85E-3F3E65B732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29FD5-267D-88D4-6E93-05CDB22BAEC0}"/>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244821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7404-CCA9-6BE1-E0DE-15049F376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F73375-3B93-467F-9D78-01458B61D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5D32D-043D-8D8C-D765-70B1F954C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15963-B95F-2DC8-C6ED-B9A15312B1C3}"/>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6" name="Footer Placeholder 5">
            <a:extLst>
              <a:ext uri="{FF2B5EF4-FFF2-40B4-BE49-F238E27FC236}">
                <a16:creationId xmlns:a16="http://schemas.microsoft.com/office/drawing/2014/main" id="{704E89F2-E3E0-B5F1-D778-19E6B7413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47F54-14F5-61A6-54E0-59FB79AC780E}"/>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218063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43F-5198-4937-946F-506A03F3E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284B42-CA12-4BA0-A929-24FE31364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618479-5D0D-1CFF-400D-9F053169A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7142A-B90D-6B51-D83B-C9C0FBCD7319}"/>
              </a:ext>
            </a:extLst>
          </p:cNvPr>
          <p:cNvSpPr>
            <a:spLocks noGrp="1"/>
          </p:cNvSpPr>
          <p:nvPr>
            <p:ph type="dt" sz="half" idx="10"/>
          </p:nvPr>
        </p:nvSpPr>
        <p:spPr/>
        <p:txBody>
          <a:bodyPr/>
          <a:lstStyle/>
          <a:p>
            <a:fld id="{207130F2-D167-4D31-8526-D1628448CD02}" type="datetimeFigureOut">
              <a:rPr lang="en-US" smtClean="0"/>
              <a:t>9/16/2022</a:t>
            </a:fld>
            <a:endParaRPr lang="en-US"/>
          </a:p>
        </p:txBody>
      </p:sp>
      <p:sp>
        <p:nvSpPr>
          <p:cNvPr id="6" name="Footer Placeholder 5">
            <a:extLst>
              <a:ext uri="{FF2B5EF4-FFF2-40B4-BE49-F238E27FC236}">
                <a16:creationId xmlns:a16="http://schemas.microsoft.com/office/drawing/2014/main" id="{5D703985-893C-3EC3-3029-3ACF542CA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9E638-0CC1-632E-3348-C746DD6272CB}"/>
              </a:ext>
            </a:extLst>
          </p:cNvPr>
          <p:cNvSpPr>
            <a:spLocks noGrp="1"/>
          </p:cNvSpPr>
          <p:nvPr>
            <p:ph type="sldNum" sz="quarter" idx="12"/>
          </p:nvPr>
        </p:nvSpPr>
        <p:spPr/>
        <p:txBody>
          <a:bodyPr/>
          <a:lstStyle/>
          <a:p>
            <a:fld id="{C655B35C-2C91-4305-9F4A-5894A8DCABBE}" type="slidenum">
              <a:rPr lang="en-US" smtClean="0"/>
              <a:t>‹#›</a:t>
            </a:fld>
            <a:endParaRPr lang="en-US"/>
          </a:p>
        </p:txBody>
      </p:sp>
    </p:spTree>
    <p:extLst>
      <p:ext uri="{BB962C8B-B14F-4D97-AF65-F5344CB8AC3E}">
        <p14:creationId xmlns:p14="http://schemas.microsoft.com/office/powerpoint/2010/main" val="168698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2E8A9-3F96-7082-C6E0-9D3E81CB8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A3711D-DC48-0FB1-14D6-ACCB7E3BC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A0D19-A34E-E820-2E12-5A60EB825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130F2-D167-4D31-8526-D1628448CD02}" type="datetimeFigureOut">
              <a:rPr lang="en-US" smtClean="0"/>
              <a:t>9/16/2022</a:t>
            </a:fld>
            <a:endParaRPr lang="en-US"/>
          </a:p>
        </p:txBody>
      </p:sp>
      <p:sp>
        <p:nvSpPr>
          <p:cNvPr id="5" name="Footer Placeholder 4">
            <a:extLst>
              <a:ext uri="{FF2B5EF4-FFF2-40B4-BE49-F238E27FC236}">
                <a16:creationId xmlns:a16="http://schemas.microsoft.com/office/drawing/2014/main" id="{25A4C5A9-17B3-F68A-BDB0-6078E8E32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A1EA72-5288-4AA5-3DF5-2EA68F87F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5B35C-2C91-4305-9F4A-5894A8DCABBE}" type="slidenum">
              <a:rPr lang="en-US" smtClean="0"/>
              <a:t>‹#›</a:t>
            </a:fld>
            <a:endParaRPr lang="en-US"/>
          </a:p>
        </p:txBody>
      </p:sp>
    </p:spTree>
    <p:extLst>
      <p:ext uri="{BB962C8B-B14F-4D97-AF65-F5344CB8AC3E}">
        <p14:creationId xmlns:p14="http://schemas.microsoft.com/office/powerpoint/2010/main" val="848662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05200" y="2"/>
            <a:ext cx="6934200" cy="685799"/>
          </a:xfrm>
          <a:prstGeom prst="rect">
            <a:avLst/>
          </a:prstGeom>
        </p:spPr>
        <p:txBody>
          <a:bodyPr vert="horz" lIns="91440" tIns="45720" rIns="91440" bIns="45720" rtlCol="0" anchor="ctr">
            <a:normAutofit/>
          </a:bodyPr>
          <a:lstStyle/>
          <a:p>
            <a:pPr algn="ctr">
              <a:spcBef>
                <a:spcPct val="0"/>
              </a:spcBef>
              <a:defRPr/>
            </a:pPr>
            <a:endParaRPr lang="en-US" sz="2800">
              <a:latin typeface="Ancuu" pitchFamily="2" charset="0"/>
              <a:ea typeface="+mj-ea"/>
              <a:cs typeface="Times New Roman" pitchFamily="18" charset="0"/>
            </a:endParaRPr>
          </a:p>
        </p:txBody>
      </p:sp>
      <p:pic>
        <p:nvPicPr>
          <p:cNvPr id="2050" name="Picture 2" descr="C:\Users\ACER\AppData\Local\Microsoft\Windows\Temporary Internet Files\Content.IE5\00WZCH5L\school_building[1].jpg"/>
          <p:cNvPicPr>
            <a:picLocks noChangeAspect="1" noChangeArrowheads="1"/>
          </p:cNvPicPr>
          <p:nvPr/>
        </p:nvPicPr>
        <p:blipFill>
          <a:blip r:embed="rId3"/>
          <a:srcRect/>
          <a:stretch>
            <a:fillRect/>
          </a:stretch>
        </p:blipFill>
        <p:spPr bwMode="auto">
          <a:xfrm>
            <a:off x="1524000" y="4648201"/>
            <a:ext cx="2049228" cy="1905001"/>
          </a:xfrm>
          <a:prstGeom prst="rect">
            <a:avLst/>
          </a:prstGeom>
          <a:noFill/>
        </p:spPr>
      </p:pic>
      <p:pic>
        <p:nvPicPr>
          <p:cNvPr id="2061" name="Picture 13" descr="C:\Users\ACER\AppData\Local\Microsoft\Windows\Temporary Internet Files\Content.IE5\00WZCH5L\5-Free-Summer-Clipart-Illustration-Of-A-Happy-Smiling-Sun[1].png"/>
          <p:cNvPicPr>
            <a:picLocks noChangeAspect="1" noChangeArrowheads="1"/>
          </p:cNvPicPr>
          <p:nvPr/>
        </p:nvPicPr>
        <p:blipFill>
          <a:blip r:embed="rId4" cstate="print"/>
          <a:srcRect/>
          <a:stretch>
            <a:fillRect/>
          </a:stretch>
        </p:blipFill>
        <p:spPr bwMode="auto">
          <a:xfrm>
            <a:off x="9225160" y="2"/>
            <a:ext cx="1442839" cy="1219199"/>
          </a:xfrm>
          <a:prstGeom prst="rect">
            <a:avLst/>
          </a:prstGeom>
          <a:noFill/>
        </p:spPr>
      </p:pic>
      <p:sp>
        <p:nvSpPr>
          <p:cNvPr id="31" name="Rectangle 30"/>
          <p:cNvSpPr/>
          <p:nvPr/>
        </p:nvSpPr>
        <p:spPr>
          <a:xfrm>
            <a:off x="3048000" y="1649272"/>
            <a:ext cx="6553200" cy="1754326"/>
          </a:xfrm>
          <a:prstGeom prst="rect">
            <a:avLst/>
          </a:prstGeom>
        </p:spPr>
        <p:txBody>
          <a:bodyPr wrap="square">
            <a:spAutoFit/>
          </a:bodyPr>
          <a:lstStyle/>
          <a:p>
            <a:pPr algn="ctr"/>
            <a:r>
              <a:rPr lang="en-US" sz="5400" b="1" kern="10" dirty="0">
                <a:ln w="9525">
                  <a:round/>
                  <a:headEnd/>
                  <a:tailEnd/>
                </a:ln>
                <a:solidFill>
                  <a:srgbClr val="FF0000"/>
                </a:solidFill>
                <a:latin typeface="Times New Roman" pitchFamily="18" charset="0"/>
                <a:cs typeface="Times New Roman"/>
              </a:rPr>
              <a:t>HD HỌC </a:t>
            </a:r>
          </a:p>
          <a:p>
            <a:pPr algn="ctr"/>
            <a:r>
              <a:rPr lang="en-US" sz="5400" b="1" kern="10" dirty="0">
                <a:ln w="9525">
                  <a:round/>
                  <a:headEnd/>
                  <a:tailEnd/>
                </a:ln>
                <a:solidFill>
                  <a:srgbClr val="FF0000"/>
                </a:solidFill>
                <a:latin typeface="Times New Roman" pitchFamily="18" charset="0"/>
                <a:cs typeface="Times New Roman"/>
              </a:rPr>
              <a:t>TIN HỌC 4</a:t>
            </a:r>
          </a:p>
        </p:txBody>
      </p:sp>
      <p:pic>
        <p:nvPicPr>
          <p:cNvPr id="33" name="Picture 15" descr="Picture12"/>
          <p:cNvPicPr>
            <a:picLocks noChangeAspect="1" noChangeArrowheads="1" noCrop="1"/>
          </p:cNvPicPr>
          <p:nvPr/>
        </p:nvPicPr>
        <p:blipFill>
          <a:blip r:embed="rId5"/>
          <a:srcRect/>
          <a:stretch>
            <a:fillRect/>
          </a:stretch>
        </p:blipFill>
        <p:spPr bwMode="auto">
          <a:xfrm rot="5400000" flipV="1">
            <a:off x="7211325" y="3401325"/>
            <a:ext cx="6858002" cy="55349"/>
          </a:xfrm>
          <a:prstGeom prst="rect">
            <a:avLst/>
          </a:prstGeom>
          <a:noFill/>
          <a:ln w="9525">
            <a:noFill/>
            <a:miter lim="800000"/>
            <a:headEnd/>
            <a:tailEnd/>
          </a:ln>
        </p:spPr>
      </p:pic>
      <p:pic>
        <p:nvPicPr>
          <p:cNvPr id="34" name="Picture 15" descr="Picture12"/>
          <p:cNvPicPr>
            <a:picLocks noChangeAspect="1" noChangeArrowheads="1" noCrop="1"/>
          </p:cNvPicPr>
          <p:nvPr/>
        </p:nvPicPr>
        <p:blipFill>
          <a:blip r:embed="rId5"/>
          <a:srcRect/>
          <a:stretch>
            <a:fillRect/>
          </a:stretch>
        </p:blipFill>
        <p:spPr bwMode="auto">
          <a:xfrm rot="5400000" flipV="1">
            <a:off x="-1877326" y="3401329"/>
            <a:ext cx="6858002" cy="55349"/>
          </a:xfrm>
          <a:prstGeom prst="rect">
            <a:avLst/>
          </a:prstGeom>
          <a:noFill/>
          <a:ln w="9525">
            <a:noFill/>
            <a:miter lim="800000"/>
            <a:headEnd/>
            <a:tailEnd/>
          </a:ln>
        </p:spPr>
      </p:pic>
      <p:pic>
        <p:nvPicPr>
          <p:cNvPr id="36" name="Picture 24" descr="Picture12"/>
          <p:cNvPicPr>
            <a:picLocks noChangeAspect="1" noChangeArrowheads="1" noCrop="1"/>
          </p:cNvPicPr>
          <p:nvPr/>
        </p:nvPicPr>
        <p:blipFill>
          <a:blip r:embed="rId5"/>
          <a:srcRect/>
          <a:stretch>
            <a:fillRect/>
          </a:stretch>
        </p:blipFill>
        <p:spPr bwMode="auto">
          <a:xfrm flipV="1">
            <a:off x="1524000" y="6785119"/>
            <a:ext cx="9144000" cy="72881"/>
          </a:xfrm>
          <a:prstGeom prst="rect">
            <a:avLst/>
          </a:prstGeom>
          <a:noFill/>
          <a:ln w="9525">
            <a:noFill/>
            <a:miter lim="800000"/>
            <a:headEnd/>
            <a:tailEnd/>
          </a:ln>
        </p:spPr>
      </p:pic>
      <p:pic>
        <p:nvPicPr>
          <p:cNvPr id="37" name="Picture 24" descr="Picture12"/>
          <p:cNvPicPr>
            <a:picLocks noChangeAspect="1" noChangeArrowheads="1" noCrop="1"/>
          </p:cNvPicPr>
          <p:nvPr/>
        </p:nvPicPr>
        <p:blipFill>
          <a:blip r:embed="rId5"/>
          <a:srcRect/>
          <a:stretch>
            <a:fillRect/>
          </a:stretch>
        </p:blipFill>
        <p:spPr bwMode="auto">
          <a:xfrm flipV="1">
            <a:off x="1524001" y="1"/>
            <a:ext cx="8564563" cy="68263"/>
          </a:xfrm>
          <a:prstGeom prst="rect">
            <a:avLst/>
          </a:prstGeom>
          <a:noFill/>
          <a:ln w="9525">
            <a:noFill/>
            <a:miter lim="800000"/>
            <a:headEnd/>
            <a:tailEnd/>
          </a:ln>
        </p:spPr>
      </p:pic>
      <p:sp>
        <p:nvSpPr>
          <p:cNvPr id="2" name="Rectangle 1">
            <a:extLst>
              <a:ext uri="{FF2B5EF4-FFF2-40B4-BE49-F238E27FC236}">
                <a16:creationId xmlns:a16="http://schemas.microsoft.com/office/drawing/2014/main" id="{6E3D4929-D5C1-F7B4-F3CD-1FD03A552E5E}"/>
              </a:ext>
            </a:extLst>
          </p:cNvPr>
          <p:cNvSpPr/>
          <p:nvPr/>
        </p:nvSpPr>
        <p:spPr>
          <a:xfrm>
            <a:off x="2516188" y="373608"/>
            <a:ext cx="7391400" cy="646331"/>
          </a:xfrm>
          <a:prstGeom prst="rect">
            <a:avLst/>
          </a:prstGeom>
        </p:spPr>
        <p:txBody>
          <a:bodyPr>
            <a:spAutoFit/>
          </a:bodyPr>
          <a:lstStyle/>
          <a:p>
            <a:pPr algn="ctr">
              <a:defRPr/>
            </a:pPr>
            <a:r>
              <a:rPr lang="vi-VN" sz="3600" kern="10" dirty="0">
                <a:ln w="9525">
                  <a:solidFill>
                    <a:srgbClr val="000000"/>
                  </a:solidFill>
                  <a:round/>
                  <a:headEnd/>
                  <a:tailEnd/>
                </a:ln>
                <a:solidFill>
                  <a:srgbClr val="0000FF"/>
                </a:solidFill>
                <a:latin typeface="Times New Roman"/>
                <a:cs typeface="Times New Roman"/>
              </a:rPr>
              <a:t>Trường Tiểu học </a:t>
            </a:r>
            <a:r>
              <a:rPr lang="en-US" sz="3600" kern="10" dirty="0">
                <a:ln w="9525">
                  <a:solidFill>
                    <a:srgbClr val="000000"/>
                  </a:solidFill>
                  <a:round/>
                  <a:headEnd/>
                  <a:tailEnd/>
                </a:ln>
                <a:solidFill>
                  <a:srgbClr val="0000FF"/>
                </a:solidFill>
                <a:latin typeface="Times New Roman"/>
                <a:cs typeface="Times New Roman"/>
              </a:rPr>
              <a:t>Gia </a:t>
            </a:r>
            <a:r>
              <a:rPr lang="en-US" sz="3600" kern="10" dirty="0" err="1">
                <a:ln w="9525">
                  <a:solidFill>
                    <a:srgbClr val="000000"/>
                  </a:solidFill>
                  <a:round/>
                  <a:headEnd/>
                  <a:tailEnd/>
                </a:ln>
                <a:solidFill>
                  <a:srgbClr val="0000FF"/>
                </a:solidFill>
                <a:latin typeface="Times New Roman"/>
                <a:cs typeface="Times New Roman"/>
              </a:rPr>
              <a:t>Thụy</a:t>
            </a:r>
            <a:endParaRPr lang="en-US" sz="3600" kern="10" dirty="0">
              <a:ln w="9525">
                <a:solidFill>
                  <a:srgbClr val="000000"/>
                </a:solidFill>
                <a:round/>
                <a:headEnd/>
                <a:tailEnd/>
              </a:ln>
              <a:solidFill>
                <a:srgbClr val="0000FF"/>
              </a:solidFill>
              <a:latin typeface="Times New Roman"/>
              <a:cs typeface="Times New Roman"/>
            </a:endParaRPr>
          </a:p>
        </p:txBody>
      </p:sp>
      <p:sp>
        <p:nvSpPr>
          <p:cNvPr id="3" name="TextBox 13">
            <a:extLst>
              <a:ext uri="{FF2B5EF4-FFF2-40B4-BE49-F238E27FC236}">
                <a16:creationId xmlns:a16="http://schemas.microsoft.com/office/drawing/2014/main" id="{413C5717-3B73-7E22-7191-4294B2B5944B}"/>
              </a:ext>
            </a:extLst>
          </p:cNvPr>
          <p:cNvSpPr txBox="1">
            <a:spLocks noChangeArrowheads="1"/>
          </p:cNvSpPr>
          <p:nvPr/>
        </p:nvSpPr>
        <p:spPr bwMode="auto">
          <a:xfrm>
            <a:off x="3542507" y="4724401"/>
            <a:ext cx="5338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i="1" dirty="0" err="1">
                <a:solidFill>
                  <a:srgbClr val="0000FF"/>
                </a:solidFill>
                <a:latin typeface="Times New Roman" panose="02020603050405020304" pitchFamily="18" charset="0"/>
                <a:cs typeface="Times New Roman" panose="02020603050405020304" pitchFamily="18" charset="0"/>
              </a:rPr>
              <a:t>Giáo</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viên</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Trịnh</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Thị</a:t>
            </a:r>
            <a:r>
              <a:rPr lang="en-US" altLang="en-US" sz="2800" i="1" dirty="0">
                <a:solidFill>
                  <a:srgbClr val="0000FF"/>
                </a:solidFill>
                <a:latin typeface="Times New Roman" panose="02020603050405020304" pitchFamily="18" charset="0"/>
                <a:cs typeface="Times New Roman" panose="02020603050405020304" pitchFamily="18" charset="0"/>
              </a:rPr>
              <a:t> Thanh Dung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AppData\Local\Microsoft\Windows\Temporary Internet Files\Content.IE5\00WZCH5L\school_building[1].jpg">
            <a:extLst>
              <a:ext uri="{FF2B5EF4-FFF2-40B4-BE49-F238E27FC236}">
                <a16:creationId xmlns:a16="http://schemas.microsoft.com/office/drawing/2014/main" id="{10A2D684-F789-68DE-7B01-EDE81429A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48201"/>
            <a:ext cx="18288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C:\Users\ACER\AppData\Local\Microsoft\Windows\Temporary Internet Files\Content.IE5\00WZCH5L\5-Free-Summer-Clipart-Illustration-Of-A-Happy-Smiling-Sun[1].png">
            <a:extLst>
              <a:ext uri="{FF2B5EF4-FFF2-40B4-BE49-F238E27FC236}">
                <a16:creationId xmlns:a16="http://schemas.microsoft.com/office/drawing/2014/main" id="{CE189DB8-D169-72B6-9B08-28784C19A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450" y="0"/>
            <a:ext cx="1352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2025D7C9-9FE1-60CE-4B46-38901D2B0439}"/>
              </a:ext>
            </a:extLst>
          </p:cNvPr>
          <p:cNvSpPr/>
          <p:nvPr/>
        </p:nvSpPr>
        <p:spPr>
          <a:xfrm>
            <a:off x="1600200" y="3124201"/>
            <a:ext cx="8839200"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 3: LÀM QUEN VỚI TỆP (T2)</a:t>
            </a:r>
          </a:p>
        </p:txBody>
      </p:sp>
      <p:sp>
        <p:nvSpPr>
          <p:cNvPr id="3077" name="Line 38">
            <a:extLst>
              <a:ext uri="{FF2B5EF4-FFF2-40B4-BE49-F238E27FC236}">
                <a16:creationId xmlns:a16="http://schemas.microsoft.com/office/drawing/2014/main" id="{E4312B45-673C-9896-A836-86F8FCB34412}"/>
              </a:ext>
            </a:extLst>
          </p:cNvPr>
          <p:cNvSpPr>
            <a:spLocks noChangeShapeType="1"/>
          </p:cNvSpPr>
          <p:nvPr/>
        </p:nvSpPr>
        <p:spPr bwMode="auto">
          <a:xfrm>
            <a:off x="152400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Rectangle 41">
            <a:extLst>
              <a:ext uri="{FF2B5EF4-FFF2-40B4-BE49-F238E27FC236}">
                <a16:creationId xmlns:a16="http://schemas.microsoft.com/office/drawing/2014/main" id="{9DA0AA35-0374-8C84-0024-A44334BFE529}"/>
              </a:ext>
            </a:extLst>
          </p:cNvPr>
          <p:cNvSpPr>
            <a:spLocks noChangeArrowheads="1"/>
          </p:cNvSpPr>
          <p:nvPr/>
        </p:nvSpPr>
        <p:spPr bwMode="auto">
          <a:xfrm>
            <a:off x="1524000" y="838200"/>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vi-VN"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AppData\Local\Microsoft\Windows\Temporary Internet Files\Content.IE5\00WZCH5L\school_building[1].jpg">
            <a:extLst>
              <a:ext uri="{FF2B5EF4-FFF2-40B4-BE49-F238E27FC236}">
                <a16:creationId xmlns:a16="http://schemas.microsoft.com/office/drawing/2014/main" id="{F6FEB5B2-32D2-C7EC-84E0-B4E54F378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48201"/>
            <a:ext cx="18288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2">
            <a:extLst>
              <a:ext uri="{FF2B5EF4-FFF2-40B4-BE49-F238E27FC236}">
                <a16:creationId xmlns:a16="http://schemas.microsoft.com/office/drawing/2014/main" id="{F3DE767B-CADB-9A67-2C42-80D85F1C7195}"/>
              </a:ext>
            </a:extLst>
          </p:cNvPr>
          <p:cNvSpPr>
            <a:spLocks noGrp="1"/>
          </p:cNvSpPr>
          <p:nvPr>
            <p:ph type="title"/>
          </p:nvPr>
        </p:nvSpPr>
        <p:spPr>
          <a:xfrm>
            <a:off x="1676400" y="342900"/>
            <a:ext cx="5257800" cy="533400"/>
          </a:xfrm>
        </p:spPr>
        <p:txBody>
          <a:bodyPr/>
          <a:lstStyle/>
          <a:p>
            <a:pPr algn="l" eaLnBrk="1" hangingPunct="1"/>
            <a:r>
              <a:rPr lang="en-US" altLang="en-US" sz="3200" u="sng">
                <a:solidFill>
                  <a:srgbClr val="FF0000"/>
                </a:solidFill>
                <a:latin typeface="Times New Roman" panose="02020603050405020304" pitchFamily="18" charset="0"/>
                <a:cs typeface="Times New Roman" panose="02020603050405020304" pitchFamily="18" charset="0"/>
              </a:rPr>
              <a:t>A. HOẠT ĐỘNG CƠ BẢN</a:t>
            </a:r>
          </a:p>
        </p:txBody>
      </p:sp>
      <p:sp>
        <p:nvSpPr>
          <p:cNvPr id="7" name="Content Placeholder 4">
            <a:extLst>
              <a:ext uri="{FF2B5EF4-FFF2-40B4-BE49-F238E27FC236}">
                <a16:creationId xmlns:a16="http://schemas.microsoft.com/office/drawing/2014/main" id="{848AB8A5-D6AF-165B-AB7B-2BC5B859BDA2}"/>
              </a:ext>
            </a:extLst>
          </p:cNvPr>
          <p:cNvSpPr>
            <a:spLocks noGrp="1"/>
          </p:cNvSpPr>
          <p:nvPr>
            <p:ph sz="half" idx="2"/>
          </p:nvPr>
        </p:nvSpPr>
        <p:spPr>
          <a:xfrm>
            <a:off x="2054225" y="1582738"/>
            <a:ext cx="7772400" cy="990600"/>
          </a:xfrm>
        </p:spPr>
        <p:txBody>
          <a:bodyPr/>
          <a:lstStyle/>
          <a:p>
            <a:pPr>
              <a:buNone/>
            </a:pPr>
            <a:r>
              <a:rPr lang="nl-NL" dirty="0">
                <a:solidFill>
                  <a:srgbClr val="0070C0"/>
                </a:solidFill>
                <a:latin typeface="Times New Roman" panose="02020603050405020304" pitchFamily="18" charset="0"/>
                <a:cs typeface="Times New Roman" panose="02020603050405020304" pitchFamily="18" charset="0"/>
              </a:rPr>
              <a:t>? Tên tệp gồm mấy phần? Các phần nào?</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4102" name="Picture 4" descr="C:\Users\ACER\AppData\Local\Microsoft\Windows\Temporary Internet Files\Content.IE5\00WZCH5L\5-Free-Summer-Clipart-Illustration-Of-A-Happy-Smiling-Sun[1].png">
            <a:extLst>
              <a:ext uri="{FF2B5EF4-FFF2-40B4-BE49-F238E27FC236}">
                <a16:creationId xmlns:a16="http://schemas.microsoft.com/office/drawing/2014/main" id="{09FDA2F5-3338-40B4-F8BB-ECD0393BF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450" y="0"/>
            <a:ext cx="1352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38">
            <a:extLst>
              <a:ext uri="{FF2B5EF4-FFF2-40B4-BE49-F238E27FC236}">
                <a16:creationId xmlns:a16="http://schemas.microsoft.com/office/drawing/2014/main" id="{73EEC6E0-0307-EB76-BE18-9D13B3FB688E}"/>
              </a:ext>
            </a:extLst>
          </p:cNvPr>
          <p:cNvSpPr>
            <a:spLocks noChangeShapeType="1"/>
          </p:cNvSpPr>
          <p:nvPr/>
        </p:nvSpPr>
        <p:spPr bwMode="auto">
          <a:xfrm>
            <a:off x="152400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Rectangle 41">
            <a:extLst>
              <a:ext uri="{FF2B5EF4-FFF2-40B4-BE49-F238E27FC236}">
                <a16:creationId xmlns:a16="http://schemas.microsoft.com/office/drawing/2014/main" id="{36E1A65A-FC89-0AE8-C36E-43870C17F4A3}"/>
              </a:ext>
            </a:extLst>
          </p:cNvPr>
          <p:cNvSpPr>
            <a:spLocks noChangeArrowheads="1"/>
          </p:cNvSpPr>
          <p:nvPr/>
        </p:nvSpPr>
        <p:spPr bwMode="auto">
          <a:xfrm>
            <a:off x="1524000" y="838200"/>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vi-VN" sz="1800"/>
          </a:p>
        </p:txBody>
      </p:sp>
      <p:sp>
        <p:nvSpPr>
          <p:cNvPr id="18" name="Text Placeholder 14">
            <a:extLst>
              <a:ext uri="{FF2B5EF4-FFF2-40B4-BE49-F238E27FC236}">
                <a16:creationId xmlns:a16="http://schemas.microsoft.com/office/drawing/2014/main" id="{2C97270E-A99A-EB22-7B6F-27A24F5C6A6D}"/>
              </a:ext>
            </a:extLst>
          </p:cNvPr>
          <p:cNvSpPr txBox="1">
            <a:spLocks/>
          </p:cNvSpPr>
          <p:nvPr/>
        </p:nvSpPr>
        <p:spPr bwMode="auto">
          <a:xfrm>
            <a:off x="1527175" y="881855"/>
            <a:ext cx="40401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2800" b="1" u="sng" dirty="0">
                <a:solidFill>
                  <a:srgbClr val="0070C0"/>
                </a:solidFill>
                <a:latin typeface="Times New Roman" panose="02020603050405020304" pitchFamily="18" charset="0"/>
                <a:cs typeface="Times New Roman" panose="02020603050405020304" pitchFamily="18" charset="0"/>
              </a:rPr>
              <a:t>1.BÀI CŨ</a:t>
            </a:r>
          </a:p>
        </p:txBody>
      </p:sp>
      <p:grpSp>
        <p:nvGrpSpPr>
          <p:cNvPr id="12" name="Group 11">
            <a:extLst>
              <a:ext uri="{FF2B5EF4-FFF2-40B4-BE49-F238E27FC236}">
                <a16:creationId xmlns:a16="http://schemas.microsoft.com/office/drawing/2014/main" id="{24D8FB69-1AA5-5EE4-F7E4-4A695F29F3D5}"/>
              </a:ext>
            </a:extLst>
          </p:cNvPr>
          <p:cNvGrpSpPr/>
          <p:nvPr/>
        </p:nvGrpSpPr>
        <p:grpSpPr>
          <a:xfrm>
            <a:off x="5467350" y="1316830"/>
            <a:ext cx="4092575" cy="4211639"/>
            <a:chOff x="5467350" y="1316830"/>
            <a:chExt cx="4092575" cy="4211639"/>
          </a:xfrm>
        </p:grpSpPr>
        <p:sp>
          <p:nvSpPr>
            <p:cNvPr id="3" name="Content Placeholder 29">
              <a:extLst>
                <a:ext uri="{FF2B5EF4-FFF2-40B4-BE49-F238E27FC236}">
                  <a16:creationId xmlns:a16="http://schemas.microsoft.com/office/drawing/2014/main" id="{3388A6D2-6E7F-931D-6B0D-585DE32D2828}"/>
                </a:ext>
              </a:extLst>
            </p:cNvPr>
            <p:cNvSpPr txBox="1">
              <a:spLocks/>
            </p:cNvSpPr>
            <p:nvPr/>
          </p:nvSpPr>
          <p:spPr>
            <a:xfrm>
              <a:off x="5668168" y="1316830"/>
              <a:ext cx="2662239" cy="204628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GB" altLang="en-US" dirty="0">
                <a:latin typeface="Times New Roman" panose="02020603050405020304" pitchFamily="18" charset="0"/>
                <a:cs typeface="Times New Roman" panose="02020603050405020304" pitchFamily="18" charset="0"/>
              </a:endParaRPr>
            </a:p>
            <a:p>
              <a:r>
                <a:rPr lang="en-GB" altLang="en-US" dirty="0">
                  <a:latin typeface="Times New Roman" panose="02020603050405020304" pitchFamily="18" charset="0"/>
                  <a:cs typeface="Times New Roman" panose="02020603050405020304" pitchFamily="18" charset="0"/>
                </a:rPr>
                <a:t>Baisoanthao.doc</a:t>
              </a:r>
            </a:p>
          </p:txBody>
        </p:sp>
        <p:grpSp>
          <p:nvGrpSpPr>
            <p:cNvPr id="4" name="Group 3">
              <a:extLst>
                <a:ext uri="{FF2B5EF4-FFF2-40B4-BE49-F238E27FC236}">
                  <a16:creationId xmlns:a16="http://schemas.microsoft.com/office/drawing/2014/main" id="{399E32D5-1069-B407-BA63-B22698AA4073}"/>
                </a:ext>
              </a:extLst>
            </p:cNvPr>
            <p:cNvGrpSpPr/>
            <p:nvPr/>
          </p:nvGrpSpPr>
          <p:grpSpPr>
            <a:xfrm>
              <a:off x="5467350" y="3444081"/>
              <a:ext cx="4092575" cy="2084388"/>
              <a:chOff x="876300" y="2644775"/>
              <a:chExt cx="4092575" cy="2084388"/>
            </a:xfrm>
          </p:grpSpPr>
          <p:sp>
            <p:nvSpPr>
              <p:cNvPr id="5" name="Left Brace 4">
                <a:extLst>
                  <a:ext uri="{FF2B5EF4-FFF2-40B4-BE49-F238E27FC236}">
                    <a16:creationId xmlns:a16="http://schemas.microsoft.com/office/drawing/2014/main" id="{3A6CFEC9-8437-6474-0B1E-DF5B85901D4A}"/>
                  </a:ext>
                </a:extLst>
              </p:cNvPr>
              <p:cNvSpPr/>
              <p:nvPr/>
            </p:nvSpPr>
            <p:spPr>
              <a:xfrm rot="16200000">
                <a:off x="1524000" y="1997075"/>
                <a:ext cx="609600" cy="19050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6" name="Left Brace 5">
                <a:extLst>
                  <a:ext uri="{FF2B5EF4-FFF2-40B4-BE49-F238E27FC236}">
                    <a16:creationId xmlns:a16="http://schemas.microsoft.com/office/drawing/2014/main" id="{82EEF7A8-F9EE-E690-2A36-8C35FE34BAE2}"/>
                  </a:ext>
                </a:extLst>
              </p:cNvPr>
              <p:cNvSpPr/>
              <p:nvPr/>
            </p:nvSpPr>
            <p:spPr>
              <a:xfrm rot="16200000">
                <a:off x="2895600" y="2720975"/>
                <a:ext cx="609600" cy="4572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8" name="Rectangle 7">
                <a:extLst>
                  <a:ext uri="{FF2B5EF4-FFF2-40B4-BE49-F238E27FC236}">
                    <a16:creationId xmlns:a16="http://schemas.microsoft.com/office/drawing/2014/main" id="{9BA056E7-112F-F0DC-2374-DFD2FAD67AA6}"/>
                  </a:ext>
                </a:extLst>
              </p:cNvPr>
              <p:cNvSpPr>
                <a:spLocks noChangeArrowheads="1"/>
              </p:cNvSpPr>
              <p:nvPr/>
            </p:nvSpPr>
            <p:spPr bwMode="auto">
              <a:xfrm>
                <a:off x="990600" y="4267200"/>
                <a:ext cx="1417638" cy="4619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rPr>
                  <a:t>Phần tên</a:t>
                </a:r>
              </a:p>
            </p:txBody>
          </p:sp>
          <p:sp>
            <p:nvSpPr>
              <p:cNvPr id="9" name="Rectangle 8">
                <a:extLst>
                  <a:ext uri="{FF2B5EF4-FFF2-40B4-BE49-F238E27FC236}">
                    <a16:creationId xmlns:a16="http://schemas.microsoft.com/office/drawing/2014/main" id="{8BD65495-731A-EDAC-5760-30ACBCFCF47E}"/>
                  </a:ext>
                </a:extLst>
              </p:cNvPr>
              <p:cNvSpPr>
                <a:spLocks noChangeArrowheads="1"/>
              </p:cNvSpPr>
              <p:nvPr/>
            </p:nvSpPr>
            <p:spPr bwMode="auto">
              <a:xfrm>
                <a:off x="2819400" y="4267200"/>
                <a:ext cx="2149475" cy="4619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rPr>
                  <a:t>Phần mở rộng</a:t>
                </a:r>
              </a:p>
            </p:txBody>
          </p:sp>
          <p:cxnSp>
            <p:nvCxnSpPr>
              <p:cNvPr id="10" name="Straight Arrow Connector 9">
                <a:extLst>
                  <a:ext uri="{FF2B5EF4-FFF2-40B4-BE49-F238E27FC236}">
                    <a16:creationId xmlns:a16="http://schemas.microsoft.com/office/drawing/2014/main" id="{FF0DDA34-B6E1-3410-34BD-117CF8174C1F}"/>
                  </a:ext>
                </a:extLst>
              </p:cNvPr>
              <p:cNvCxnSpPr>
                <a:stCxn id="8" idx="0"/>
                <a:endCxn id="5" idx="1"/>
              </p:cNvCxnSpPr>
              <p:nvPr/>
            </p:nvCxnSpPr>
            <p:spPr>
              <a:xfrm flipV="1">
                <a:off x="1700213" y="3254375"/>
                <a:ext cx="128587" cy="10128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8C6731D-57B1-5C18-D0F6-132488B0CFDE}"/>
                  </a:ext>
                </a:extLst>
              </p:cNvPr>
              <p:cNvCxnSpPr>
                <a:stCxn id="9" idx="0"/>
                <a:endCxn id="6" idx="1"/>
              </p:cNvCxnSpPr>
              <p:nvPr/>
            </p:nvCxnSpPr>
            <p:spPr>
              <a:xfrm flipH="1" flipV="1">
                <a:off x="3200400" y="3254375"/>
                <a:ext cx="693738" cy="1012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DEFA648C-C530-7B88-3DC4-C0096127B3D2}"/>
              </a:ext>
            </a:extLst>
          </p:cNvPr>
          <p:cNvSpPr>
            <a:spLocks noChangeArrowheads="1"/>
          </p:cNvSpPr>
          <p:nvPr/>
        </p:nvSpPr>
        <p:spPr bwMode="auto">
          <a:xfrm>
            <a:off x="1676400" y="28576"/>
            <a:ext cx="88392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dirty="0">
                <a:solidFill>
                  <a:srgbClr val="FF0000"/>
                </a:solidFill>
                <a:latin typeface="Times New Roman" panose="02020603050405020304" pitchFamily="18" charset="0"/>
                <a:cs typeface="Times New Roman" panose="02020603050405020304" pitchFamily="18" charset="0"/>
              </a:rPr>
              <a:t>B. HOẠT ĐỘNG THỰC HÀNH</a:t>
            </a:r>
          </a:p>
          <a:p>
            <a:r>
              <a:rPr lang="en-US" altLang="en-US" sz="3200" dirty="0" err="1">
                <a:solidFill>
                  <a:srgbClr val="000000"/>
                </a:solidFill>
                <a:latin typeface="Times New Roman" panose="02020603050405020304" pitchFamily="18" charset="0"/>
                <a:cs typeface="Times New Roman" panose="02020603050405020304" pitchFamily="18" charset="0"/>
              </a:rPr>
              <a:t>Em</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mở</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thư</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mục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000000"/>
                </a:solidFill>
                <a:latin typeface="Times New Roman" panose="02020603050405020304" pitchFamily="18" charset="0"/>
                <a:cs typeface="Times New Roman" panose="02020603050405020304" pitchFamily="18" charset="0"/>
              </a:rPr>
              <a:t>HOCTAP</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đã</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tạo</a:t>
            </a:r>
            <a:r>
              <a:rPr lang="en-US" altLang="en-US" sz="3200" dirty="0">
                <a:solidFill>
                  <a:srgbClr val="000000"/>
                </a:solidFill>
                <a:latin typeface="Times New Roman" panose="02020603050405020304" pitchFamily="18" charset="0"/>
                <a:cs typeface="Times New Roman" panose="02020603050405020304" pitchFamily="18" charset="0"/>
              </a:rPr>
              <a:t> ở </a:t>
            </a:r>
            <a:r>
              <a:rPr lang="en-US" altLang="en-US" sz="3200" dirty="0" err="1">
                <a:solidFill>
                  <a:srgbClr val="000000"/>
                </a:solidFill>
                <a:latin typeface="Times New Roman" panose="02020603050405020304" pitchFamily="18" charset="0"/>
                <a:cs typeface="Times New Roman" panose="02020603050405020304" pitchFamily="18" charset="0"/>
              </a:rPr>
              <a:t>hoạt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động</a:t>
            </a:r>
            <a:r>
              <a:rPr lang="en-US" altLang="en-US" sz="3200" dirty="0">
                <a:solidFill>
                  <a:srgbClr val="000000"/>
                </a:solidFill>
                <a:latin typeface="Times New Roman" panose="02020603050405020304" pitchFamily="18" charset="0"/>
                <a:cs typeface="Times New Roman" panose="02020603050405020304" pitchFamily="18" charset="0"/>
              </a:rPr>
              <a:t> 1, </a:t>
            </a:r>
            <a:r>
              <a:rPr lang="en-US" altLang="en-US" sz="3200" dirty="0" err="1">
                <a:solidFill>
                  <a:srgbClr val="000000"/>
                </a:solidFill>
                <a:latin typeface="Times New Roman" panose="02020603050405020304" pitchFamily="18" charset="0"/>
                <a:cs typeface="Times New Roman" panose="02020603050405020304" pitchFamily="18" charset="0"/>
              </a:rPr>
              <a:t>mục</a:t>
            </a:r>
            <a:r>
              <a:rPr lang="en-US" altLang="en-US" sz="3200" dirty="0">
                <a:solidFill>
                  <a:srgbClr val="000000"/>
                </a:solidFill>
                <a:latin typeface="Times New Roman" panose="02020603050405020304" pitchFamily="18" charset="0"/>
                <a:cs typeface="Times New Roman" panose="02020603050405020304" pitchFamily="18" charset="0"/>
              </a:rPr>
              <a:t> A </a:t>
            </a:r>
            <a:r>
              <a:rPr lang="en-US" altLang="en-US" sz="3200" dirty="0" err="1">
                <a:solidFill>
                  <a:srgbClr val="000000"/>
                </a:solidFill>
                <a:latin typeface="Times New Roman" panose="02020603050405020304" pitchFamily="18" charset="0"/>
                <a:cs typeface="Times New Roman" panose="02020603050405020304" pitchFamily="18" charset="0"/>
              </a:rPr>
              <a:t>rồi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thực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hiện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các</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yêu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cầu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sau</a:t>
            </a:r>
            <a:r>
              <a:rPr lang="en-US" altLang="en-US" sz="3200" dirty="0">
                <a:solidFill>
                  <a:srgbClr val="000000"/>
                </a:solidFill>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r>
              <a:rPr lang="en-US" altLang="en-US" sz="3200" dirty="0">
                <a:solidFill>
                  <a:srgbClr val="FF0000"/>
                </a:solidFill>
                <a:latin typeface="Times New Roman" panose="02020603050405020304" pitchFamily="18" charset="0"/>
                <a:cs typeface="Times New Roman" panose="02020603050405020304" pitchFamily="18" charset="0"/>
              </a:rPr>
              <a:t>a)</a:t>
            </a:r>
            <a:r>
              <a:rPr lang="en-US" altLang="en-US" sz="3200" dirty="0" err="1">
                <a:solidFill>
                  <a:srgbClr val="000000"/>
                </a:solidFill>
                <a:latin typeface="Times New Roman" panose="02020603050405020304" pitchFamily="18" charset="0"/>
                <a:cs typeface="Times New Roman" panose="02020603050405020304" pitchFamily="18" charset="0"/>
              </a:rPr>
              <a:t>Nháy</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đúp</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chuột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vào</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biểu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tượng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tệp</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quan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sát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rồi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đánh</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dấu</a:t>
            </a:r>
            <a:r>
              <a:rPr lang="en-US" altLang="en-US" sz="3200" dirty="0">
                <a:solidFill>
                  <a:srgbClr val="000000"/>
                </a:solidFill>
                <a:latin typeface="Times New Roman" panose="02020603050405020304" pitchFamily="18" charset="0"/>
                <a:cs typeface="Times New Roman" panose="02020603050405020304" pitchFamily="18" charset="0"/>
              </a:rPr>
              <a:t> x </a:t>
            </a:r>
            <a:r>
              <a:rPr lang="en-US" altLang="en-US" sz="3200" dirty="0" err="1">
                <a:solidFill>
                  <a:srgbClr val="000000"/>
                </a:solidFill>
                <a:latin typeface="Times New Roman" panose="02020603050405020304" pitchFamily="18" charset="0"/>
                <a:cs typeface="Times New Roman" panose="02020603050405020304" pitchFamily="18" charset="0"/>
              </a:rPr>
              <a:t>vào</a:t>
            </a:r>
            <a:r>
              <a:rPr lang="en-US" altLang="en-US" sz="3200" dirty="0">
                <a:solidFill>
                  <a:srgbClr val="000000"/>
                </a:solidFill>
                <a:latin typeface="Times New Roman" panose="02020603050405020304" pitchFamily="18" charset="0"/>
                <a:cs typeface="Times New Roman" panose="02020603050405020304" pitchFamily="18" charset="0"/>
              </a:rPr>
              <a:t> ô </a:t>
            </a:r>
            <a:r>
              <a:rPr lang="en-US" altLang="en-US" sz="3200" dirty="0" err="1">
                <a:solidFill>
                  <a:srgbClr val="000000"/>
                </a:solidFill>
                <a:latin typeface="Times New Roman" panose="02020603050405020304" pitchFamily="18" charset="0"/>
                <a:cs typeface="Times New Roman" panose="02020603050405020304" pitchFamily="18" charset="0"/>
              </a:rPr>
              <a:t>trống</a:t>
            </a:r>
            <a:r>
              <a:rPr lang="en-US" altLang="en-US" sz="3200" dirty="0">
                <a:solidFill>
                  <a:srgbClr val="000000"/>
                </a:solidFill>
                <a:latin typeface="Times New Roman" panose="02020603050405020304" pitchFamily="18" charset="0"/>
                <a:cs typeface="Times New Roman" panose="02020603050405020304" pitchFamily="18" charset="0"/>
              </a:rPr>
              <a:t> ở </a:t>
            </a:r>
            <a:r>
              <a:rPr lang="en-US" altLang="en-US" sz="3200" dirty="0" err="1">
                <a:solidFill>
                  <a:srgbClr val="000000"/>
                </a:solidFill>
                <a:latin typeface="Times New Roman" panose="02020603050405020304" pitchFamily="18" charset="0"/>
                <a:cs typeface="Times New Roman" panose="02020603050405020304" pitchFamily="18" charset="0"/>
              </a:rPr>
              <a:t>cuối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câu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đúng</a:t>
            </a:r>
            <a:r>
              <a:rPr lang="en-US" altLang="en-US" sz="3200" dirty="0">
                <a:solidFill>
                  <a:srgbClr val="000000"/>
                </a:solidFill>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r>
              <a:rPr lang="en-US" altLang="en-US" sz="3200" dirty="0">
                <a:solidFill>
                  <a:srgbClr val="000000"/>
                </a:solidFill>
                <a:latin typeface="Times New Roman" panose="02020603050405020304" pitchFamily="18" charset="0"/>
                <a:cs typeface="Times New Roman" panose="02020603050405020304" pitchFamily="18" charset="0"/>
              </a:rPr>
              <a:t>                                                                                                                                                                                         </a:t>
            </a:r>
          </a:p>
          <a:p>
            <a:br>
              <a:rPr lang="en-US" altLang="en-US" sz="3200" dirty="0">
                <a:solidFill>
                  <a:srgbClr val="000000"/>
                </a:solidFill>
                <a:latin typeface="Times New Roman" panose="02020603050405020304" pitchFamily="18" charset="0"/>
                <a:cs typeface="Times New Roman" panose="02020603050405020304" pitchFamily="18" charset="0"/>
              </a:rPr>
            </a:br>
            <a:endParaRPr lang="en-US" altLang="en-US" sz="3200" dirty="0">
              <a:solidFill>
                <a:srgbClr val="000000"/>
              </a:solidFill>
              <a:latin typeface="Times New Roman" panose="02020603050405020304" pitchFamily="18" charset="0"/>
              <a:cs typeface="Times New Roman" panose="02020603050405020304" pitchFamily="18" charset="0"/>
            </a:endParaRPr>
          </a:p>
        </p:txBody>
      </p:sp>
      <p:pic>
        <p:nvPicPr>
          <p:cNvPr id="12291" name="Picture 2" descr="https://img.loigiaihay.com/picture/2019/1106/10_1.png">
            <a:extLst>
              <a:ext uri="{FF2B5EF4-FFF2-40B4-BE49-F238E27FC236}">
                <a16:creationId xmlns:a16="http://schemas.microsoft.com/office/drawing/2014/main" id="{F6507AB0-BD59-D52E-BBB2-0ECD0F72A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miley Face 2">
            <a:extLst>
              <a:ext uri="{FF2B5EF4-FFF2-40B4-BE49-F238E27FC236}">
                <a16:creationId xmlns:a16="http://schemas.microsoft.com/office/drawing/2014/main" id="{452B2B93-9BC3-C3CE-B3BE-F537C094C489}"/>
              </a:ext>
            </a:extLst>
          </p:cNvPr>
          <p:cNvSpPr/>
          <p:nvPr/>
        </p:nvSpPr>
        <p:spPr>
          <a:xfrm>
            <a:off x="9945688" y="3200400"/>
            <a:ext cx="533400" cy="381000"/>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Smiley Face 4">
            <a:extLst>
              <a:ext uri="{FF2B5EF4-FFF2-40B4-BE49-F238E27FC236}">
                <a16:creationId xmlns:a16="http://schemas.microsoft.com/office/drawing/2014/main" id="{27D42C0A-866C-6317-72A6-B60F09A10639}"/>
              </a:ext>
            </a:extLst>
          </p:cNvPr>
          <p:cNvSpPr/>
          <p:nvPr/>
        </p:nvSpPr>
        <p:spPr>
          <a:xfrm>
            <a:off x="10058400" y="4724400"/>
            <a:ext cx="533400" cy="381000"/>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miley Face 5">
            <a:extLst>
              <a:ext uri="{FF2B5EF4-FFF2-40B4-BE49-F238E27FC236}">
                <a16:creationId xmlns:a16="http://schemas.microsoft.com/office/drawing/2014/main" id="{96238EAD-17B2-E324-BE02-4A7CAF0DF5DD}"/>
              </a:ext>
            </a:extLst>
          </p:cNvPr>
          <p:cNvSpPr/>
          <p:nvPr/>
        </p:nvSpPr>
        <p:spPr>
          <a:xfrm>
            <a:off x="9982200" y="6324600"/>
            <a:ext cx="533400" cy="381000"/>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mg.loigiaihay.com/picture/2019/1106/112.png">
            <a:extLst>
              <a:ext uri="{FF2B5EF4-FFF2-40B4-BE49-F238E27FC236}">
                <a16:creationId xmlns:a16="http://schemas.microsoft.com/office/drawing/2014/main" id="{8758D21B-A3FE-B97C-B455-D89079B06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077914"/>
            <a:ext cx="9242425"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7B1CA178-CFE5-66A9-F9B0-011289F078F9}"/>
              </a:ext>
            </a:extLst>
          </p:cNvPr>
          <p:cNvSpPr>
            <a:spLocks noChangeArrowheads="1"/>
          </p:cNvSpPr>
          <p:nvPr/>
        </p:nvSpPr>
        <p:spPr bwMode="auto">
          <a:xfrm>
            <a:off x="1524000" y="1"/>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a:solidFill>
                  <a:srgbClr val="000000"/>
                </a:solidFill>
                <a:latin typeface="Times New Roman" panose="02020603050405020304" pitchFamily="18" charset="0"/>
                <a:cs typeface="Times New Roman" panose="02020603050405020304" pitchFamily="18" charset="0"/>
              </a:rPr>
              <a:t>b) Em hãy viết phần tên và phần mở rộng của các tệp tương ứng vào bảng sau:</a:t>
            </a:r>
            <a:endParaRPr lang="en-US" altLang="en-US" sz="320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D3B9274-FF09-89A9-7A33-25BFD94FDC41}"/>
              </a:ext>
            </a:extLst>
          </p:cNvPr>
          <p:cNvSpPr/>
          <p:nvPr/>
        </p:nvSpPr>
        <p:spPr>
          <a:xfrm>
            <a:off x="3352800" y="3810000"/>
            <a:ext cx="205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5DF025F6-F303-765E-C004-79A2CBC49BAE}"/>
              </a:ext>
            </a:extLst>
          </p:cNvPr>
          <p:cNvSpPr/>
          <p:nvPr/>
        </p:nvSpPr>
        <p:spPr>
          <a:xfrm>
            <a:off x="3336925" y="5257800"/>
            <a:ext cx="205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F4F743C4-EAE8-1590-982A-562228CAA6AF}"/>
              </a:ext>
            </a:extLst>
          </p:cNvPr>
          <p:cNvSpPr/>
          <p:nvPr/>
        </p:nvSpPr>
        <p:spPr>
          <a:xfrm>
            <a:off x="5638800" y="3816350"/>
            <a:ext cx="205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9365A53D-2FF9-94E9-747F-391E77E672C6}"/>
              </a:ext>
            </a:extLst>
          </p:cNvPr>
          <p:cNvSpPr/>
          <p:nvPr/>
        </p:nvSpPr>
        <p:spPr>
          <a:xfrm>
            <a:off x="5608638" y="5257800"/>
            <a:ext cx="205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CD1F1AC8-6AB4-33FB-E0AB-9076305E4E52}"/>
              </a:ext>
            </a:extLst>
          </p:cNvPr>
          <p:cNvSpPr/>
          <p:nvPr/>
        </p:nvSpPr>
        <p:spPr>
          <a:xfrm>
            <a:off x="8218488" y="3967163"/>
            <a:ext cx="205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DB13BA7F-B113-1C74-2D46-2FBBD9F9E18A}"/>
              </a:ext>
            </a:extLst>
          </p:cNvPr>
          <p:cNvSpPr/>
          <p:nvPr/>
        </p:nvSpPr>
        <p:spPr>
          <a:xfrm>
            <a:off x="8305800" y="5310188"/>
            <a:ext cx="205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2">
            <a:extLst>
              <a:ext uri="{FF2B5EF4-FFF2-40B4-BE49-F238E27FC236}">
                <a16:creationId xmlns:a16="http://schemas.microsoft.com/office/drawing/2014/main" id="{F3DE767B-CADB-9A67-2C42-80D85F1C7195}"/>
              </a:ext>
            </a:extLst>
          </p:cNvPr>
          <p:cNvSpPr>
            <a:spLocks noGrp="1"/>
          </p:cNvSpPr>
          <p:nvPr>
            <p:ph type="title"/>
          </p:nvPr>
        </p:nvSpPr>
        <p:spPr>
          <a:xfrm>
            <a:off x="1676400" y="342900"/>
            <a:ext cx="7239000" cy="533400"/>
          </a:xfrm>
        </p:spPr>
        <p:txBody>
          <a:bodyPr>
            <a:normAutofit fontScale="90000"/>
          </a:bodyPr>
          <a:lstStyle/>
          <a:p>
            <a:pPr algn="l" eaLnBrk="1" hangingPunct="1"/>
            <a:r>
              <a:rPr lang="en-US" altLang="en-US" sz="3200" u="sng" dirty="0">
                <a:solidFill>
                  <a:srgbClr val="FF0000"/>
                </a:solidFill>
                <a:latin typeface="Times New Roman" panose="02020603050405020304" pitchFamily="18" charset="0"/>
                <a:cs typeface="Times New Roman" panose="02020603050405020304" pitchFamily="18" charset="0"/>
              </a:rPr>
              <a:t>A. HOẠT ĐỘNG ỨNG DỤNG MỞ RỘNG</a:t>
            </a:r>
          </a:p>
        </p:txBody>
      </p:sp>
      <p:sp>
        <p:nvSpPr>
          <p:cNvPr id="7" name="Content Placeholder 4">
            <a:extLst>
              <a:ext uri="{FF2B5EF4-FFF2-40B4-BE49-F238E27FC236}">
                <a16:creationId xmlns:a16="http://schemas.microsoft.com/office/drawing/2014/main" id="{848AB8A5-D6AF-165B-AB7B-2BC5B859BDA2}"/>
              </a:ext>
            </a:extLst>
          </p:cNvPr>
          <p:cNvSpPr>
            <a:spLocks noGrp="1"/>
          </p:cNvSpPr>
          <p:nvPr>
            <p:ph sz="half" idx="2"/>
          </p:nvPr>
        </p:nvSpPr>
        <p:spPr>
          <a:xfrm>
            <a:off x="1238250" y="1258567"/>
            <a:ext cx="8655050" cy="990600"/>
          </a:xfrm>
        </p:spPr>
        <p:txBody>
          <a:bodyPr/>
          <a:lstStyle/>
          <a:p>
            <a:pPr>
              <a:buNone/>
            </a:pPr>
            <a:r>
              <a:rPr lang="nl-NL" dirty="0">
                <a:solidFill>
                  <a:srgbClr val="0070C0"/>
                </a:solidFill>
                <a:latin typeface="Times New Roman" panose="02020603050405020304" pitchFamily="18" charset="0"/>
                <a:cs typeface="Times New Roman" panose="02020603050405020304" pitchFamily="18" charset="0"/>
              </a:rPr>
              <a:t>1. Em có thể tạo 2 tệp cùng phần tên, cùng phần mở rộng trong 1 thư mục được không?</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4102" name="Picture 4" descr="C:\Users\ACER\AppData\Local\Microsoft\Windows\Temporary Internet Files\Content.IE5\00WZCH5L\5-Free-Summer-Clipart-Illustration-Of-A-Happy-Smiling-Sun[1].png">
            <a:extLst>
              <a:ext uri="{FF2B5EF4-FFF2-40B4-BE49-F238E27FC236}">
                <a16:creationId xmlns:a16="http://schemas.microsoft.com/office/drawing/2014/main" id="{09FDA2F5-3338-40B4-F8BB-ECD0393BF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50" y="0"/>
            <a:ext cx="1352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38">
            <a:extLst>
              <a:ext uri="{FF2B5EF4-FFF2-40B4-BE49-F238E27FC236}">
                <a16:creationId xmlns:a16="http://schemas.microsoft.com/office/drawing/2014/main" id="{73EEC6E0-0307-EB76-BE18-9D13B3FB688E}"/>
              </a:ext>
            </a:extLst>
          </p:cNvPr>
          <p:cNvSpPr>
            <a:spLocks noChangeShapeType="1"/>
          </p:cNvSpPr>
          <p:nvPr/>
        </p:nvSpPr>
        <p:spPr bwMode="auto">
          <a:xfrm>
            <a:off x="152400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Rectangle 41">
            <a:extLst>
              <a:ext uri="{FF2B5EF4-FFF2-40B4-BE49-F238E27FC236}">
                <a16:creationId xmlns:a16="http://schemas.microsoft.com/office/drawing/2014/main" id="{36E1A65A-FC89-0AE8-C36E-43870C17F4A3}"/>
              </a:ext>
            </a:extLst>
          </p:cNvPr>
          <p:cNvSpPr>
            <a:spLocks noChangeArrowheads="1"/>
          </p:cNvSpPr>
          <p:nvPr/>
        </p:nvSpPr>
        <p:spPr bwMode="auto">
          <a:xfrm>
            <a:off x="1523999" y="838200"/>
            <a:ext cx="6806407"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vi-VN" sz="1800"/>
          </a:p>
        </p:txBody>
      </p:sp>
      <p:grpSp>
        <p:nvGrpSpPr>
          <p:cNvPr id="12" name="Group 11">
            <a:extLst>
              <a:ext uri="{FF2B5EF4-FFF2-40B4-BE49-F238E27FC236}">
                <a16:creationId xmlns:a16="http://schemas.microsoft.com/office/drawing/2014/main" id="{24D8FB69-1AA5-5EE4-F7E4-4A695F29F3D5}"/>
              </a:ext>
            </a:extLst>
          </p:cNvPr>
          <p:cNvGrpSpPr/>
          <p:nvPr/>
        </p:nvGrpSpPr>
        <p:grpSpPr>
          <a:xfrm>
            <a:off x="3371850" y="609600"/>
            <a:ext cx="3937793" cy="4211639"/>
            <a:chOff x="5467350" y="1316830"/>
            <a:chExt cx="3937793" cy="4211639"/>
          </a:xfrm>
        </p:grpSpPr>
        <p:sp>
          <p:nvSpPr>
            <p:cNvPr id="3" name="Content Placeholder 29">
              <a:extLst>
                <a:ext uri="{FF2B5EF4-FFF2-40B4-BE49-F238E27FC236}">
                  <a16:creationId xmlns:a16="http://schemas.microsoft.com/office/drawing/2014/main" id="{3388A6D2-6E7F-931D-6B0D-585DE32D2828}"/>
                </a:ext>
              </a:extLst>
            </p:cNvPr>
            <p:cNvSpPr txBox="1">
              <a:spLocks/>
            </p:cNvSpPr>
            <p:nvPr/>
          </p:nvSpPr>
          <p:spPr>
            <a:xfrm>
              <a:off x="5668168" y="1316830"/>
              <a:ext cx="2662239" cy="204628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GB" altLang="en-US" dirty="0">
                <a:latin typeface="Times New Roman" panose="02020603050405020304" pitchFamily="18" charset="0"/>
                <a:cs typeface="Times New Roman" panose="02020603050405020304" pitchFamily="18" charset="0"/>
              </a:endParaRPr>
            </a:p>
            <a:p>
              <a:r>
                <a:rPr lang="en-GB" altLang="en-US" dirty="0">
                  <a:latin typeface="Times New Roman" panose="02020603050405020304" pitchFamily="18" charset="0"/>
                  <a:cs typeface="Times New Roman" panose="02020603050405020304" pitchFamily="18" charset="0"/>
                </a:rPr>
                <a:t>Baisoanthao2.doc</a:t>
              </a:r>
            </a:p>
          </p:txBody>
        </p:sp>
        <p:grpSp>
          <p:nvGrpSpPr>
            <p:cNvPr id="4" name="Group 3">
              <a:extLst>
                <a:ext uri="{FF2B5EF4-FFF2-40B4-BE49-F238E27FC236}">
                  <a16:creationId xmlns:a16="http://schemas.microsoft.com/office/drawing/2014/main" id="{399E32D5-1069-B407-BA63-B22698AA4073}"/>
                </a:ext>
              </a:extLst>
            </p:cNvPr>
            <p:cNvGrpSpPr/>
            <p:nvPr/>
          </p:nvGrpSpPr>
          <p:grpSpPr>
            <a:xfrm>
              <a:off x="5467350" y="3444081"/>
              <a:ext cx="3937793" cy="2084388"/>
              <a:chOff x="876300" y="2644775"/>
              <a:chExt cx="3937793" cy="2084388"/>
            </a:xfrm>
          </p:grpSpPr>
          <p:sp>
            <p:nvSpPr>
              <p:cNvPr id="5" name="Left Brace 4">
                <a:extLst>
                  <a:ext uri="{FF2B5EF4-FFF2-40B4-BE49-F238E27FC236}">
                    <a16:creationId xmlns:a16="http://schemas.microsoft.com/office/drawing/2014/main" id="{3A6CFEC9-8437-6474-0B1E-DF5B85901D4A}"/>
                  </a:ext>
                </a:extLst>
              </p:cNvPr>
              <p:cNvSpPr/>
              <p:nvPr/>
            </p:nvSpPr>
            <p:spPr>
              <a:xfrm rot="16200000">
                <a:off x="1524000" y="1997075"/>
                <a:ext cx="609600" cy="19050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6" name="Left Brace 5">
                <a:extLst>
                  <a:ext uri="{FF2B5EF4-FFF2-40B4-BE49-F238E27FC236}">
                    <a16:creationId xmlns:a16="http://schemas.microsoft.com/office/drawing/2014/main" id="{82EEF7A8-F9EE-E690-2A36-8C35FE34BAE2}"/>
                  </a:ext>
                </a:extLst>
              </p:cNvPr>
              <p:cNvSpPr/>
              <p:nvPr/>
            </p:nvSpPr>
            <p:spPr>
              <a:xfrm rot="16200000">
                <a:off x="2895600" y="2720975"/>
                <a:ext cx="609600" cy="4572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8" name="Rectangle 7">
                <a:extLst>
                  <a:ext uri="{FF2B5EF4-FFF2-40B4-BE49-F238E27FC236}">
                    <a16:creationId xmlns:a16="http://schemas.microsoft.com/office/drawing/2014/main" id="{9BA056E7-112F-F0DC-2374-DFD2FAD67AA6}"/>
                  </a:ext>
                </a:extLst>
              </p:cNvPr>
              <p:cNvSpPr>
                <a:spLocks noChangeArrowheads="1"/>
              </p:cNvSpPr>
              <p:nvPr/>
            </p:nvSpPr>
            <p:spPr bwMode="auto">
              <a:xfrm>
                <a:off x="990600" y="4267200"/>
                <a:ext cx="1417638" cy="4619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rPr>
                  <a:t>Phần tên</a:t>
                </a:r>
              </a:p>
            </p:txBody>
          </p:sp>
          <p:sp>
            <p:nvSpPr>
              <p:cNvPr id="9" name="Rectangle 8">
                <a:extLst>
                  <a:ext uri="{FF2B5EF4-FFF2-40B4-BE49-F238E27FC236}">
                    <a16:creationId xmlns:a16="http://schemas.microsoft.com/office/drawing/2014/main" id="{8BD65495-731A-EDAC-5760-30ACBCFCF47E}"/>
                  </a:ext>
                </a:extLst>
              </p:cNvPr>
              <p:cNvSpPr>
                <a:spLocks noChangeArrowheads="1"/>
              </p:cNvSpPr>
              <p:nvPr/>
            </p:nvSpPr>
            <p:spPr bwMode="auto">
              <a:xfrm>
                <a:off x="2664618" y="4252515"/>
                <a:ext cx="2149475" cy="4619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rPr>
                  <a:t>Phần </a:t>
                </a:r>
                <a:r>
                  <a:rPr lang="en-US" altLang="en-US" sz="2400" dirty="0" err="1">
                    <a:solidFill>
                      <a:srgbClr val="FF0000"/>
                    </a:solidFill>
                  </a:rPr>
                  <a:t>mở</a:t>
                </a:r>
                <a:r>
                  <a:rPr lang="en-US" altLang="en-US" sz="2400" dirty="0">
                    <a:solidFill>
                      <a:srgbClr val="FF0000"/>
                    </a:solidFill>
                  </a:rPr>
                  <a:t> </a:t>
                </a:r>
                <a:r>
                  <a:rPr lang="en-US" altLang="en-US" sz="2400" dirty="0" err="1">
                    <a:solidFill>
                      <a:srgbClr val="FF0000"/>
                    </a:solidFill>
                  </a:rPr>
                  <a:t>rộng</a:t>
                </a:r>
                <a:endParaRPr lang="en-US" altLang="en-US" sz="2400" dirty="0">
                  <a:solidFill>
                    <a:srgbClr val="FF0000"/>
                  </a:solidFill>
                </a:endParaRPr>
              </a:p>
            </p:txBody>
          </p:sp>
          <p:cxnSp>
            <p:nvCxnSpPr>
              <p:cNvPr id="10" name="Straight Arrow Connector 9">
                <a:extLst>
                  <a:ext uri="{FF2B5EF4-FFF2-40B4-BE49-F238E27FC236}">
                    <a16:creationId xmlns:a16="http://schemas.microsoft.com/office/drawing/2014/main" id="{FF0DDA34-B6E1-3410-34BD-117CF8174C1F}"/>
                  </a:ext>
                </a:extLst>
              </p:cNvPr>
              <p:cNvCxnSpPr>
                <a:stCxn id="8" idx="0"/>
                <a:endCxn id="5" idx="1"/>
              </p:cNvCxnSpPr>
              <p:nvPr/>
            </p:nvCxnSpPr>
            <p:spPr>
              <a:xfrm flipV="1">
                <a:off x="1700213" y="3254375"/>
                <a:ext cx="128587" cy="10128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8C6731D-57B1-5C18-D0F6-132488B0CFDE}"/>
                  </a:ext>
                </a:extLst>
              </p:cNvPr>
              <p:cNvCxnSpPr>
                <a:stCxn id="9" idx="0"/>
                <a:endCxn id="6" idx="1"/>
              </p:cNvCxnSpPr>
              <p:nvPr/>
            </p:nvCxnSpPr>
            <p:spPr>
              <a:xfrm flipH="1" flipV="1">
                <a:off x="3200400" y="3254375"/>
                <a:ext cx="538956" cy="998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 name="Content Placeholder 4">
            <a:extLst>
              <a:ext uri="{FF2B5EF4-FFF2-40B4-BE49-F238E27FC236}">
                <a16:creationId xmlns:a16="http://schemas.microsoft.com/office/drawing/2014/main" id="{9DB22F9F-CAC7-19B6-A3B2-BA4A6F01EA86}"/>
              </a:ext>
            </a:extLst>
          </p:cNvPr>
          <p:cNvSpPr txBox="1">
            <a:spLocks/>
          </p:cNvSpPr>
          <p:nvPr/>
        </p:nvSpPr>
        <p:spPr>
          <a:xfrm>
            <a:off x="1171575" y="5195887"/>
            <a:ext cx="10001249" cy="1462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nl-NL" dirty="0">
                <a:solidFill>
                  <a:srgbClr val="0070C0"/>
                </a:solidFill>
                <a:latin typeface="Times New Roman" panose="02020603050405020304" pitchFamily="18" charset="0"/>
                <a:cs typeface="Times New Roman" panose="02020603050405020304" pitchFamily="18" charset="0"/>
              </a:rPr>
              <a:t>2.Mở thư mục SOANTHAO, nháy nút phải chuột chọn new rồi chọn biểu tượng word. Quan sát thay đổi trong thư mục Soanthao và giải thích với bạn thao tác vừa thực hiện.</a:t>
            </a:r>
          </a:p>
          <a:p>
            <a:pPr>
              <a:buFont typeface="Arial" panose="020B0604020202020204" pitchFamily="34" charset="0"/>
              <a:buNone/>
            </a:pP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04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blinds(horizontal)">
                                      <p:cBhvr>
                                        <p:cTn id="1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Users\ACER\AppData\Local\Microsoft\Windows\Temporary Internet Files\Content.IE5\00WZCH5L\5-Free-Summer-Clipart-Illustration-Of-A-Happy-Smiling-Sun[1].png">
            <a:extLst>
              <a:ext uri="{FF2B5EF4-FFF2-40B4-BE49-F238E27FC236}">
                <a16:creationId xmlns:a16="http://schemas.microsoft.com/office/drawing/2014/main" id="{E48BF723-91FB-048D-FDA8-6FE461469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50" y="0"/>
            <a:ext cx="1352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Line 38">
            <a:extLst>
              <a:ext uri="{FF2B5EF4-FFF2-40B4-BE49-F238E27FC236}">
                <a16:creationId xmlns:a16="http://schemas.microsoft.com/office/drawing/2014/main" id="{BBC5BCC4-6D21-6775-6273-EA9E3791ED8B}"/>
              </a:ext>
            </a:extLst>
          </p:cNvPr>
          <p:cNvSpPr>
            <a:spLocks noChangeShapeType="1"/>
          </p:cNvSpPr>
          <p:nvPr/>
        </p:nvSpPr>
        <p:spPr bwMode="auto">
          <a:xfrm>
            <a:off x="1524000" y="8382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 name="Rectangle 41">
            <a:extLst>
              <a:ext uri="{FF2B5EF4-FFF2-40B4-BE49-F238E27FC236}">
                <a16:creationId xmlns:a16="http://schemas.microsoft.com/office/drawing/2014/main" id="{F3E69BA8-630D-0E07-014D-DEA99B0D3875}"/>
              </a:ext>
            </a:extLst>
          </p:cNvPr>
          <p:cNvSpPr>
            <a:spLocks noChangeArrowheads="1"/>
          </p:cNvSpPr>
          <p:nvPr/>
        </p:nvSpPr>
        <p:spPr bwMode="auto">
          <a:xfrm>
            <a:off x="1524000" y="838200"/>
            <a:ext cx="54102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GB" altLang="vi-VN" sz="1800"/>
          </a:p>
        </p:txBody>
      </p:sp>
      <p:sp>
        <p:nvSpPr>
          <p:cNvPr id="13317" name="TextBox 2">
            <a:extLst>
              <a:ext uri="{FF2B5EF4-FFF2-40B4-BE49-F238E27FC236}">
                <a16:creationId xmlns:a16="http://schemas.microsoft.com/office/drawing/2014/main" id="{C73A1587-5C5D-36B2-6494-2A22E24C2FA6}"/>
              </a:ext>
            </a:extLst>
          </p:cNvPr>
          <p:cNvSpPr txBox="1">
            <a:spLocks noChangeArrowheads="1"/>
          </p:cNvSpPr>
          <p:nvPr/>
        </p:nvSpPr>
        <p:spPr bwMode="auto">
          <a:xfrm>
            <a:off x="3327400" y="236538"/>
            <a:ext cx="571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EM CẦN GHI NHỚ</a:t>
            </a:r>
            <a:endParaRPr lang="en-US" altLang="en-US" sz="3600" b="1"/>
          </a:p>
        </p:txBody>
      </p:sp>
      <p:sp>
        <p:nvSpPr>
          <p:cNvPr id="4" name="Cloud 3">
            <a:extLst>
              <a:ext uri="{FF2B5EF4-FFF2-40B4-BE49-F238E27FC236}">
                <a16:creationId xmlns:a16="http://schemas.microsoft.com/office/drawing/2014/main" id="{3CF25E73-4D09-D28E-2BA1-6C37E3581BE0}"/>
              </a:ext>
            </a:extLst>
          </p:cNvPr>
          <p:cNvSpPr/>
          <p:nvPr/>
        </p:nvSpPr>
        <p:spPr>
          <a:xfrm>
            <a:off x="1600200" y="1143000"/>
            <a:ext cx="9067800" cy="5562600"/>
          </a:xfrm>
          <a:prstGeom prst="cloud">
            <a:avLst/>
          </a:prstGeom>
          <a:solidFill>
            <a:schemeClr val="bg1"/>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Wingdings" pitchFamily="2" charset="2"/>
              <a:buChar char="v"/>
              <a:defRPr/>
            </a:pPr>
            <a:r>
              <a:rPr lang="en-US" sz="3400" dirty="0" err="1">
                <a:solidFill>
                  <a:srgbClr val="0070C0"/>
                </a:solidFill>
                <a:latin typeface="Times New Roman" pitchFamily="18" charset="0"/>
                <a:cs typeface="Times New Roman" pitchFamily="18" charset="0"/>
              </a:rPr>
              <a:t>Mỗi</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tệp</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đều</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được</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đặt</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tên</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riêng</a:t>
            </a:r>
            <a:endParaRPr lang="en-US" sz="3400" dirty="0">
              <a:solidFill>
                <a:srgbClr val="0070C0"/>
              </a:solidFill>
              <a:latin typeface="Times New Roman" pitchFamily="18" charset="0"/>
              <a:cs typeface="Times New Roman" pitchFamily="18" charset="0"/>
            </a:endParaRPr>
          </a:p>
          <a:p>
            <a:pPr marL="571500" indent="-571500">
              <a:buFont typeface="Wingdings" pitchFamily="2" charset="2"/>
              <a:buChar char="v"/>
              <a:defRPr/>
            </a:pPr>
            <a:r>
              <a:rPr lang="en-US" sz="3400" dirty="0" err="1">
                <a:solidFill>
                  <a:srgbClr val="0070C0"/>
                </a:solidFill>
                <a:latin typeface="Times New Roman" pitchFamily="18" charset="0"/>
                <a:cs typeface="Times New Roman" pitchFamily="18" charset="0"/>
              </a:rPr>
              <a:t>Tên</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tệp</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gồm</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hai</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phần</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phần</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tên</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và</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phần</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mở</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rộng</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được</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cách</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nhau</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bởi</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dấu</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chấm</a:t>
            </a:r>
            <a:r>
              <a:rPr lang="en-US" sz="3400" dirty="0">
                <a:solidFill>
                  <a:srgbClr val="0070C0"/>
                </a:solidFill>
                <a:latin typeface="Times New Roman" pitchFamily="18" charset="0"/>
                <a:cs typeface="Times New Roman" pitchFamily="18" charset="0"/>
              </a:rPr>
              <a:t>.</a:t>
            </a:r>
          </a:p>
          <a:p>
            <a:pPr marL="571500" indent="-571500">
              <a:buFont typeface="Wingdings" pitchFamily="2" charset="2"/>
              <a:buChar char="v"/>
              <a:defRPr/>
            </a:pPr>
            <a:r>
              <a:rPr lang="en-US" sz="3400" dirty="0" err="1">
                <a:solidFill>
                  <a:srgbClr val="0070C0"/>
                </a:solidFill>
                <a:latin typeface="Times New Roman" pitchFamily="18" charset="0"/>
                <a:cs typeface="Times New Roman" pitchFamily="18" charset="0"/>
              </a:rPr>
              <a:t>Mỗi</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loại</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tệp</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có</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một</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biểu</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tượng</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khác</a:t>
            </a:r>
            <a:r>
              <a:rPr lang="en-US" sz="3400" dirty="0">
                <a:solidFill>
                  <a:srgbClr val="0070C0"/>
                </a:solidFill>
                <a:latin typeface="Times New Roman" pitchFamily="18" charset="0"/>
                <a:cs typeface="Times New Roman" pitchFamily="18" charset="0"/>
              </a:rPr>
              <a:t> </a:t>
            </a:r>
            <a:r>
              <a:rPr lang="en-US" sz="3400" dirty="0" err="1">
                <a:solidFill>
                  <a:srgbClr val="0070C0"/>
                </a:solidFill>
                <a:latin typeface="Times New Roman" pitchFamily="18" charset="0"/>
                <a:cs typeface="Times New Roman" pitchFamily="18" charset="0"/>
              </a:rPr>
              <a:t>nhau</a:t>
            </a:r>
            <a:br>
              <a:rPr lang="en-US" sz="3400" dirty="0">
                <a:solidFill>
                  <a:srgbClr val="0070C0"/>
                </a:solidFill>
                <a:latin typeface="Times New Roman" pitchFamily="18" charset="0"/>
                <a:cs typeface="Times New Roman" pitchFamily="18" charset="0"/>
              </a:rPr>
            </a:br>
            <a:endParaRPr lang="en-US" sz="34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4541" descr="封面">
            <a:extLst>
              <a:ext uri="{FF2B5EF4-FFF2-40B4-BE49-F238E27FC236}">
                <a16:creationId xmlns:a16="http://schemas.microsoft.com/office/drawing/2014/main" id="{E78DA4C1-8B26-617A-9A40-FB60309CC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1" y="268289"/>
            <a:ext cx="9129713"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5" name="图片 64544" descr="2">
            <a:extLst>
              <a:ext uri="{FF2B5EF4-FFF2-40B4-BE49-F238E27FC236}">
                <a16:creationId xmlns:a16="http://schemas.microsoft.com/office/drawing/2014/main" id="{6653068E-C9C7-DB87-CC56-1FCC316B6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476" y="1744663"/>
            <a:ext cx="168116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6" name="图片 64545" descr="3">
            <a:extLst>
              <a:ext uri="{FF2B5EF4-FFF2-40B4-BE49-F238E27FC236}">
                <a16:creationId xmlns:a16="http://schemas.microsoft.com/office/drawing/2014/main" id="{8DC57DA8-A810-AA0E-4FC2-480A528D1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113" y="1274764"/>
            <a:ext cx="8712200" cy="106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7" name="图片 64546" descr="1-16">
            <a:extLst>
              <a:ext uri="{FF2B5EF4-FFF2-40B4-BE49-F238E27FC236}">
                <a16:creationId xmlns:a16="http://schemas.microsoft.com/office/drawing/2014/main" id="{F81020B4-6A4B-B44C-2367-AE2797E484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7738" y="542925"/>
            <a:ext cx="188436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8" name="图片 64547" descr="1-16">
            <a:extLst>
              <a:ext uri="{FF2B5EF4-FFF2-40B4-BE49-F238E27FC236}">
                <a16:creationId xmlns:a16="http://schemas.microsoft.com/office/drawing/2014/main" id="{1861802A-A72D-2A7C-EB3B-4CDD5EE77F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542926"/>
            <a:ext cx="12747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4" name="文本框 64533">
            <a:extLst>
              <a:ext uri="{FF2B5EF4-FFF2-40B4-BE49-F238E27FC236}">
                <a16:creationId xmlns:a16="http://schemas.microsoft.com/office/drawing/2014/main" id="{F0A3B997-9A55-5E86-F70B-3F58B3AFD9FE}"/>
              </a:ext>
            </a:extLst>
          </p:cNvPr>
          <p:cNvSpPr txBox="1"/>
          <p:nvPr/>
        </p:nvSpPr>
        <p:spPr>
          <a:xfrm>
            <a:off x="3751263" y="3135313"/>
            <a:ext cx="5759450" cy="766762"/>
          </a:xfrm>
          <a:prstGeom prst="rect">
            <a:avLst/>
          </a:prstGeom>
          <a:noFill/>
          <a:ln w="9525">
            <a:noFill/>
          </a:ln>
        </p:spPr>
        <p:txBody>
          <a:bodyPr lIns="55838" tIns="27919" rIns="55838" bIns="27919">
            <a:spAutoFit/>
          </a:bodyPr>
          <a:lstStyle/>
          <a:p>
            <a:pPr algn="ctr" defTabSz="916260">
              <a:spcBef>
                <a:spcPct val="50000"/>
              </a:spcBef>
              <a:defRPr/>
            </a:pPr>
            <a:r>
              <a:rPr lang="en-US" altLang="zh-CN" sz="4615" b="1" dirty="0">
                <a:solidFill>
                  <a:srgbClr val="FF0066"/>
                </a:solidFill>
                <a:latin typeface="Rockwell Extra Bold" pitchFamily="18" charset="0"/>
              </a:rPr>
              <a:t>THANK YOU!</a:t>
            </a:r>
          </a:p>
        </p:txBody>
      </p:sp>
      <p:sp>
        <p:nvSpPr>
          <p:cNvPr id="8" name="文本框 2055">
            <a:extLst>
              <a:ext uri="{FF2B5EF4-FFF2-40B4-BE49-F238E27FC236}">
                <a16:creationId xmlns:a16="http://schemas.microsoft.com/office/drawing/2014/main" id="{1AC88DE5-E66B-0843-66C0-E2F28327C5A2}"/>
              </a:ext>
            </a:extLst>
          </p:cNvPr>
          <p:cNvSpPr txBox="1"/>
          <p:nvPr/>
        </p:nvSpPr>
        <p:spPr>
          <a:xfrm>
            <a:off x="2133605" y="681551"/>
            <a:ext cx="7854443" cy="3084177"/>
          </a:xfrm>
          <a:prstGeom prst="rect">
            <a:avLst/>
          </a:prstGeom>
          <a:noFill/>
          <a:ln w="9525">
            <a:noFill/>
          </a:ln>
        </p:spPr>
        <p:txBody>
          <a:bodyPr spcFirstLastPara="1" lIns="60130" tIns="30065" rIns="60130" bIns="30065" numCol="1">
            <a:prstTxWarp prst="textArchUp">
              <a:avLst>
                <a:gd name="adj" fmla="val 10653587"/>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86676">
              <a:spcBef>
                <a:spcPct val="50000"/>
              </a:spcBef>
              <a:defRPr/>
            </a:pPr>
            <a:r>
              <a:rPr lang="en-US" altLang="zh-CN" sz="1038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Tiết</a:t>
            </a:r>
            <a:r>
              <a:rPr lang="en-US" altLang="zh-CN" sz="1038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altLang="zh-CN" sz="1038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altLang="zh-CN" sz="1038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tin </a:t>
            </a:r>
            <a:r>
              <a:rPr lang="en-US" altLang="zh-CN" sz="1038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altLang="zh-CN" sz="1038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altLang="zh-CN" sz="1038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hôm</a:t>
            </a:r>
            <a:r>
              <a:rPr lang="en-US" altLang="zh-CN" sz="1038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nay </a:t>
            </a:r>
            <a:r>
              <a:rPr lang="en-US" altLang="zh-CN" sz="1038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kết</a:t>
            </a:r>
            <a:r>
              <a:rPr lang="en-US" altLang="zh-CN" sz="1038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altLang="zh-CN" sz="1038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thúc</a:t>
            </a:r>
            <a:r>
              <a:rPr lang="en-US" altLang="zh-CN" sz="1038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262</Words>
  <Application>Microsoft Office PowerPoint</Application>
  <PresentationFormat>Widescreen</PresentationFormat>
  <Paragraphs>33</Paragraphs>
  <Slides>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Ancuu</vt:lpstr>
      <vt:lpstr>Arial</vt:lpstr>
      <vt:lpstr>Calibri</vt:lpstr>
      <vt:lpstr>Calibri Light</vt:lpstr>
      <vt:lpstr>Rockwell Extra Bold</vt:lpstr>
      <vt:lpstr>Times New Roman</vt:lpstr>
      <vt:lpstr>Wingdings</vt:lpstr>
      <vt:lpstr>Office Theme</vt:lpstr>
      <vt:lpstr>PowerPoint Presentation</vt:lpstr>
      <vt:lpstr>PowerPoint Presentation</vt:lpstr>
      <vt:lpstr>A. HOẠT ĐỘNG CƠ BẢN</vt:lpstr>
      <vt:lpstr>PowerPoint Presentation</vt:lpstr>
      <vt:lpstr>PowerPoint Presentation</vt:lpstr>
      <vt:lpstr>A. HOẠT ĐỘNG ỨNG DỤNG MỞ RỘNG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Huu Phuc</dc:creator>
  <cp:lastModifiedBy>Nguyen Huu Phuc</cp:lastModifiedBy>
  <cp:revision>3</cp:revision>
  <dcterms:created xsi:type="dcterms:W3CDTF">2022-09-09T08:19:00Z</dcterms:created>
  <dcterms:modified xsi:type="dcterms:W3CDTF">2022-09-16T03:14:29Z</dcterms:modified>
</cp:coreProperties>
</file>