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notesMasterIdLst>
    <p:notesMasterId r:id="rId14"/>
  </p:notesMasterIdLst>
  <p:sldIdLst>
    <p:sldId id="256" r:id="rId3"/>
    <p:sldId id="274" r:id="rId4"/>
    <p:sldId id="271" r:id="rId5"/>
    <p:sldId id="272" r:id="rId6"/>
    <p:sldId id="273" r:id="rId7"/>
    <p:sldId id="258" r:id="rId8"/>
    <p:sldId id="265" r:id="rId9"/>
    <p:sldId id="266" r:id="rId10"/>
    <p:sldId id="269" r:id="rId11"/>
    <p:sldId id="270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24" autoAdjust="0"/>
  </p:normalViewPr>
  <p:slideViewPr>
    <p:cSldViewPr>
      <p:cViewPr varScale="1">
        <p:scale>
          <a:sx n="63" d="100"/>
          <a:sy n="63" d="100"/>
        </p:scale>
        <p:origin x="139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8009-27CD-49C9-908A-6588523264E5}" type="datetimeFigureOut">
              <a:rPr lang="en-US" smtClean="0"/>
              <a:pPr/>
              <a:t>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2A591-7298-49F1-B132-74E3B4366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67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2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23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193-FCE2-4479-BFFF-5FE0A56C1A6B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ACA1-B368-4BA8-90EB-FC66CBD50688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D9986-4A69-47A4-89D2-9FB68BE97A59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3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tx2">
                    <a:shade val="75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940D630-DF5D-4008-A61A-ECB961037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1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8D85CE30-0C59-4B75-A405-1E8619D05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96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15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7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9D9E0434-BD89-4D77-A4D9-33C63EB95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48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55F355E3-44D6-4F45-9CF4-573684FEC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15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5" y="666750"/>
            <a:ext cx="4290556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5" y="1316039"/>
            <a:ext cx="429055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9"/>
            <a:ext cx="428853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9CCE08D9-043C-478A-81EA-10A8CAEF24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32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955D2796-A9C7-4DD3-81A4-2FF517842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06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62B7D1A-7C58-4E25-BCE3-8F6BC2EEB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45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9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3008313" cy="4800600"/>
          </a:xfrm>
        </p:spPr>
        <p:txBody>
          <a:bodyPr/>
          <a:lstStyle>
            <a:lvl1pPr marL="0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7DBBDFB-60FA-4910-8E25-DB55E22F7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0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E50-8030-4028-8028-AEF50EE3CAEF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D5B84B76-E65A-4D0D-ACBF-F4D0E42DE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6937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53DC8C6F-D058-47AA-A2D7-DD1071BB0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812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8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8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D18AFD0B-17A4-431B-A3B0-64A64F283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0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CA0-24B5-4275-9335-D188AC7D4A25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E7434-ED64-43DF-8ECB-73149D252F9E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9F15-DFE8-4AA4-81CC-F16DEF209DEA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64D6-FB48-40D4-9FE3-9C8FC5EE5745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6179-1089-4CB8-9792-76890A6D475F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A7A16-F63E-4118-B435-9E6C30DB2647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6A6-6E1D-44EA-AC87-AF54781D9D25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ADFE5-7D16-4322-AC62-B13326B17906}" type="datetime1">
              <a:rPr lang="en-US" smtClean="0"/>
              <a:pPr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125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900">
                <a:solidFill>
                  <a:srgbClr val="F0A22E">
                    <a:shade val="75000"/>
                  </a:srgbClr>
                </a:solidFill>
                <a:latin typeface="Franklin Gothic Book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00">
                <a:solidFill>
                  <a:srgbClr val="F0A22E">
                    <a:shade val="75000"/>
                  </a:srgbClr>
                </a:solidFill>
                <a:latin typeface="Franklin Gothic Book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hangingPunct="1">
              <a:defRPr sz="900">
                <a:solidFill>
                  <a:srgbClr val="D38E27"/>
                </a:solidFill>
                <a:latin typeface="Franklin Gothic Book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FFE57C-9D17-433A-898D-66E4C39D20A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5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1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22288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717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2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9146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gif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gif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gif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welcome_arrow_hb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8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30246" y="381000"/>
            <a:ext cx="36132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TRƯỜNG TH Gia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thụy</a:t>
            </a:r>
            <a:endParaRPr 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pic>
        <p:nvPicPr>
          <p:cNvPr id="2061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01159" y="1"/>
            <a:ext cx="1442839" cy="1219199"/>
          </a:xfrm>
          <a:prstGeom prst="rect">
            <a:avLst/>
          </a:prstGeom>
          <a:noFill/>
        </p:spPr>
      </p:pic>
      <p:pic>
        <p:nvPicPr>
          <p:cNvPr id="2065" name="Picture 17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7600" y="1066800"/>
            <a:ext cx="1795882" cy="1833372"/>
          </a:xfrm>
          <a:prstGeom prst="rect">
            <a:avLst/>
          </a:prstGeom>
          <a:noFill/>
        </p:spPr>
      </p:pic>
      <p:sp>
        <p:nvSpPr>
          <p:cNvPr id="31" name="Rectangle 30"/>
          <p:cNvSpPr/>
          <p:nvPr/>
        </p:nvSpPr>
        <p:spPr>
          <a:xfrm>
            <a:off x="1524000" y="3124200"/>
            <a:ext cx="6553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kern="10">
                <a:ln w="9525">
                  <a:round/>
                  <a:headEnd/>
                  <a:tailEnd/>
                </a:ln>
                <a:solidFill>
                  <a:srgbClr val="C00000"/>
                </a:solidFill>
                <a:cs typeface="Times New Roman"/>
              </a:rPr>
              <a:t>TIN HỌC</a:t>
            </a:r>
          </a:p>
          <a:p>
            <a:pPr algn="ctr"/>
            <a:r>
              <a:rPr lang="en-US" sz="5400" b="1" kern="10" err="1">
                <a:ln w="9525">
                  <a:round/>
                  <a:headEnd/>
                  <a:tailEnd/>
                </a:ln>
                <a:solidFill>
                  <a:srgbClr val="C00000"/>
                </a:solidFill>
                <a:cs typeface="Times New Roman"/>
              </a:rPr>
              <a:t>Lớp</a:t>
            </a:r>
            <a:r>
              <a:rPr lang="en-US" sz="5400" b="1" kern="10">
                <a:ln w="9525">
                  <a:round/>
                  <a:headEnd/>
                  <a:tailEnd/>
                </a:ln>
                <a:solidFill>
                  <a:srgbClr val="C00000"/>
                </a:solidFill>
                <a:cs typeface="Times New Roman"/>
              </a:rPr>
              <a:t> 4 </a:t>
            </a:r>
          </a:p>
        </p:txBody>
      </p:sp>
      <p:sp>
        <p:nvSpPr>
          <p:cNvPr id="32" name="TextBox 13"/>
          <p:cNvSpPr txBox="1">
            <a:spLocks noChangeArrowheads="1"/>
          </p:cNvSpPr>
          <p:nvPr/>
        </p:nvSpPr>
        <p:spPr bwMode="auto">
          <a:xfrm>
            <a:off x="2049228" y="5029200"/>
            <a:ext cx="58755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chemeClr val="accent2">
                    <a:lumMod val="50000"/>
                  </a:schemeClr>
                </a:solidFill>
              </a:rPr>
              <a:t>Giáo</a:t>
            </a: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>
                <a:solidFill>
                  <a:schemeClr val="accent2">
                    <a:lumMod val="50000"/>
                  </a:schemeClr>
                </a:solidFill>
              </a:rPr>
              <a:t>viên</a:t>
            </a: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n-US" sz="2800" b="1" i="1" dirty="0" err="1">
                <a:solidFill>
                  <a:schemeClr val="accent2">
                    <a:lumMod val="50000"/>
                  </a:schemeClr>
                </a:solidFill>
              </a:rPr>
              <a:t>Trịnh</a:t>
            </a: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i="1" dirty="0" err="1">
                <a:solidFill>
                  <a:schemeClr val="accent2">
                    <a:lumMod val="50000"/>
                  </a:schemeClr>
                </a:solidFill>
              </a:rPr>
              <a:t>Thị</a:t>
            </a:r>
            <a:r>
              <a:rPr lang="en-US" sz="2800" b="1" i="1">
                <a:solidFill>
                  <a:schemeClr val="accent2">
                    <a:lumMod val="50000"/>
                  </a:schemeClr>
                </a:solidFill>
              </a:rPr>
              <a:t> Thanh Dung</a:t>
            </a:r>
            <a:endParaRPr lang="en-US" sz="2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00000" flipV="1">
            <a:off x="5687325" y="3401324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5" descr="Picture1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00000" flipV="1">
            <a:off x="-3401326" y="3401328"/>
            <a:ext cx="6858002" cy="55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4" descr="Picture1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V="1">
            <a:off x="0" y="6785118"/>
            <a:ext cx="9144000" cy="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4" descr="Picture12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V="1">
            <a:off x="0" y="0"/>
            <a:ext cx="8564563" cy="6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3434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>
                <a:solidFill>
                  <a:srgbClr val="0070C0"/>
                </a:solidFill>
              </a:rPr>
              <a:t>3. Thực hiện các thao tác sau:</a:t>
            </a:r>
          </a:p>
          <a:p>
            <a:pPr marL="514350" indent="-514350">
              <a:buNone/>
            </a:pPr>
            <a:r>
              <a:rPr lang="en-US" sz="2800">
                <a:solidFill>
                  <a:srgbClr val="0070C0"/>
                </a:solidFill>
              </a:rPr>
              <a:t>     Nháy chuột vào tệp Gioithieu.pptx trong thư mục HOCTAP, nhấn Ctrl + C. Mở thư mục TRINHCHIEU, nhấn Ctrl + V</a:t>
            </a:r>
          </a:p>
          <a:p>
            <a:pPr marL="3143250" lvl="6" indent="-514350">
              <a:buNone/>
            </a:pPr>
            <a:r>
              <a:rPr lang="en-US" sz="2800">
                <a:solidFill>
                  <a:srgbClr val="0070C0"/>
                </a:solidFill>
              </a:rPr>
              <a:t>Nhận xét:</a:t>
            </a:r>
          </a:p>
          <a:p>
            <a:pPr marL="3143250" lvl="6" indent="-514350">
              <a:buNone/>
            </a:pPr>
            <a:r>
              <a:rPr lang="en-US" sz="2800">
                <a:solidFill>
                  <a:srgbClr val="0070C0"/>
                </a:solidFill>
              </a:rPr>
              <a:t>Ctrl + C = copy</a:t>
            </a:r>
          </a:p>
          <a:p>
            <a:pPr marL="3143250" lvl="6" indent="-514350">
              <a:buNone/>
            </a:pPr>
            <a:r>
              <a:rPr lang="en-US" sz="2800">
                <a:solidFill>
                  <a:srgbClr val="0070C0"/>
                </a:solidFill>
              </a:rPr>
              <a:t>Ctrl + V = Paste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2057400" cy="685800"/>
          </a:xfrm>
        </p:spPr>
        <p:txBody>
          <a:bodyPr>
            <a:noAutofit/>
          </a:bodyPr>
          <a:lstStyle/>
          <a:p>
            <a:pPr algn="l"/>
            <a:r>
              <a:rPr lang="en-US" sz="3600" u="sng">
                <a:solidFill>
                  <a:srgbClr val="FF0000"/>
                </a:solidFill>
              </a:rPr>
              <a:t>Ghi nhớ</a:t>
            </a: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1752600"/>
            <a:ext cx="8839200" cy="3962400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v"/>
            </a:pP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có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thể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chứa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tệp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và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các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con </a:t>
            </a:r>
            <a:r>
              <a:rPr lang="en-US" sz="2800" dirty="0" err="1">
                <a:solidFill>
                  <a:srgbClr val="0070C0"/>
                </a:solidFill>
              </a:rPr>
              <a:t>khác</a:t>
            </a:r>
            <a:endParaRPr lang="en-US" sz="2800" dirty="0">
              <a:solidFill>
                <a:srgbClr val="0070C0"/>
              </a:solidFill>
            </a:endParaRPr>
          </a:p>
          <a:p>
            <a:pPr marL="514350" indent="-514350">
              <a:buFont typeface="Wingdings" pitchFamily="2" charset="2"/>
              <a:buChar char="v"/>
            </a:pPr>
            <a:r>
              <a:rPr lang="en-US" sz="2800" dirty="0" err="1">
                <a:solidFill>
                  <a:srgbClr val="0070C0"/>
                </a:solidFill>
              </a:rPr>
              <a:t>Chúng</a:t>
            </a:r>
            <a:r>
              <a:rPr lang="en-US" sz="2800" dirty="0">
                <a:solidFill>
                  <a:srgbClr val="0070C0"/>
                </a:solidFill>
              </a:rPr>
              <a:t> ta </a:t>
            </a:r>
            <a:r>
              <a:rPr lang="en-US" sz="2800" dirty="0" err="1">
                <a:solidFill>
                  <a:srgbClr val="0070C0"/>
                </a:solidFill>
              </a:rPr>
              <a:t>có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thể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thực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hiện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sao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chép</a:t>
            </a:r>
            <a:r>
              <a:rPr lang="en-US" sz="2800" dirty="0">
                <a:solidFill>
                  <a:srgbClr val="0070C0"/>
                </a:solidFill>
              </a:rPr>
              <a:t> (Copy) </a:t>
            </a:r>
            <a:r>
              <a:rPr lang="en-US" sz="2800" dirty="0" err="1">
                <a:solidFill>
                  <a:srgbClr val="0070C0"/>
                </a:solidFill>
              </a:rPr>
              <a:t>tệp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từ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này</a:t>
            </a:r>
            <a:r>
              <a:rPr lang="en-US" sz="2800" dirty="0">
                <a:solidFill>
                  <a:srgbClr val="0070C0"/>
                </a:solidFill>
              </a:rPr>
              <a:t> sang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khác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dirty="0" err="1">
                <a:solidFill>
                  <a:srgbClr val="0070C0"/>
                </a:solidFill>
              </a:rPr>
              <a:t>đổi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tên</a:t>
            </a:r>
            <a:r>
              <a:rPr lang="en-US" sz="2800" dirty="0">
                <a:solidFill>
                  <a:srgbClr val="0070C0"/>
                </a:solidFill>
              </a:rPr>
              <a:t> (Rename), </a:t>
            </a:r>
            <a:r>
              <a:rPr lang="en-US" sz="2800" dirty="0" err="1">
                <a:solidFill>
                  <a:srgbClr val="0070C0"/>
                </a:solidFill>
              </a:rPr>
              <a:t>hoặc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xóa</a:t>
            </a:r>
            <a:r>
              <a:rPr lang="en-US" sz="2800" dirty="0">
                <a:solidFill>
                  <a:srgbClr val="0070C0"/>
                </a:solidFill>
              </a:rPr>
              <a:t> (Delete) </a:t>
            </a:r>
            <a:r>
              <a:rPr lang="en-US" sz="2800" dirty="0" err="1">
                <a:solidFill>
                  <a:srgbClr val="0070C0"/>
                </a:solidFill>
              </a:rPr>
              <a:t>tệp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tương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tự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như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sao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chép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dirty="0" err="1">
                <a:solidFill>
                  <a:srgbClr val="0070C0"/>
                </a:solidFill>
              </a:rPr>
              <a:t>đổi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tên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dirty="0" err="1">
                <a:solidFill>
                  <a:srgbClr val="0070C0"/>
                </a:solidFill>
              </a:rPr>
              <a:t>xóa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4119" y="2209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“AI NHANH AI ĐÚNG”</a:t>
            </a:r>
          </a:p>
        </p:txBody>
      </p:sp>
    </p:spTree>
    <p:extLst>
      <p:ext uri="{BB962C8B-B14F-4D97-AF65-F5344CB8AC3E}">
        <p14:creationId xmlns:p14="http://schemas.microsoft.com/office/powerpoint/2010/main" val="1430406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7965990" y="249627"/>
            <a:ext cx="6461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300288" y="4913313"/>
            <a:ext cx="2043112" cy="485775"/>
            <a:chOff x="142" y="1844"/>
            <a:chExt cx="4946" cy="543"/>
          </a:xfrm>
        </p:grpSpPr>
        <p:sp>
          <p:nvSpPr>
            <p:cNvPr id="55312" name="Rectangle 27"/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vi-VN" sz="100">
                <a:solidFill>
                  <a:srgbClr val="000000"/>
                </a:solidFill>
                <a:latin typeface="Franklin Gothic Book"/>
                <a:cs typeface="Arial" panose="020B0604020202020204" pitchFamily="34" charset="0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4"/>
              <a:ext cx="4758" cy="54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250" b="1">
                  <a:solidFill>
                    <a:srgbClr val="FF0000"/>
                  </a:solidFill>
                  <a:cs typeface="Arial" panose="020B0604020202020204" pitchFamily="34" charset="0"/>
                </a:rPr>
                <a:t>Đáp án: D</a:t>
              </a:r>
            </a:p>
          </p:txBody>
        </p:sp>
      </p:grp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108450" y="5500688"/>
            <a:ext cx="642938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171950" y="5543550"/>
            <a:ext cx="600075" cy="300038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170363" y="5521325"/>
            <a:ext cx="642937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171950" y="55006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53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024CB1-CEF3-4D04-B0CC-AA68FC39A299}" type="slidenum">
              <a:rPr lang="en-US" smtClean="0">
                <a:solidFill>
                  <a:srgbClr val="D38E27"/>
                </a:solidFill>
                <a:cs typeface="Arial" panose="020B0604020202020204" pitchFamily="34" charset="0"/>
              </a:rPr>
              <a:pPr/>
              <a:t>3</a:t>
            </a:fld>
            <a:endParaRPr lang="en-US">
              <a:solidFill>
                <a:srgbClr val="D38E27"/>
              </a:solidFill>
              <a:cs typeface="Arial" panose="020B0604020202020204" pitchFamily="34" charset="0"/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57162" y="1062630"/>
            <a:ext cx="899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b="1" u="sng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lưu tệp ta nhấn tổ hợp phím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8" name="TextBox 1"/>
          <p:cNvSpPr txBox="1">
            <a:spLocks noChangeArrowheads="1"/>
          </p:cNvSpPr>
          <p:nvPr/>
        </p:nvSpPr>
        <p:spPr bwMode="auto">
          <a:xfrm>
            <a:off x="395288" y="2438400"/>
            <a:ext cx="3810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Ctrl + A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9" name="TextBox 22"/>
          <p:cNvSpPr txBox="1">
            <a:spLocks noChangeArrowheads="1"/>
          </p:cNvSpPr>
          <p:nvPr/>
        </p:nvSpPr>
        <p:spPr bwMode="auto">
          <a:xfrm>
            <a:off x="381000" y="3163888"/>
            <a:ext cx="3962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Ctrl + B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0" name="TextBox 23"/>
          <p:cNvSpPr txBox="1">
            <a:spLocks noChangeArrowheads="1"/>
          </p:cNvSpPr>
          <p:nvPr/>
        </p:nvSpPr>
        <p:spPr bwMode="auto">
          <a:xfrm>
            <a:off x="4191000" y="2438400"/>
            <a:ext cx="4333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Ctrl + C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1" name="TextBox 24"/>
          <p:cNvSpPr txBox="1">
            <a:spLocks noChangeArrowheads="1"/>
          </p:cNvSpPr>
          <p:nvPr/>
        </p:nvSpPr>
        <p:spPr bwMode="auto">
          <a:xfrm>
            <a:off x="4265613" y="3163888"/>
            <a:ext cx="4878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Ctrl + S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596231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40" grpId="0" bldLvl="0" animBg="1"/>
      <p:bldP spid="41" grpId="0" bldLvl="0" animBg="1"/>
      <p:bldP spid="42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7965990" y="249627"/>
            <a:ext cx="6461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300288" y="4913313"/>
            <a:ext cx="2043112" cy="485775"/>
            <a:chOff x="142" y="1844"/>
            <a:chExt cx="4946" cy="543"/>
          </a:xfrm>
        </p:grpSpPr>
        <p:sp>
          <p:nvSpPr>
            <p:cNvPr id="55312" name="Rectangle 27"/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vi-VN" sz="100">
                <a:solidFill>
                  <a:srgbClr val="000000"/>
                </a:solidFill>
                <a:latin typeface="Franklin Gothic Book"/>
                <a:cs typeface="Arial" panose="020B0604020202020204" pitchFamily="34" charset="0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4"/>
              <a:ext cx="4758" cy="54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250" b="1">
                  <a:solidFill>
                    <a:srgbClr val="FF0000"/>
                  </a:solidFill>
                  <a:cs typeface="Arial" panose="020B0604020202020204" pitchFamily="34" charset="0"/>
                </a:rPr>
                <a:t>Đáp án: C</a:t>
              </a:r>
            </a:p>
          </p:txBody>
        </p:sp>
      </p:grp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108450" y="5500688"/>
            <a:ext cx="642938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171950" y="5543550"/>
            <a:ext cx="600075" cy="300038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170363" y="5521325"/>
            <a:ext cx="642937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171950" y="55006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53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024CB1-CEF3-4D04-B0CC-AA68FC39A299}" type="slidenum">
              <a:rPr lang="en-US" smtClean="0">
                <a:solidFill>
                  <a:srgbClr val="D38E27"/>
                </a:solidFill>
                <a:cs typeface="Arial" panose="020B0604020202020204" pitchFamily="34" charset="0"/>
              </a:rPr>
              <a:pPr/>
              <a:t>4</a:t>
            </a:fld>
            <a:endParaRPr lang="en-US">
              <a:solidFill>
                <a:srgbClr val="D38E27"/>
              </a:solidFill>
              <a:cs typeface="Arial" panose="020B0604020202020204" pitchFamily="34" charset="0"/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57162" y="1062630"/>
            <a:ext cx="899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b="1" u="sng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sao chép tệp ta nhấn tổ hợp phím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8" name="TextBox 1"/>
          <p:cNvSpPr txBox="1">
            <a:spLocks noChangeArrowheads="1"/>
          </p:cNvSpPr>
          <p:nvPr/>
        </p:nvSpPr>
        <p:spPr bwMode="auto">
          <a:xfrm>
            <a:off x="395288" y="2438400"/>
            <a:ext cx="3810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Ctrl + V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9" name="TextBox 22"/>
          <p:cNvSpPr txBox="1">
            <a:spLocks noChangeArrowheads="1"/>
          </p:cNvSpPr>
          <p:nvPr/>
        </p:nvSpPr>
        <p:spPr bwMode="auto">
          <a:xfrm>
            <a:off x="381000" y="3163888"/>
            <a:ext cx="3962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Ctrl + B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0" name="TextBox 23"/>
          <p:cNvSpPr txBox="1">
            <a:spLocks noChangeArrowheads="1"/>
          </p:cNvSpPr>
          <p:nvPr/>
        </p:nvSpPr>
        <p:spPr bwMode="auto">
          <a:xfrm>
            <a:off x="4191000" y="2438400"/>
            <a:ext cx="4333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Ctrl + C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1" name="TextBox 24"/>
          <p:cNvSpPr txBox="1">
            <a:spLocks noChangeArrowheads="1"/>
          </p:cNvSpPr>
          <p:nvPr/>
        </p:nvSpPr>
        <p:spPr bwMode="auto">
          <a:xfrm>
            <a:off x="4265613" y="3163888"/>
            <a:ext cx="4878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Ctrl + A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7873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40" grpId="0" bldLvl="0" animBg="1"/>
      <p:bldP spid="41" grpId="0" bldLvl="0" animBg="1"/>
      <p:bldP spid="42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13" descr="be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7965990" y="249627"/>
            <a:ext cx="646113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2300288" y="4913313"/>
            <a:ext cx="2043112" cy="485775"/>
            <a:chOff x="142" y="1844"/>
            <a:chExt cx="4946" cy="543"/>
          </a:xfrm>
        </p:grpSpPr>
        <p:sp>
          <p:nvSpPr>
            <p:cNvPr id="55312" name="Rectangle 27"/>
            <p:cNvSpPr>
              <a:spLocks noChangeArrowheads="1"/>
            </p:cNvSpPr>
            <p:nvPr/>
          </p:nvSpPr>
          <p:spPr bwMode="auto">
            <a:xfrm>
              <a:off x="4513" y="2050"/>
              <a:ext cx="575" cy="121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vi-VN" sz="100">
                <a:solidFill>
                  <a:srgbClr val="000000"/>
                </a:solidFill>
                <a:latin typeface="Franklin Gothic Book"/>
                <a:cs typeface="Arial" panose="020B0604020202020204" pitchFamily="34" charset="0"/>
              </a:endParaRPr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44"/>
              <a:ext cx="4758" cy="54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250" b="1">
                  <a:solidFill>
                    <a:srgbClr val="FF0000"/>
                  </a:solidFill>
                  <a:cs typeface="Arial" panose="020B0604020202020204" pitchFamily="34" charset="0"/>
                </a:rPr>
                <a:t>Đáp án: B</a:t>
              </a:r>
            </a:p>
          </p:txBody>
        </p:sp>
      </p:grp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4108450" y="5500688"/>
            <a:ext cx="642938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4171950" y="5543550"/>
            <a:ext cx="600075" cy="300038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4170363" y="5521325"/>
            <a:ext cx="642937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4171950" y="55006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53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024CB1-CEF3-4D04-B0CC-AA68FC39A299}" type="slidenum">
              <a:rPr lang="en-US" smtClean="0">
                <a:solidFill>
                  <a:srgbClr val="D38E27"/>
                </a:solidFill>
                <a:cs typeface="Arial" panose="020B0604020202020204" pitchFamily="34" charset="0"/>
              </a:rPr>
              <a:pPr/>
              <a:t>5</a:t>
            </a:fld>
            <a:endParaRPr lang="en-US">
              <a:solidFill>
                <a:srgbClr val="D38E27"/>
              </a:solidFill>
              <a:cs typeface="Arial" panose="020B0604020202020204" pitchFamily="34" charset="0"/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57162" y="1062630"/>
            <a:ext cx="899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200" b="1" u="sng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dán tệp ta nhấn tổ hợp phím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8" name="TextBox 1"/>
          <p:cNvSpPr txBox="1">
            <a:spLocks noChangeArrowheads="1"/>
          </p:cNvSpPr>
          <p:nvPr/>
        </p:nvSpPr>
        <p:spPr bwMode="auto">
          <a:xfrm>
            <a:off x="395288" y="2438400"/>
            <a:ext cx="3810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Ctrl + A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9" name="TextBox 22"/>
          <p:cNvSpPr txBox="1">
            <a:spLocks noChangeArrowheads="1"/>
          </p:cNvSpPr>
          <p:nvPr/>
        </p:nvSpPr>
        <p:spPr bwMode="auto">
          <a:xfrm>
            <a:off x="381000" y="3163888"/>
            <a:ext cx="3962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Ctrl + V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0" name="TextBox 23"/>
          <p:cNvSpPr txBox="1">
            <a:spLocks noChangeArrowheads="1"/>
          </p:cNvSpPr>
          <p:nvPr/>
        </p:nvSpPr>
        <p:spPr bwMode="auto">
          <a:xfrm>
            <a:off x="4191000" y="2438400"/>
            <a:ext cx="4333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Ctrl + C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11" name="TextBox 24"/>
          <p:cNvSpPr txBox="1">
            <a:spLocks noChangeArrowheads="1"/>
          </p:cNvSpPr>
          <p:nvPr/>
        </p:nvSpPr>
        <p:spPr bwMode="auto">
          <a:xfrm>
            <a:off x="4265613" y="3163888"/>
            <a:ext cx="4878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Ctrl + S</a:t>
            </a:r>
            <a:endParaRPr lang="vi-VN" sz="36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657119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40" grpId="0" bldLvl="0" animBg="1"/>
      <p:bldP spid="41" grpId="0" bldLvl="0" animBg="1"/>
      <p:bldP spid="42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6274" y="1485202"/>
            <a:ext cx="9144000" cy="17526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Friday,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pc="50" dirty="0" err="1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spc="50" dirty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8: CÁC THAO TÁC VỚI TỆP (</a:t>
            </a:r>
            <a:r>
              <a:rPr lang="en-US" sz="3600" b="1" spc="50" dirty="0" err="1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spc="50" dirty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pic>
        <p:nvPicPr>
          <p:cNvPr id="2061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01159" y="1"/>
            <a:ext cx="1442839" cy="1219199"/>
          </a:xfrm>
          <a:prstGeom prst="rect">
            <a:avLst/>
          </a:prstGeom>
          <a:noFill/>
        </p:spPr>
      </p:pic>
      <p:pic>
        <p:nvPicPr>
          <p:cNvPr id="8" name="Picture 7" descr="Capturrrr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64037" y="3581400"/>
            <a:ext cx="1445172" cy="1676400"/>
          </a:xfrm>
          <a:prstGeom prst="rect">
            <a:avLst/>
          </a:prstGeom>
        </p:spPr>
      </p:pic>
      <p:pic>
        <p:nvPicPr>
          <p:cNvPr id="10" name="Picture 9" descr="Capturff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4300" y="3580001"/>
            <a:ext cx="1524000" cy="1677799"/>
          </a:xfrm>
          <a:prstGeom prst="rect">
            <a:avLst/>
          </a:prstGeom>
        </p:spPr>
      </p:pic>
      <p:pic>
        <p:nvPicPr>
          <p:cNvPr id="11" name="Picture 10" descr="Capture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87203" y="3657600"/>
            <a:ext cx="1592580" cy="16764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>
                <a:solidFill>
                  <a:srgbClr val="FF0000"/>
                </a:solidFill>
              </a:rPr>
              <a:t>B, HOẠT ĐỘNG THỰC HÀNH</a:t>
            </a: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2362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>
                <a:solidFill>
                  <a:srgbClr val="0070C0"/>
                </a:solidFill>
              </a:rPr>
              <a:t>Mở thư </a:t>
            </a:r>
            <a:r>
              <a:rPr lang="en-US" sz="2800" err="1">
                <a:solidFill>
                  <a:srgbClr val="0070C0"/>
                </a:solidFill>
              </a:rPr>
              <a:t>mục</a:t>
            </a:r>
            <a:r>
              <a:rPr lang="en-US" sz="2800">
                <a:solidFill>
                  <a:srgbClr val="0070C0"/>
                </a:solidFill>
              </a:rPr>
              <a:t> HOCTAP, </a:t>
            </a:r>
            <a:r>
              <a:rPr lang="en-US" sz="2800" dirty="0" err="1">
                <a:solidFill>
                  <a:srgbClr val="0070C0"/>
                </a:solidFill>
              </a:rPr>
              <a:t>tạo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err="1">
                <a:solidFill>
                  <a:srgbClr val="0070C0"/>
                </a:solidFill>
              </a:rPr>
              <a:t>mục</a:t>
            </a:r>
            <a:r>
              <a:rPr lang="en-US" sz="2800">
                <a:solidFill>
                  <a:srgbClr val="0070C0"/>
                </a:solidFill>
              </a:rPr>
              <a:t> mang tên em với các thư mục con: SOANTHAO, TRINHCHIEU, 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>
                <a:solidFill>
                  <a:srgbClr val="0070C0"/>
                </a:solidFill>
              </a:rPr>
              <a:t>Sao chép các tệp trong thư mục HOCTAP vào các thư mục con theo gợi ý: </a:t>
            </a:r>
            <a:endParaRPr lang="en-US" sz="2800" dirty="0">
              <a:solidFill>
                <a:srgbClr val="0070C0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28600" y="3962400"/>
          <a:ext cx="8915400" cy="27051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r>
                        <a:rPr lang="en-US" sz="3200"/>
                        <a:t>Biểu</a:t>
                      </a:r>
                      <a:r>
                        <a:rPr lang="en-US" sz="3200" baseline="0"/>
                        <a:t> tượng tệp</a:t>
                      </a:r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r>
                        <a:rPr lang="en-US" sz="2800"/>
                        <a:t>Vào</a:t>
                      </a:r>
                      <a:r>
                        <a:rPr lang="en-US" sz="2800" baseline="0"/>
                        <a:t> thư mục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SOANTHAO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TRINHCHIEU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8" name="Picture 17" descr="Capturrrre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2743200" y="4038600"/>
            <a:ext cx="1445172" cy="1676400"/>
          </a:xfrm>
          <a:prstGeom prst="rect">
            <a:avLst/>
          </a:prstGeom>
        </p:spPr>
      </p:pic>
      <p:pic>
        <p:nvPicPr>
          <p:cNvPr id="19" name="Picture 18" descr="Capturff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39000" y="4038600"/>
            <a:ext cx="1524000" cy="1677799"/>
          </a:xfrm>
          <a:prstGeom prst="rect">
            <a:avLst/>
          </a:prstGeom>
        </p:spPr>
      </p:pic>
      <p:pic>
        <p:nvPicPr>
          <p:cNvPr id="20" name="Picture 19" descr="Capture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05400" y="4038600"/>
            <a:ext cx="159258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304800" y="1752600"/>
            <a:ext cx="8839200" cy="16764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>
                <a:solidFill>
                  <a:srgbClr val="0070C0"/>
                </a:solidFill>
              </a:rPr>
              <a:t>3.   Đổi tên các tệp trong các thư mục: SOANTHAO, VE, TRINHCHIEU theo tên do em tự đặt.</a:t>
            </a:r>
          </a:p>
        </p:txBody>
      </p:sp>
      <p:pic>
        <p:nvPicPr>
          <p:cNvPr id="13" name="Picture 12" descr="Capturrrre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066800" y="2819400"/>
            <a:ext cx="1445172" cy="1676400"/>
          </a:xfrm>
          <a:prstGeom prst="rect">
            <a:avLst/>
          </a:prstGeom>
        </p:spPr>
      </p:pic>
      <p:pic>
        <p:nvPicPr>
          <p:cNvPr id="15" name="Picture 14" descr="Capturff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5000" y="2819400"/>
            <a:ext cx="1524000" cy="1677799"/>
          </a:xfrm>
          <a:prstGeom prst="rect">
            <a:avLst/>
          </a:prstGeom>
        </p:spPr>
      </p:pic>
      <p:pic>
        <p:nvPicPr>
          <p:cNvPr id="16" name="Picture 15" descr="Capture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352800" y="2895600"/>
            <a:ext cx="1592580" cy="16764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5725" y="1123951"/>
            <a:ext cx="9058275" cy="685800"/>
          </a:xfrm>
        </p:spPr>
        <p:txBody>
          <a:bodyPr>
            <a:noAutofit/>
          </a:bodyPr>
          <a:lstStyle/>
          <a:p>
            <a:pPr algn="l"/>
            <a:r>
              <a:rPr lang="en-US" sz="3600" u="sng">
                <a:solidFill>
                  <a:srgbClr val="FF0000"/>
                </a:solidFill>
              </a:rPr>
              <a:t>C. HOẠT ĐỘNG ỨNG DỤNG, MỞ RỘNG</a:t>
            </a: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85725" y="1981200"/>
            <a:ext cx="9067800" cy="3352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err="1">
                <a:solidFill>
                  <a:srgbClr val="0070C0"/>
                </a:solidFill>
              </a:rPr>
              <a:t>Tạo</a:t>
            </a:r>
            <a:r>
              <a:rPr lang="en-US" sz="2800" dirty="0">
                <a:solidFill>
                  <a:srgbClr val="0070C0"/>
                </a:solidFill>
              </a:rPr>
              <a:t> 2 </a:t>
            </a:r>
            <a:r>
              <a:rPr lang="en-US" sz="2800" dirty="0" err="1">
                <a:solidFill>
                  <a:srgbClr val="0070C0"/>
                </a:solidFill>
              </a:rPr>
              <a:t>tệp</a:t>
            </a:r>
            <a:r>
              <a:rPr lang="en-US" sz="2800" dirty="0">
                <a:solidFill>
                  <a:srgbClr val="0070C0"/>
                </a:solidFill>
              </a:rPr>
              <a:t> bai1.docx </a:t>
            </a:r>
            <a:r>
              <a:rPr lang="en-US" sz="2800" dirty="0" err="1">
                <a:solidFill>
                  <a:srgbClr val="0070C0"/>
                </a:solidFill>
              </a:rPr>
              <a:t>và</a:t>
            </a:r>
            <a:r>
              <a:rPr lang="en-US" sz="2800" dirty="0">
                <a:solidFill>
                  <a:srgbClr val="0070C0"/>
                </a:solidFill>
              </a:rPr>
              <a:t> bai2.docx </a:t>
            </a:r>
            <a:r>
              <a:rPr lang="en-US" sz="2800" dirty="0" err="1">
                <a:solidFill>
                  <a:srgbClr val="0070C0"/>
                </a:solidFill>
              </a:rPr>
              <a:t>trong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SOANTHAO</a:t>
            </a:r>
          </a:p>
          <a:p>
            <a:pPr marL="514350" indent="-514350">
              <a:buAutoNum type="arabicPeriod"/>
            </a:pPr>
            <a:r>
              <a:rPr lang="en-US" sz="2800" dirty="0" err="1">
                <a:solidFill>
                  <a:srgbClr val="0070C0"/>
                </a:solidFill>
              </a:rPr>
              <a:t>Đổi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tên</a:t>
            </a:r>
            <a:r>
              <a:rPr lang="en-US" sz="2800" dirty="0">
                <a:solidFill>
                  <a:srgbClr val="0070C0"/>
                </a:solidFill>
              </a:rPr>
              <a:t> bai1.docx </a:t>
            </a:r>
            <a:r>
              <a:rPr lang="en-US" sz="2800" dirty="0" err="1">
                <a:solidFill>
                  <a:srgbClr val="0070C0"/>
                </a:solidFill>
              </a:rPr>
              <a:t>thành</a:t>
            </a:r>
            <a:r>
              <a:rPr lang="en-US" sz="2800" dirty="0">
                <a:solidFill>
                  <a:srgbClr val="0070C0"/>
                </a:solidFill>
              </a:rPr>
              <a:t> bai2.docx </a:t>
            </a:r>
            <a:r>
              <a:rPr lang="en-US" sz="2800" dirty="0" err="1">
                <a:solidFill>
                  <a:srgbClr val="0070C0"/>
                </a:solidFill>
              </a:rPr>
              <a:t>rồi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rút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ra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nhận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xét</a:t>
            </a:r>
            <a:endParaRPr lang="en-US" sz="2800" dirty="0">
              <a:solidFill>
                <a:srgbClr val="0070C0"/>
              </a:solidFill>
            </a:endParaRPr>
          </a:p>
          <a:p>
            <a:pPr marL="514350" indent="-514350">
              <a:buNone/>
            </a:pPr>
            <a:r>
              <a:rPr lang="en-US" sz="2800" dirty="0">
                <a:solidFill>
                  <a:srgbClr val="0070C0"/>
                </a:solidFill>
              </a:rPr>
              <a:t>=&gt; </a:t>
            </a:r>
            <a:r>
              <a:rPr lang="en-US" sz="2800" dirty="0" err="1">
                <a:solidFill>
                  <a:srgbClr val="0070C0"/>
                </a:solidFill>
              </a:rPr>
              <a:t>Tên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tệp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có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thể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đặt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giống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nhau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dirty="0" err="1">
                <a:solidFill>
                  <a:srgbClr val="0070C0"/>
                </a:solidFill>
              </a:rPr>
              <a:t>khi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đó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máy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tính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tự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động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đánh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số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các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tệp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cùng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tên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trong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</TotalTime>
  <Words>432</Words>
  <Application>Microsoft Office PowerPoint</Application>
  <PresentationFormat>On-screen Show (4:3)</PresentationFormat>
  <Paragraphs>68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.VnArial</vt:lpstr>
      <vt:lpstr>.VnTime</vt:lpstr>
      <vt:lpstr>Ancuu</vt:lpstr>
      <vt:lpstr>Arial</vt:lpstr>
      <vt:lpstr>Calibri</vt:lpstr>
      <vt:lpstr>Franklin Gothic Book</vt:lpstr>
      <vt:lpstr>Franklin Gothic Medium</vt:lpstr>
      <vt:lpstr>Tahoma</vt:lpstr>
      <vt:lpstr>Times New Roman</vt:lpstr>
      <vt:lpstr>Wingdings</vt:lpstr>
      <vt:lpstr>Wingdings 2</vt:lpstr>
      <vt:lpstr>Office Theme</vt:lpstr>
      <vt:lpstr>3_Trek</vt:lpstr>
      <vt:lpstr>PowerPoint Presentation</vt:lpstr>
      <vt:lpstr>KHỞI ĐỘNG ĐẦU GIỜ TRÒ CHƠI: “AI NHANH AI ĐÚNG”</vt:lpstr>
      <vt:lpstr>PowerPoint Presentation</vt:lpstr>
      <vt:lpstr>PowerPoint Presentation</vt:lpstr>
      <vt:lpstr>PowerPoint Presentation</vt:lpstr>
      <vt:lpstr>Friday, October 2nd 2020 Tin học Tiết 8: CÁC THAO TÁC VỚI TỆP (tiết 2)</vt:lpstr>
      <vt:lpstr>B, HOẠT ĐỘNG THỰC HÀNH</vt:lpstr>
      <vt:lpstr>PowerPoint Presentation</vt:lpstr>
      <vt:lpstr>C. HOẠT ĐỘNG ỨNG DỤNG, MỞ RỘNG</vt:lpstr>
      <vt:lpstr>PowerPoint Presentation</vt:lpstr>
      <vt:lpstr>Ghi nhớ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</dc:title>
  <dc:creator>User</dc:creator>
  <cp:lastModifiedBy>SAL - Nguyen Huu Phuc</cp:lastModifiedBy>
  <cp:revision>121</cp:revision>
  <dcterms:created xsi:type="dcterms:W3CDTF">2017-09-12T01:40:07Z</dcterms:created>
  <dcterms:modified xsi:type="dcterms:W3CDTF">2023-01-16T11:05:58Z</dcterms:modified>
</cp:coreProperties>
</file>