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20"/>
  </p:notesMasterIdLst>
  <p:sldIdLst>
    <p:sldId id="295" r:id="rId5"/>
    <p:sldId id="278" r:id="rId6"/>
    <p:sldId id="256" r:id="rId7"/>
    <p:sldId id="307" r:id="rId8"/>
    <p:sldId id="269" r:id="rId9"/>
    <p:sldId id="298" r:id="rId10"/>
    <p:sldId id="300" r:id="rId11"/>
    <p:sldId id="301" r:id="rId12"/>
    <p:sldId id="302" r:id="rId13"/>
    <p:sldId id="303" r:id="rId14"/>
    <p:sldId id="305" r:id="rId15"/>
    <p:sldId id="306" r:id="rId16"/>
    <p:sldId id="304" r:id="rId17"/>
    <p:sldId id="270" r:id="rId18"/>
    <p:sldId id="276" r:id="rId19"/>
  </p:sldIdLst>
  <p:sldSz cx="11887200" cy="8229600"/>
  <p:notesSz cx="6858000" cy="9144000"/>
  <p:custDataLst>
    <p:tags r:id="rId21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2" autoAdjust="0"/>
  </p:normalViewPr>
  <p:slideViewPr>
    <p:cSldViewPr>
      <p:cViewPr varScale="1">
        <p:scale>
          <a:sx n="56" d="100"/>
          <a:sy n="56" d="100"/>
        </p:scale>
        <p:origin x="1124" y="56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2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7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36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6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8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1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2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24/10/2022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24/10/2022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24/10/2022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24/10/2022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2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23.png"/><Relationship Id="rId9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576674" y="6874602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Trịnh Thị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8042" y="5501084"/>
            <a:ext cx="2754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23855" y="3964898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7631" y="4703808"/>
            <a:ext cx="5910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vi-VN" sz="3200"/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1944" y="649191"/>
            <a:ext cx="11832618" cy="1169525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3 </a:t>
            </a:r>
          </a:p>
          <a:p>
            <a:r>
              <a:rPr lang="en-US" sz="3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" y="4114804"/>
            <a:ext cx="554961" cy="5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4" y="4240986"/>
            <a:ext cx="554961" cy="50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8AA177-49D0-C1BD-5163-8A2C51418323}"/>
              </a:ext>
            </a:extLst>
          </p:cNvPr>
          <p:cNvSpPr txBox="1"/>
          <p:nvPr/>
        </p:nvSpPr>
        <p:spPr>
          <a:xfrm>
            <a:off x="1434348" y="2346673"/>
            <a:ext cx="96001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1. </a:t>
            </a:r>
            <a:r>
              <a:rPr lang="vi-VN" sz="3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Em hãy kể tên các hàng phím dựa vào SGK.</a:t>
            </a:r>
            <a:endParaRPr lang="en-US" sz="30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vi-VN" sz="30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C8B4B-6D70-FA06-D13A-FFD49CDAF795}"/>
              </a:ext>
            </a:extLst>
          </p:cNvPr>
          <p:cNvSpPr txBox="1"/>
          <p:nvPr/>
        </p:nvSpPr>
        <p:spPr>
          <a:xfrm>
            <a:off x="1504050" y="4111239"/>
            <a:ext cx="96001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vi-VN" sz="2500" b="1" dirty="0">
                <a:solidFill>
                  <a:schemeClr val="accent1">
                    <a:lumMod val="50000"/>
                  </a:schemeClr>
                </a:solidFill>
              </a:rPr>
              <a:t>Em hãy quan sát hàng phím cơ sở và cho biết những phím nào khác với các phím còn lại?</a:t>
            </a:r>
            <a:endParaRPr lang="vi-VN" sz="2500" b="1" i="1" dirty="0">
              <a:solidFill>
                <a:schemeClr val="accent1">
                  <a:lumMod val="50000"/>
                </a:schemeClr>
              </a:solidFill>
              <a:latin typeface="Arial(body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DD003-9D97-4BB4-C1C5-53D7E6B27E3E}"/>
              </a:ext>
            </a:extLst>
          </p:cNvPr>
          <p:cNvSpPr txBox="1"/>
          <p:nvPr/>
        </p:nvSpPr>
        <p:spPr>
          <a:xfrm>
            <a:off x="1698063" y="5234397"/>
            <a:ext cx="1156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F, 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93CB0-7C69-7F19-8269-3E5FAFF53612}"/>
              </a:ext>
            </a:extLst>
          </p:cNvPr>
          <p:cNvSpPr txBox="1"/>
          <p:nvPr/>
        </p:nvSpPr>
        <p:spPr>
          <a:xfrm>
            <a:off x="1504050" y="2610488"/>
            <a:ext cx="10159374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1) </a:t>
            </a:r>
            <a:r>
              <a:rPr lang="en-US" b="1" dirty="0" err="1">
                <a:solidFill>
                  <a:srgbClr val="FF0000"/>
                </a:solidFill>
              </a:rPr>
              <a:t>Hàng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phím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trên</a:t>
            </a:r>
            <a:r>
              <a:rPr lang="en-US" b="1" dirty="0">
                <a:solidFill>
                  <a:srgbClr val="FF0000"/>
                </a:solidFill>
              </a:rPr>
              <a:t>		2) </a:t>
            </a:r>
            <a:r>
              <a:rPr lang="en-US" b="1" dirty="0" err="1">
                <a:solidFill>
                  <a:srgbClr val="FF0000"/>
                </a:solidFill>
              </a:rPr>
              <a:t>Hàng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phím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sở</a:t>
            </a:r>
            <a:r>
              <a:rPr lang="en-US" b="1" dirty="0">
                <a:solidFill>
                  <a:srgbClr val="FF0000"/>
                </a:solidFill>
              </a:rPr>
              <a:t>	3) </a:t>
            </a:r>
            <a:r>
              <a:rPr lang="en-US" b="1" dirty="0" err="1">
                <a:solidFill>
                  <a:srgbClr val="FF0000"/>
                </a:solidFill>
              </a:rPr>
              <a:t>Hàng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phím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dưới</a:t>
            </a:r>
            <a:endParaRPr lang="en-US" b="1" dirty="0">
              <a:solidFill>
                <a:srgbClr val="FF0000"/>
              </a:solidFill>
            </a:endParaRPr>
          </a:p>
          <a:p>
            <a:endParaRPr lang="vi-VN" sz="3200" b="1" i="1" dirty="0">
              <a:solidFill>
                <a:srgbClr val="FF0000"/>
              </a:solidFill>
              <a:latin typeface="Arial(body)"/>
            </a:endParaRPr>
          </a:p>
        </p:txBody>
      </p:sp>
    </p:spTree>
    <p:extLst>
      <p:ext uri="{BB962C8B-B14F-4D97-AF65-F5344CB8AC3E}">
        <p14:creationId xmlns:p14="http://schemas.microsoft.com/office/powerpoint/2010/main" val="21020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7631" y="4703808"/>
            <a:ext cx="5910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vi-VN" sz="3200"/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1944" y="649191"/>
            <a:ext cx="11832618" cy="1169525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3 </a:t>
            </a:r>
          </a:p>
          <a:p>
            <a:r>
              <a:rPr lang="en-US" sz="3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" y="4114804"/>
            <a:ext cx="554961" cy="5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4" y="4240986"/>
            <a:ext cx="554961" cy="50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8AA177-49D0-C1BD-5163-8A2C51418323}"/>
              </a:ext>
            </a:extLst>
          </p:cNvPr>
          <p:cNvSpPr txBox="1"/>
          <p:nvPr/>
        </p:nvSpPr>
        <p:spPr>
          <a:xfrm>
            <a:off x="1434348" y="2346673"/>
            <a:ext cx="96001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1. </a:t>
            </a:r>
            <a:r>
              <a:rPr lang="vi-VN" sz="3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Em hãy kể tên các hàng phím dựa vào SGK.</a:t>
            </a:r>
            <a:endParaRPr lang="en-US" sz="30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r>
              <a:rPr lang="en-US" sz="30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vi-VN" sz="30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C8B4B-6D70-FA06-D13A-FFD49CDAF795}"/>
              </a:ext>
            </a:extLst>
          </p:cNvPr>
          <p:cNvSpPr txBox="1"/>
          <p:nvPr/>
        </p:nvSpPr>
        <p:spPr>
          <a:xfrm>
            <a:off x="1504050" y="4111239"/>
            <a:ext cx="96001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vi-VN" sz="2500" b="1" dirty="0">
                <a:solidFill>
                  <a:schemeClr val="accent1">
                    <a:lumMod val="50000"/>
                  </a:schemeClr>
                </a:solidFill>
              </a:rPr>
              <a:t>Em hãy quan sát hàng phím cơ sở và cho biết những phím nào khác với các phím còn lại?</a:t>
            </a:r>
            <a:endParaRPr lang="vi-VN" sz="2500" b="1" i="1" dirty="0">
              <a:solidFill>
                <a:schemeClr val="accent1">
                  <a:lumMod val="50000"/>
                </a:schemeClr>
              </a:solidFill>
              <a:latin typeface="Arial(body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DD003-9D97-4BB4-C1C5-53D7E6B27E3E}"/>
              </a:ext>
            </a:extLst>
          </p:cNvPr>
          <p:cNvSpPr txBox="1"/>
          <p:nvPr/>
        </p:nvSpPr>
        <p:spPr>
          <a:xfrm>
            <a:off x="1698063" y="5234397"/>
            <a:ext cx="1156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F, 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93CB0-7C69-7F19-8269-3E5FAFF53612}"/>
              </a:ext>
            </a:extLst>
          </p:cNvPr>
          <p:cNvSpPr txBox="1"/>
          <p:nvPr/>
        </p:nvSpPr>
        <p:spPr>
          <a:xfrm>
            <a:off x="1504050" y="2610488"/>
            <a:ext cx="10159374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1) </a:t>
            </a:r>
            <a:r>
              <a:rPr lang="en-US" b="1" dirty="0" err="1">
                <a:solidFill>
                  <a:srgbClr val="FF0000"/>
                </a:solidFill>
              </a:rPr>
              <a:t>Hàng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phím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trên</a:t>
            </a:r>
            <a:r>
              <a:rPr lang="en-US" b="1" dirty="0">
                <a:solidFill>
                  <a:srgbClr val="FF0000"/>
                </a:solidFill>
              </a:rPr>
              <a:t>		2) </a:t>
            </a:r>
            <a:r>
              <a:rPr lang="en-US" b="1" dirty="0" err="1">
                <a:solidFill>
                  <a:srgbClr val="FF0000"/>
                </a:solidFill>
              </a:rPr>
              <a:t>Hàng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phím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sở</a:t>
            </a:r>
            <a:r>
              <a:rPr lang="en-US" b="1" dirty="0">
                <a:solidFill>
                  <a:srgbClr val="FF0000"/>
                </a:solidFill>
              </a:rPr>
              <a:t>	3) </a:t>
            </a:r>
            <a:r>
              <a:rPr lang="en-US" b="1" dirty="0" err="1">
                <a:solidFill>
                  <a:srgbClr val="FF0000"/>
                </a:solidFill>
              </a:rPr>
              <a:t>Hàng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phím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dưới</a:t>
            </a:r>
            <a:endParaRPr lang="en-US" b="1" dirty="0">
              <a:solidFill>
                <a:srgbClr val="FF0000"/>
              </a:solidFill>
            </a:endParaRPr>
          </a:p>
          <a:p>
            <a:endParaRPr lang="vi-VN" sz="3200" b="1" i="1" dirty="0">
              <a:solidFill>
                <a:srgbClr val="FF0000"/>
              </a:solidFill>
              <a:latin typeface="Arial(body)"/>
            </a:endParaRPr>
          </a:p>
        </p:txBody>
      </p:sp>
    </p:spTree>
    <p:extLst>
      <p:ext uri="{BB962C8B-B14F-4D97-AF65-F5344CB8AC3E}">
        <p14:creationId xmlns:p14="http://schemas.microsoft.com/office/powerpoint/2010/main" val="207337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7631" y="4703808"/>
            <a:ext cx="5910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vi-VN" sz="3200"/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1944" y="649191"/>
            <a:ext cx="11832618" cy="1169525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THỰC HÀNH </a:t>
            </a:r>
          </a:p>
          <a:p>
            <a:r>
              <a:rPr lang="en-US" sz="3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" y="4114804"/>
            <a:ext cx="554961" cy="5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4" y="4240986"/>
            <a:ext cx="554961" cy="50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0C8B4B-6D70-FA06-D13A-FFD49CDAF795}"/>
              </a:ext>
            </a:extLst>
          </p:cNvPr>
          <p:cNvSpPr txBox="1"/>
          <p:nvPr/>
        </p:nvSpPr>
        <p:spPr>
          <a:xfrm>
            <a:off x="1986915" y="1572844"/>
            <a:ext cx="9600166" cy="4011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hây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A H F K	b)U YQO	c) N X Z M</a:t>
            </a:r>
          </a:p>
          <a:p>
            <a:pPr marL="514350" indent="-514350">
              <a:lnSpc>
                <a:spcPct val="115000"/>
              </a:lnSpc>
              <a:buAutoNum type="arabicParenR"/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2)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3)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“TIN HOC”,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E1BA30-927D-80F6-AED8-97CD0DA6DBE6}"/>
              </a:ext>
            </a:extLst>
          </p:cNvPr>
          <p:cNvSpPr txBox="1"/>
          <p:nvPr/>
        </p:nvSpPr>
        <p:spPr>
          <a:xfrm>
            <a:off x="4191000" y="3970421"/>
            <a:ext cx="620227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&lt;=&gt; 2   b &lt;=&gt; 1   c &lt;=&gt;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9D8A69-BBF7-632D-448C-DF0BC0FF6362}"/>
              </a:ext>
            </a:extLst>
          </p:cNvPr>
          <p:cNvSpPr txBox="1"/>
          <p:nvPr/>
        </p:nvSpPr>
        <p:spPr>
          <a:xfrm>
            <a:off x="2374428" y="5600975"/>
            <a:ext cx="6952050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TIO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NC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7631" y="4703808"/>
            <a:ext cx="5910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vi-VN" sz="3200"/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1944" y="637159"/>
            <a:ext cx="11832618" cy="1785078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VẬN DỤNG</a:t>
            </a:r>
          </a:p>
          <a:p>
            <a:r>
              <a:rPr lang="en-US" sz="3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" y="4114804"/>
            <a:ext cx="554961" cy="5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8AA177-49D0-C1BD-5163-8A2C51418323}"/>
              </a:ext>
            </a:extLst>
          </p:cNvPr>
          <p:cNvSpPr txBox="1"/>
          <p:nvPr/>
        </p:nvSpPr>
        <p:spPr>
          <a:xfrm>
            <a:off x="1434348" y="2346673"/>
            <a:ext cx="96001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Vì sao khi thiết kế bàn phím người ta lại đánh dấu vị trí đặt hai phím F và J?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C8B4B-6D70-FA06-D13A-FFD49CDAF795}"/>
              </a:ext>
            </a:extLst>
          </p:cNvPr>
          <p:cNvSpPr txBox="1"/>
          <p:nvPr/>
        </p:nvSpPr>
        <p:spPr>
          <a:xfrm>
            <a:off x="1844649" y="3656211"/>
            <a:ext cx="9600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863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203609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5274256" y="3406125"/>
            <a:ext cx="3704922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cần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r>
              <a:rPr lang="en-US" altLang="zh-CN" sz="410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?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3766618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Chúc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các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em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học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sinh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luôn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chăm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ngoan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,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học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 </a:t>
            </a:r>
            <a:r>
              <a:rPr lang="en-US" altLang="zh-CN" sz="6000" b="1" dirty="0" err="1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giỏi</a:t>
            </a: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5" y="3256897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0203" y="3448393"/>
            <a:ext cx="7590001" cy="1508069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3200" dirty="0"/>
              <a:t>BÀI CŨ: </a:t>
            </a:r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biết</a:t>
            </a:r>
            <a:r>
              <a:rPr lang="en-US" sz="3000" dirty="0"/>
              <a:t> </a:t>
            </a:r>
            <a:r>
              <a:rPr lang="en-US" sz="3000" dirty="0" err="1"/>
              <a:t>phần</a:t>
            </a:r>
            <a:r>
              <a:rPr lang="en-US" sz="3000" dirty="0"/>
              <a:t> </a:t>
            </a:r>
            <a:r>
              <a:rPr lang="en-US" sz="3000" dirty="0" err="1"/>
              <a:t>mềm</a:t>
            </a:r>
            <a:r>
              <a:rPr lang="en-US" sz="3000" dirty="0"/>
              <a:t> Mouse Skills </a:t>
            </a:r>
            <a:r>
              <a:rPr lang="en-US" sz="3000" dirty="0" err="1"/>
              <a:t>có</a:t>
            </a:r>
            <a:r>
              <a:rPr lang="en-US" sz="3000" dirty="0"/>
              <a:t> </a:t>
            </a:r>
            <a:r>
              <a:rPr lang="en-US" sz="3000" dirty="0" err="1"/>
              <a:t>mấy</a:t>
            </a:r>
            <a:r>
              <a:rPr lang="en-US" sz="3000" dirty="0"/>
              <a:t> </a:t>
            </a:r>
            <a:r>
              <a:rPr lang="en-US" sz="3000" dirty="0" err="1"/>
              <a:t>mức</a:t>
            </a:r>
            <a:r>
              <a:rPr lang="en-US" sz="3000" dirty="0"/>
              <a:t> </a:t>
            </a:r>
            <a:r>
              <a:rPr lang="en-US" sz="3000" dirty="0" err="1"/>
              <a:t>luyện</a:t>
            </a:r>
            <a:r>
              <a:rPr lang="en-US" sz="3000" dirty="0"/>
              <a:t> </a:t>
            </a:r>
            <a:r>
              <a:rPr lang="en-US" sz="3000" dirty="0" err="1"/>
              <a:t>tập</a:t>
            </a:r>
            <a:r>
              <a:rPr lang="en-US" sz="3000" dirty="0"/>
              <a:t> </a:t>
            </a:r>
            <a:r>
              <a:rPr lang="en-US" sz="3000" dirty="0" err="1"/>
              <a:t>không</a:t>
            </a:r>
            <a:r>
              <a:rPr lang="en-US" sz="3000" dirty="0"/>
              <a:t>? </a:t>
            </a:r>
            <a:r>
              <a:rPr lang="en-US" sz="3000" dirty="0" err="1"/>
              <a:t>Mỗi</a:t>
            </a:r>
            <a:r>
              <a:rPr lang="en-US" sz="3000" dirty="0"/>
              <a:t> </a:t>
            </a:r>
            <a:r>
              <a:rPr lang="en-US" sz="3000" dirty="0" err="1"/>
              <a:t>mức</a:t>
            </a:r>
            <a:r>
              <a:rPr lang="en-US" sz="3000" dirty="0"/>
              <a:t> </a:t>
            </a:r>
            <a:r>
              <a:rPr lang="en-US" sz="3000" dirty="0" err="1"/>
              <a:t>giúp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luyện</a:t>
            </a:r>
            <a:r>
              <a:rPr lang="en-US" sz="3000" dirty="0"/>
              <a:t> </a:t>
            </a:r>
            <a:r>
              <a:rPr lang="en-US" sz="3000" dirty="0" err="1"/>
              <a:t>tập</a:t>
            </a:r>
            <a:r>
              <a:rPr lang="en-US" sz="3000" dirty="0"/>
              <a:t> </a:t>
            </a:r>
            <a:r>
              <a:rPr lang="en-US" sz="3000" dirty="0" err="1"/>
              <a:t>những</a:t>
            </a:r>
            <a:r>
              <a:rPr lang="en-US" sz="3000" dirty="0"/>
              <a:t> </a:t>
            </a:r>
            <a:r>
              <a:rPr lang="en-US" sz="3000" dirty="0" err="1"/>
              <a:t>thao</a:t>
            </a:r>
            <a:r>
              <a:rPr lang="en-US" sz="3000" dirty="0"/>
              <a:t> </a:t>
            </a:r>
            <a:r>
              <a:rPr lang="en-US" sz="3000" dirty="0" err="1"/>
              <a:t>tác</a:t>
            </a:r>
            <a:r>
              <a:rPr lang="en-US" sz="3000" dirty="0"/>
              <a:t> </a:t>
            </a:r>
            <a:r>
              <a:rPr lang="en-US" sz="3000" dirty="0" err="1"/>
              <a:t>gì</a:t>
            </a:r>
            <a:r>
              <a:rPr lang="en-US" sz="3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09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0203" y="3448393"/>
            <a:ext cx="7590001" cy="2215955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dirty="0"/>
              <a:t>Mouse Skills </a:t>
            </a:r>
            <a:r>
              <a:rPr lang="en-US" dirty="0" err="1"/>
              <a:t>có</a:t>
            </a:r>
            <a:r>
              <a:rPr lang="en-US" dirty="0"/>
              <a:t> 5 </a:t>
            </a:r>
            <a:r>
              <a:rPr lang="en-US" dirty="0" err="1"/>
              <a:t>Mức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10 </a:t>
            </a:r>
            <a:r>
              <a:rPr lang="en-US" dirty="0" err="1"/>
              <a:t>lần</a:t>
            </a:r>
            <a:r>
              <a:rPr lang="en-US" dirty="0"/>
              <a:t>.</a:t>
            </a:r>
          </a:p>
          <a:p>
            <a:r>
              <a:rPr lang="en-US" dirty="0"/>
              <a:t>· </a:t>
            </a:r>
            <a:r>
              <a:rPr lang="en-US" b="1" dirty="0" err="1"/>
              <a:t>Mức</a:t>
            </a:r>
            <a:r>
              <a:rPr lang="en-US" b="1" dirty="0"/>
              <a:t> 1:</a:t>
            </a:r>
            <a:r>
              <a:rPr lang="en-US" dirty="0"/>
              <a:t> 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· </a:t>
            </a:r>
            <a:r>
              <a:rPr lang="en-US" b="1" dirty="0" err="1"/>
              <a:t>Mức</a:t>
            </a:r>
            <a:r>
              <a:rPr lang="en-US" b="1" dirty="0"/>
              <a:t> 2:</a:t>
            </a:r>
            <a:r>
              <a:rPr lang="en-US" dirty="0"/>
              <a:t> 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· </a:t>
            </a:r>
            <a:r>
              <a:rPr lang="en-US" b="1" dirty="0" err="1"/>
              <a:t>Mức</a:t>
            </a:r>
            <a:r>
              <a:rPr lang="en-US" b="1" dirty="0"/>
              <a:t> 3:</a:t>
            </a:r>
            <a:r>
              <a:rPr lang="en-US" dirty="0"/>
              <a:t> 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đúp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· </a:t>
            </a:r>
            <a:r>
              <a:rPr lang="en-US" b="1" dirty="0" err="1"/>
              <a:t>Mức</a:t>
            </a:r>
            <a:r>
              <a:rPr lang="en-US" b="1" dirty="0"/>
              <a:t> 4:</a:t>
            </a:r>
            <a:r>
              <a:rPr lang="en-US" dirty="0"/>
              <a:t> 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· </a:t>
            </a:r>
            <a:r>
              <a:rPr lang="en-US" b="1" dirty="0" err="1"/>
              <a:t>Mức</a:t>
            </a:r>
            <a:r>
              <a:rPr lang="en-US" b="1" dirty="0"/>
              <a:t> 5:</a:t>
            </a:r>
            <a:r>
              <a:rPr lang="en-US" dirty="0"/>
              <a:t> 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thả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819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27148" y="1992842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811167"/>
            <a:ext cx="12506812" cy="83097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vi-VN" sz="4800" b="1" i="1" dirty="0"/>
              <a:t>Bài</a:t>
            </a:r>
            <a:r>
              <a:rPr lang="en-US" sz="4800" b="1" i="1" dirty="0"/>
              <a:t>1:  </a:t>
            </a:r>
            <a:r>
              <a:rPr lang="vi-VN" sz="4800" b="1" i="1" dirty="0"/>
              <a:t>Em làm quen với bàn phím</a:t>
            </a:r>
            <a:endParaRPr lang="en-US" sz="4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7631" y="4703808"/>
            <a:ext cx="5910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vi-VN" sz="3200"/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991634" y="4152905"/>
            <a:ext cx="308350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Tin </a:t>
            </a:r>
            <a:r>
              <a:rPr lang="en-US" sz="3600" b="1" u="sng" dirty="0" err="1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học</a:t>
            </a:r>
            <a:endParaRPr lang="en-US" sz="3600" b="1" u="sng" dirty="0">
              <a:solidFill>
                <a:srgbClr val="C00000"/>
              </a:solidFill>
              <a:latin typeface="Baskerville Old Face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944" y="649191"/>
            <a:ext cx="11832618" cy="630916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1" y="4114805"/>
            <a:ext cx="3275566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" y="4114804"/>
            <a:ext cx="554961" cy="5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4" y="4240986"/>
            <a:ext cx="554961" cy="50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8AA177-49D0-C1BD-5163-8A2C51418323}"/>
              </a:ext>
            </a:extLst>
          </p:cNvPr>
          <p:cNvSpPr txBox="1"/>
          <p:nvPr/>
        </p:nvSpPr>
        <p:spPr>
          <a:xfrm>
            <a:off x="1390232" y="2498831"/>
            <a:ext cx="9600166" cy="1176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" algn="just">
              <a:lnSpc>
                <a:spcPct val="115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3C677-AFB7-5A2B-3E47-FC734144134E}"/>
              </a:ext>
            </a:extLst>
          </p:cNvPr>
          <p:cNvSpPr txBox="1"/>
          <p:nvPr/>
        </p:nvSpPr>
        <p:spPr>
          <a:xfrm>
            <a:off x="1390232" y="4471957"/>
            <a:ext cx="9600166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giặt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tivi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7631" y="4703808"/>
            <a:ext cx="5910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vi-VN" sz="3200"/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991634" y="4152905"/>
            <a:ext cx="3083500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Tin </a:t>
            </a:r>
            <a:r>
              <a:rPr lang="en-US" sz="3600" b="1" u="sng" dirty="0" err="1">
                <a:solidFill>
                  <a:srgbClr val="C00000"/>
                </a:solidFill>
                <a:latin typeface="Baskerville Old Face" pitchFamily="18" charset="0"/>
                <a:cs typeface="Arial" panose="020B0604020202020204" pitchFamily="34" charset="0"/>
              </a:rPr>
              <a:t>học</a:t>
            </a:r>
            <a:endParaRPr lang="en-US" sz="3600" b="1" u="sng" dirty="0">
              <a:solidFill>
                <a:srgbClr val="C00000"/>
              </a:solidFill>
              <a:latin typeface="Baskerville Old Face" pitchFamily="18" charset="0"/>
              <a:cs typeface="Arial" panose="020B060402020202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1" y="4114805"/>
            <a:ext cx="3275566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" y="4114804"/>
            <a:ext cx="554961" cy="5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4" y="4240986"/>
            <a:ext cx="554961" cy="50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8AA177-49D0-C1BD-5163-8A2C51418323}"/>
              </a:ext>
            </a:extLst>
          </p:cNvPr>
          <p:cNvSpPr txBox="1"/>
          <p:nvPr/>
        </p:nvSpPr>
        <p:spPr>
          <a:xfrm>
            <a:off x="1411657" y="2549771"/>
            <a:ext cx="9600166" cy="446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500"/>
              </a:spcAft>
            </a:pPr>
            <a:r>
              <a:rPr lang="vi-VN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Sử dụng bàn phím em làm được những việc nào bên dưới?</a:t>
            </a:r>
            <a:endParaRPr lang="en-US" sz="3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500"/>
              </a:spcAft>
            </a:pPr>
            <a:endParaRPr lang="en-US" sz="30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500"/>
              </a:spcAft>
            </a:pP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1)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Gõ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chữ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        		   2)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Gõ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kí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500"/>
              </a:spcAft>
            </a:pP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Gõ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          		   4)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Nghe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nhạc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500"/>
              </a:spcAft>
            </a:pP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5)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Nhìn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màn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          6)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Xem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</a:t>
            </a:r>
            <a:r>
              <a:rPr lang="en-US" sz="3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ông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tin</a:t>
            </a:r>
          </a:p>
          <a:p>
            <a:pPr lvl="1">
              <a:lnSpc>
                <a:spcPct val="115000"/>
              </a:lnSpc>
              <a:spcAft>
                <a:spcPts val="5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500"/>
              </a:spcAft>
            </a:pPr>
            <a:endParaRPr lang="en-US" sz="30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1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7631" y="4703808"/>
            <a:ext cx="5910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vi-VN" sz="3200"/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" y="4114804"/>
            <a:ext cx="554961" cy="5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4" y="4240986"/>
            <a:ext cx="554961" cy="50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8AA177-49D0-C1BD-5163-8A2C51418323}"/>
              </a:ext>
            </a:extLst>
          </p:cNvPr>
          <p:cNvSpPr txBox="1"/>
          <p:nvPr/>
        </p:nvSpPr>
        <p:spPr>
          <a:xfrm>
            <a:off x="1287383" y="2610070"/>
            <a:ext cx="96001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và cho </a:t>
            </a:r>
            <a:r>
              <a:rPr lang="en-US" sz="30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vi-VN" sz="30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biết bàn phím có những khu vực chính nào?</a:t>
            </a:r>
            <a:endParaRPr lang="vi-VN" sz="3000" b="1" i="1" dirty="0">
              <a:solidFill>
                <a:srgbClr val="92D050"/>
              </a:solidFill>
              <a:latin typeface="Arial(body)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B4AB6-FA16-5193-9F1E-D51F17FCA41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54" y="3588462"/>
            <a:ext cx="8025774" cy="3268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2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7631" y="4703808"/>
            <a:ext cx="5910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vi-VN" sz="3200"/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86" y="5904378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1944" y="649191"/>
            <a:ext cx="11832618" cy="1169525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HOẠT ĐỘNG 3 </a:t>
            </a:r>
          </a:p>
          <a:p>
            <a:r>
              <a:rPr lang="en-US" sz="35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03" y="4114804"/>
            <a:ext cx="554961" cy="59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4" y="4240986"/>
            <a:ext cx="554961" cy="50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8AA177-49D0-C1BD-5163-8A2C51418323}"/>
              </a:ext>
            </a:extLst>
          </p:cNvPr>
          <p:cNvSpPr txBox="1"/>
          <p:nvPr/>
        </p:nvSpPr>
        <p:spPr>
          <a:xfrm>
            <a:off x="1434348" y="2346673"/>
            <a:ext cx="96001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3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3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000" b="1" i="1" dirty="0">
              <a:solidFill>
                <a:srgbClr val="92D050"/>
              </a:solidFill>
              <a:latin typeface="Arial(body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C8B4B-6D70-FA06-D13A-FFD49CDAF795}"/>
              </a:ext>
            </a:extLst>
          </p:cNvPr>
          <p:cNvSpPr txBox="1"/>
          <p:nvPr/>
        </p:nvSpPr>
        <p:spPr>
          <a:xfrm>
            <a:off x="1434348" y="3263759"/>
            <a:ext cx="9600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 vực chính giúp em 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gõ chữ, gõ số và gõ các kí hiệu</a:t>
            </a:r>
            <a:endParaRPr lang="vi-VN" sz="3200" b="1" i="1" dirty="0">
              <a:solidFill>
                <a:srgbClr val="FF0000"/>
              </a:solidFill>
              <a:latin typeface="Arial(body)"/>
            </a:endParaRPr>
          </a:p>
        </p:txBody>
      </p:sp>
    </p:spTree>
    <p:extLst>
      <p:ext uri="{BB962C8B-B14F-4D97-AF65-F5344CB8AC3E}">
        <p14:creationId xmlns:p14="http://schemas.microsoft.com/office/powerpoint/2010/main" val="13130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577</Words>
  <Application>Microsoft Office PowerPoint</Application>
  <PresentationFormat>Custom</PresentationFormat>
  <Paragraphs>78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Arial(body)</vt:lpstr>
      <vt:lpstr>Baskerville Old Face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Huu Phuc</cp:lastModifiedBy>
  <cp:revision>174</cp:revision>
  <dcterms:created xsi:type="dcterms:W3CDTF">2019-10-13T09:09:41Z</dcterms:created>
  <dcterms:modified xsi:type="dcterms:W3CDTF">2022-10-24T11:26:31Z</dcterms:modified>
</cp:coreProperties>
</file>