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0"/>
  </p:notesMasterIdLst>
  <p:sldIdLst>
    <p:sldId id="256" r:id="rId2"/>
    <p:sldId id="258" r:id="rId3"/>
    <p:sldId id="261" r:id="rId4"/>
    <p:sldId id="271" r:id="rId5"/>
    <p:sldId id="257" r:id="rId6"/>
    <p:sldId id="259" r:id="rId7"/>
    <p:sldId id="260" r:id="rId8"/>
    <p:sldId id="272" r:id="rId9"/>
    <p:sldId id="273" r:id="rId10"/>
    <p:sldId id="262" r:id="rId11"/>
    <p:sldId id="274" r:id="rId12"/>
    <p:sldId id="263" r:id="rId13"/>
    <p:sldId id="264" r:id="rId14"/>
    <p:sldId id="265" r:id="rId15"/>
    <p:sldId id="275" r:id="rId16"/>
    <p:sldId id="270" r:id="rId17"/>
    <p:sldId id="276" r:id="rId18"/>
    <p:sldId id="266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24" autoAdjust="0"/>
  </p:normalViewPr>
  <p:slideViewPr>
    <p:cSldViewPr>
      <p:cViewPr>
        <p:scale>
          <a:sx n="80" d="100"/>
          <a:sy n="80" d="100"/>
        </p:scale>
        <p:origin x="-21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19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B8009-27CD-49C9-908A-6588523264E5}" type="datetimeFigureOut">
              <a:rPr lang="en-US" smtClean="0"/>
              <a:pPr/>
              <a:t>16-01-23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2A591-7298-49F1-B132-74E3B4366C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07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2A591-7298-49F1-B132-74E3B4366C6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2A591-7298-49F1-B132-74E3B4366C6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2A591-7298-49F1-B132-74E3B4366C6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7193-FCE2-4479-BFFF-5FE0A56C1A6B}" type="datetime1">
              <a:rPr lang="en-US" smtClean="0"/>
              <a:pPr/>
              <a:t>16-01-23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ACA1-B368-4BA8-90EB-FC66CBD50688}" type="datetime1">
              <a:rPr lang="en-US" smtClean="0"/>
              <a:pPr/>
              <a:t>16-01-23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D9986-4A69-47A4-89D2-9FB68BE97A59}" type="datetime1">
              <a:rPr lang="en-US" smtClean="0"/>
              <a:pPr/>
              <a:t>16-01-23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1E50-8030-4028-8028-AEF50EE3CAEF}" type="datetime1">
              <a:rPr lang="en-US" smtClean="0"/>
              <a:pPr/>
              <a:t>16-01-23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ACA0-24B5-4275-9335-D188AC7D4A25}" type="datetime1">
              <a:rPr lang="en-US" smtClean="0"/>
              <a:pPr/>
              <a:t>16-01-23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E7434-ED64-43DF-8ECB-73149D252F9E}" type="datetime1">
              <a:rPr lang="en-US" smtClean="0"/>
              <a:pPr/>
              <a:t>16-01-23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Vũ Thị Thư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9F15-DFE8-4AA4-81CC-F16DEF209DEA}" type="datetime1">
              <a:rPr lang="en-US" smtClean="0"/>
              <a:pPr/>
              <a:t>16-01-23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Vũ Thị Thư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64D6-FB48-40D4-9FE3-9C8FC5EE5745}" type="datetime1">
              <a:rPr lang="en-US" smtClean="0"/>
              <a:pPr/>
              <a:t>16-01-23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Vũ Thị Thư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6179-1089-4CB8-9792-76890A6D475F}" type="datetime1">
              <a:rPr lang="en-US" smtClean="0"/>
              <a:pPr/>
              <a:t>16-01-23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Vũ Thị Thư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7A16-F63E-4118-B435-9E6C30DB2647}" type="datetime1">
              <a:rPr lang="en-US" smtClean="0"/>
              <a:pPr/>
              <a:t>16-01-23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Vũ Thị Thư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F06A6-6E1D-44EA-AC87-AF54781D9D25}" type="datetime1">
              <a:rPr lang="en-US" smtClean="0"/>
              <a:pPr/>
              <a:t>16-01-23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Vũ Thị Thư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fld id="{146ADFE5-7D16-4322-AC62-B13326B17906}" type="datetime1">
              <a:rPr lang="en-US" smtClean="0"/>
              <a:pPr/>
              <a:t>16-01-23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r>
              <a:rPr lang="vi-VN" dirty="0" smtClean="0"/>
              <a:t>GV: Vũ Thị Thư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fld id="{7FFCD6D7-6B64-4BAF-ACAA-B73C7B9D15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81200" y="1"/>
            <a:ext cx="6934200" cy="685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cuu" pitchFamily="2" charset="0"/>
              <a:ea typeface="+mj-ea"/>
              <a:cs typeface="Times New Roman" pitchFamily="18" charset="0"/>
            </a:endParaRPr>
          </a:p>
        </p:txBody>
      </p:sp>
      <p:pic>
        <p:nvPicPr>
          <p:cNvPr id="2050" name="Picture 2" descr="C:\Users\ACER\AppData\Local\Microsoft\Windows\Temporary Internet Files\Content.IE5\00WZCH5L\school_building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48200"/>
            <a:ext cx="2049228" cy="1905001"/>
          </a:xfrm>
          <a:prstGeom prst="rect">
            <a:avLst/>
          </a:prstGeom>
          <a:noFill/>
        </p:spPr>
      </p:pic>
      <p:pic>
        <p:nvPicPr>
          <p:cNvPr id="2061" name="Picture 13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1159" y="1"/>
            <a:ext cx="1442839" cy="1219199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1524000" y="1649272"/>
            <a:ext cx="655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/>
              </a:rPr>
              <a:t>HD HỌC TIN HỌC</a:t>
            </a:r>
            <a:endParaRPr lang="en-US" sz="54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/>
            </a:endParaRPr>
          </a:p>
        </p:txBody>
      </p:sp>
      <p:pic>
        <p:nvPicPr>
          <p:cNvPr id="33" name="Picture 15" descr="Picture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 flipV="1">
            <a:off x="5687325" y="3401324"/>
            <a:ext cx="6858002" cy="55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5" descr="Picture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 flipV="1">
            <a:off x="-3401326" y="3401328"/>
            <a:ext cx="6858002" cy="55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4" descr="Picture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V="1">
            <a:off x="0" y="6785118"/>
            <a:ext cx="9144000" cy="7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4" descr="Picture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V="1">
            <a:off x="0" y="0"/>
            <a:ext cx="8564563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838200"/>
            <a:ext cx="8458200" cy="685800"/>
          </a:xfrm>
        </p:spPr>
        <p:txBody>
          <a:bodyPr>
            <a:normAutofit/>
          </a:bodyPr>
          <a:lstStyle/>
          <a:p>
            <a:pPr algn="l"/>
            <a:r>
              <a:rPr lang="en-US" sz="3200" u="sng" smtClean="0">
                <a:solidFill>
                  <a:srgbClr val="FF0000"/>
                </a:solidFill>
              </a:rPr>
              <a:t>3. Đổi tên (Rename) thư mục</a:t>
            </a:r>
            <a:endParaRPr lang="en-US" sz="3200" u="sng">
              <a:solidFill>
                <a:srgbClr val="FF0000"/>
              </a:solidFill>
            </a:endParaRPr>
          </a:p>
        </p:txBody>
      </p:sp>
      <p:sp>
        <p:nvSpPr>
          <p:cNvPr id="9" name="Content Placeholder 25"/>
          <p:cNvSpPr>
            <a:spLocks noGrp="1"/>
          </p:cNvSpPr>
          <p:nvPr>
            <p:ph idx="1"/>
          </p:nvPr>
        </p:nvSpPr>
        <p:spPr>
          <a:xfrm>
            <a:off x="381000" y="1524000"/>
            <a:ext cx="5029200" cy="4800600"/>
          </a:xfrm>
        </p:spPr>
        <p:txBody>
          <a:bodyPr/>
          <a:lstStyle/>
          <a:p>
            <a:pPr>
              <a:buNone/>
            </a:pPr>
            <a:r>
              <a:rPr lang="en-US" smtClean="0">
                <a:solidFill>
                  <a:srgbClr val="0070C0"/>
                </a:solidFill>
              </a:rPr>
              <a:t>   Các thao tác đổi tên thư mục:</a:t>
            </a:r>
          </a:p>
          <a:p>
            <a:r>
              <a:rPr lang="en-US" smtClean="0">
                <a:solidFill>
                  <a:srgbClr val="0070C0"/>
                </a:solidFill>
              </a:rPr>
              <a:t>Bước 1: Nháy </a:t>
            </a:r>
            <a:r>
              <a:rPr lang="en-US" smtClean="0">
                <a:solidFill>
                  <a:srgbClr val="FF0000"/>
                </a:solidFill>
              </a:rPr>
              <a:t>phải</a:t>
            </a:r>
            <a:r>
              <a:rPr lang="en-US" smtClean="0">
                <a:solidFill>
                  <a:srgbClr val="0070C0"/>
                </a:solidFill>
              </a:rPr>
              <a:t> chuột vào thư mục cần đổi tên, chọn </a:t>
            </a:r>
            <a:r>
              <a:rPr lang="en-US" smtClean="0">
                <a:solidFill>
                  <a:srgbClr val="FF0000"/>
                </a:solidFill>
              </a:rPr>
              <a:t>Rename</a:t>
            </a:r>
          </a:p>
          <a:p>
            <a:r>
              <a:rPr lang="en-US" smtClean="0">
                <a:solidFill>
                  <a:srgbClr val="0070C0"/>
                </a:solidFill>
              </a:rPr>
              <a:t>Bước 2: </a:t>
            </a:r>
            <a:r>
              <a:rPr lang="en-US" smtClean="0">
                <a:solidFill>
                  <a:srgbClr val="FF0000"/>
                </a:solidFill>
              </a:rPr>
              <a:t>Gõ tên mới </a:t>
            </a:r>
            <a:r>
              <a:rPr lang="en-US" smtClean="0">
                <a:solidFill>
                  <a:srgbClr val="0070C0"/>
                </a:solidFill>
              </a:rPr>
              <a:t>cho thư mục</a:t>
            </a:r>
          </a:p>
          <a:p>
            <a:r>
              <a:rPr lang="en-US" smtClean="0">
                <a:solidFill>
                  <a:srgbClr val="0070C0"/>
                </a:solidFill>
              </a:rPr>
              <a:t>Bước 3: Nhấn </a:t>
            </a:r>
            <a:r>
              <a:rPr lang="en-US" smtClean="0">
                <a:solidFill>
                  <a:srgbClr val="FF0000"/>
                </a:solidFill>
              </a:rPr>
              <a:t>Enter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11" name="Picture 10" descr="Untitled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219200"/>
            <a:ext cx="2991268" cy="4896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9050"/>
            <a:ext cx="8915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smtClean="0">
                <a:solidFill>
                  <a:srgbClr val="2888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smtClean="0">
                <a:solidFill>
                  <a:srgbClr val="2888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 </a:t>
            </a:r>
            <a:r>
              <a:rPr lang="vi-V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(</a:t>
            </a:r>
            <a:r>
              <a:rPr lang="vi-V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Rename</a:t>
            </a:r>
            <a:r>
              <a:rPr lang="vi-V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thư mục</a:t>
            </a:r>
          </a:p>
          <a:p>
            <a:r>
              <a:rPr lang="vi-VN" sz="3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</a:t>
            </a:r>
            <a:r>
              <a:rPr lang="vi-V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 đổi tên thư mục theo hướng dẫn:</a:t>
            </a:r>
          </a:p>
          <a:p>
            <a:r>
              <a:rPr lang="vi-V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1. </a:t>
            </a:r>
            <a:r>
              <a:rPr lang="vi-V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 nút phải chuột tại thư mục </a:t>
            </a:r>
            <a:r>
              <a:rPr lang="vi-V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TO3</a:t>
            </a:r>
            <a:r>
              <a:rPr lang="vi-V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chọn </a:t>
            </a:r>
            <a:r>
              <a:rPr lang="vi-VN" sz="3200" b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Renam</a:t>
            </a:r>
            <a:r>
              <a:rPr lang="en-US" sz="3200" b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3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vi-V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2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 tên </a:t>
            </a:r>
            <a:r>
              <a:rPr lang="vi-V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 mục vào ô (</a:t>
            </a:r>
            <a:r>
              <a:rPr lang="vi-V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TO3</a:t>
            </a:r>
            <a:r>
              <a:rPr lang="vi-V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thành (</a:t>
            </a:r>
            <a:r>
              <a:rPr lang="vi-V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to3</a:t>
            </a:r>
            <a:r>
              <a:rPr lang="vi-V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rồi nhân phím </a:t>
            </a:r>
            <a:r>
              <a:rPr lang="vi-VN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vi-VN" sz="320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740" y="3275707"/>
            <a:ext cx="8905875" cy="107721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vi-V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 từ vào chỗ chấm (. . .) để được câu đúng.</a:t>
            </a:r>
          </a:p>
          <a:p>
            <a:r>
              <a:rPr lang="vi-V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Thư </a:t>
            </a:r>
            <a:r>
              <a:rPr lang="vi-VN" sz="3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r>
              <a:rPr lang="vi-VN" sz="3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. . đã được đổi tên thành thư mục . . </a:t>
            </a:r>
            <a:r>
              <a:rPr lang="vi-VN" sz="3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rved Down Arrow 3"/>
          <p:cNvSpPr/>
          <p:nvPr/>
        </p:nvSpPr>
        <p:spPr>
          <a:xfrm>
            <a:off x="5791200" y="1524000"/>
            <a:ext cx="2057400" cy="533400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599" y="3758625"/>
            <a:ext cx="13716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TO3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53400" y="3758624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to3</a:t>
            </a:r>
            <a:endParaRPr lang="en-US" sz="320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52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142875"/>
            <a:ext cx="5562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(Delete)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25"/>
          <p:cNvSpPr>
            <a:spLocks noGrp="1"/>
          </p:cNvSpPr>
          <p:nvPr>
            <p:ph idx="1"/>
          </p:nvPr>
        </p:nvSpPr>
        <p:spPr>
          <a:xfrm>
            <a:off x="28574" y="838200"/>
            <a:ext cx="6296026" cy="228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Delete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: Nhấn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Enter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Untitled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680" y="123825"/>
            <a:ext cx="3010320" cy="492511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6674" y="2961412"/>
            <a:ext cx="6067006" cy="403187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vi-V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thực hiện thao tác xóa thư mục </a:t>
            </a:r>
            <a:r>
              <a:rPr lang="vi-V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to3</a:t>
            </a:r>
            <a:r>
              <a:rPr lang="vi-V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đã đổi tên ở hoạt động 3 rồi điền từ còn thiếu vào chỗ chấm (. . .).</a:t>
            </a:r>
          </a:p>
          <a:p>
            <a:r>
              <a:rPr lang="vi-VN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xóa thư mục </a:t>
            </a:r>
            <a:r>
              <a:rPr lang="vi-VN" sz="3200" b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to3</a:t>
            </a:r>
            <a:r>
              <a:rPr lang="vi-VN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em nháy nút . . … chuột vào thư mục </a:t>
            </a:r>
            <a:r>
              <a:rPr lang="vi-VN" sz="3200" b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to3</a:t>
            </a:r>
            <a:r>
              <a:rPr lang="vi-VN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chọn . . .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..…</a:t>
            </a:r>
            <a:r>
              <a:rPr lang="vi-VN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 nhấn phím . .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r>
              <a:rPr lang="vi-VN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để xóa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5334000"/>
            <a:ext cx="9905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320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74" y="5871254"/>
            <a:ext cx="12570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Delete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62400" y="5867400"/>
            <a:ext cx="1072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Enter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2" grpId="0" animBg="1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-76200"/>
            <a:ext cx="8458200" cy="685800"/>
          </a:xfrm>
        </p:spPr>
        <p:txBody>
          <a:bodyPr>
            <a:noAutofit/>
          </a:bodyPr>
          <a:lstStyle/>
          <a:p>
            <a:r>
              <a:rPr lang="en-US" sz="4000" b="1" u="sng" dirty="0" err="1" smtClean="0">
                <a:solidFill>
                  <a:srgbClr val="FF0000"/>
                </a:solidFill>
              </a:rPr>
              <a:t>Thực</a:t>
            </a:r>
            <a:r>
              <a:rPr lang="en-US" sz="4000" b="1" u="sng" dirty="0" smtClean="0">
                <a:solidFill>
                  <a:srgbClr val="FF0000"/>
                </a:solidFill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</a:rPr>
              <a:t>hành</a:t>
            </a:r>
            <a:r>
              <a:rPr lang="en-US" sz="4000" b="1" u="sng" dirty="0" smtClean="0">
                <a:solidFill>
                  <a:srgbClr val="FF0000"/>
                </a:solidFill>
              </a:rPr>
              <a:t>: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228600" y="609600"/>
            <a:ext cx="8839200" cy="1295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Mở</a:t>
            </a:r>
            <a:r>
              <a:rPr lang="en-US" dirty="0" smtClean="0"/>
              <a:t> </a:t>
            </a:r>
            <a:r>
              <a:rPr lang="en-US" dirty="0" err="1" smtClean="0"/>
              <a:t>thư</a:t>
            </a:r>
            <a:r>
              <a:rPr lang="en-US" dirty="0" smtClean="0"/>
              <a:t> </a:t>
            </a:r>
            <a:r>
              <a:rPr lang="en-US" dirty="0" err="1" smtClean="0"/>
              <a:t>mục</a:t>
            </a:r>
            <a:r>
              <a:rPr lang="en-US" dirty="0" smtClean="0"/>
              <a:t> </a:t>
            </a:r>
            <a:r>
              <a:rPr lang="en-US" b="1" dirty="0" smtClean="0"/>
              <a:t>LOP41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thư</a:t>
            </a:r>
            <a:r>
              <a:rPr lang="en-US" dirty="0" smtClean="0"/>
              <a:t> </a:t>
            </a:r>
            <a:r>
              <a:rPr lang="en-US" dirty="0" err="1" smtClean="0"/>
              <a:t>mục</a:t>
            </a:r>
            <a:r>
              <a:rPr lang="en-US" dirty="0" smtClean="0"/>
              <a:t> </a:t>
            </a:r>
            <a:r>
              <a:rPr lang="en-US" b="1" dirty="0" smtClean="0"/>
              <a:t>LOP41</a:t>
            </a:r>
            <a:r>
              <a:rPr lang="en-US" dirty="0" smtClean="0"/>
              <a:t>,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thư</a:t>
            </a:r>
            <a:r>
              <a:rPr lang="en-US" dirty="0" smtClean="0"/>
              <a:t> </a:t>
            </a:r>
            <a:r>
              <a:rPr lang="en-US" err="1" smtClean="0"/>
              <a:t>mực</a:t>
            </a:r>
            <a:r>
              <a:rPr lang="en-US" smtClean="0"/>
              <a:t> </a:t>
            </a:r>
            <a:r>
              <a:rPr lang="en-US" b="1" smtClean="0"/>
              <a:t>TO4</a:t>
            </a:r>
            <a:endParaRPr lang="en-US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76200" y="1636693"/>
            <a:ext cx="8763000" cy="95410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 mục </a:t>
            </a:r>
            <a:r>
              <a:rPr lang="vi-V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LOP4B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em nháy chọn </a:t>
            </a:r>
            <a:r>
              <a:rPr lang="vi-V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Folder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gõ tên thư mục là </a:t>
            </a:r>
            <a:r>
              <a:rPr lang="vi-V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TO4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rồi </a:t>
            </a:r>
            <a:r>
              <a:rPr 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2514600"/>
            <a:ext cx="876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Copy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các thư muc: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AN, BINH, KHIEM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từ thư mục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TO1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vào thư mục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TO4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7244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Đổi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các tên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AN, BINH, KHIEM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thành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LAN, NGỌC, TUAN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3415605"/>
            <a:ext cx="8991600" cy="138499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vi-VN" sz="2800">
                <a:solidFill>
                  <a:srgbClr val="000000"/>
                </a:solidFill>
                <a:latin typeface="OpenSans"/>
              </a:rPr>
              <a:t>Trong thư mục </a:t>
            </a:r>
            <a:r>
              <a:rPr lang="vi-VN" sz="2800" b="1">
                <a:solidFill>
                  <a:srgbClr val="000000"/>
                </a:solidFill>
                <a:latin typeface="OpenSans"/>
              </a:rPr>
              <a:t>TO1,</a:t>
            </a:r>
            <a:r>
              <a:rPr lang="vi-VN" sz="2800">
                <a:solidFill>
                  <a:srgbClr val="000000"/>
                </a:solidFill>
                <a:latin typeface="OpenSans"/>
              </a:rPr>
              <a:t> em nháy chọn chuột phải vào các thư mục </a:t>
            </a:r>
            <a:r>
              <a:rPr lang="vi-VN" sz="2800" b="1">
                <a:solidFill>
                  <a:srgbClr val="000000"/>
                </a:solidFill>
                <a:latin typeface="OpenSans"/>
              </a:rPr>
              <a:t>An, Binh, Khiem </a:t>
            </a:r>
            <a:r>
              <a:rPr lang="vi-VN" sz="2800">
                <a:solidFill>
                  <a:srgbClr val="000000"/>
                </a:solidFill>
                <a:latin typeface="OpenSans"/>
              </a:rPr>
              <a:t>và chọn </a:t>
            </a:r>
            <a:r>
              <a:rPr lang="vi-VN" sz="2800" b="1" smtClean="0">
                <a:solidFill>
                  <a:srgbClr val="FF0000"/>
                </a:solidFill>
                <a:latin typeface="OpenSans"/>
              </a:rPr>
              <a:t>Copy</a:t>
            </a:r>
            <a:r>
              <a:rPr lang="vi-VN" sz="2800" b="1" smtClean="0">
                <a:solidFill>
                  <a:srgbClr val="000000"/>
                </a:solidFill>
                <a:latin typeface="OpenSans"/>
              </a:rPr>
              <a:t>.</a:t>
            </a:r>
            <a:r>
              <a:rPr lang="en-US" sz="280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2800" smtClean="0">
                <a:solidFill>
                  <a:srgbClr val="000000"/>
                </a:solidFill>
                <a:latin typeface="OpenSans"/>
              </a:rPr>
              <a:t>Vào</a:t>
            </a:r>
            <a:r>
              <a:rPr lang="vi-VN" sz="2800" smtClean="0">
                <a:solidFill>
                  <a:srgbClr val="000000"/>
                </a:solidFill>
                <a:latin typeface="OpenSans"/>
              </a:rPr>
              <a:t> </a:t>
            </a:r>
            <a:r>
              <a:rPr lang="vi-VN" sz="2800">
                <a:solidFill>
                  <a:srgbClr val="000000"/>
                </a:solidFill>
                <a:latin typeface="OpenSans"/>
              </a:rPr>
              <a:t>thư mục </a:t>
            </a:r>
            <a:r>
              <a:rPr lang="vi-VN" sz="2800" b="1">
                <a:solidFill>
                  <a:srgbClr val="000000"/>
                </a:solidFill>
                <a:latin typeface="OpenSans"/>
              </a:rPr>
              <a:t>TO4</a:t>
            </a:r>
            <a:r>
              <a:rPr lang="vi-VN" sz="2800">
                <a:solidFill>
                  <a:srgbClr val="000000"/>
                </a:solidFill>
                <a:latin typeface="OpenSans"/>
              </a:rPr>
              <a:t>, em nháy chọn chuột phải và chọn </a:t>
            </a:r>
            <a:r>
              <a:rPr lang="vi-VN" sz="2800" b="1">
                <a:solidFill>
                  <a:srgbClr val="FF0000"/>
                </a:solidFill>
                <a:latin typeface="OpenSans"/>
              </a:rPr>
              <a:t>Paste</a:t>
            </a:r>
            <a:r>
              <a:rPr lang="vi-VN" sz="2800" smtClean="0">
                <a:solidFill>
                  <a:srgbClr val="000000"/>
                </a:solidFill>
                <a:latin typeface="OpenSans"/>
              </a:rPr>
              <a:t>.</a:t>
            </a:r>
            <a:endParaRPr lang="en-US" sz="2800"/>
          </a:p>
        </p:txBody>
      </p:sp>
      <p:sp>
        <p:nvSpPr>
          <p:cNvPr id="7" name="Rectangle 6"/>
          <p:cNvSpPr/>
          <p:nvPr/>
        </p:nvSpPr>
        <p:spPr>
          <a:xfrm>
            <a:off x="0" y="5562600"/>
            <a:ext cx="9144000" cy="138499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vi-VN" sz="2800">
                <a:solidFill>
                  <a:srgbClr val="000000"/>
                </a:solidFill>
                <a:latin typeface="OpenSans"/>
              </a:rPr>
              <a:t>Em nháy chọn chuột phải tại thư mục </a:t>
            </a:r>
            <a:r>
              <a:rPr lang="vi-VN" sz="2800" b="1">
                <a:solidFill>
                  <a:srgbClr val="000000"/>
                </a:solidFill>
                <a:latin typeface="OpenSans"/>
              </a:rPr>
              <a:t>An</a:t>
            </a:r>
            <a:r>
              <a:rPr lang="vi-VN" sz="2800">
                <a:solidFill>
                  <a:srgbClr val="000000"/>
                </a:solidFill>
                <a:latin typeface="OpenSans"/>
              </a:rPr>
              <a:t>, chọn </a:t>
            </a:r>
            <a:r>
              <a:rPr lang="vi-VN" sz="2800" b="1">
                <a:solidFill>
                  <a:srgbClr val="000000"/>
                </a:solidFill>
                <a:latin typeface="OpenSans"/>
              </a:rPr>
              <a:t>Rename</a:t>
            </a:r>
            <a:r>
              <a:rPr lang="vi-VN" sz="2800">
                <a:solidFill>
                  <a:srgbClr val="000000"/>
                </a:solidFill>
                <a:latin typeface="OpenSans"/>
              </a:rPr>
              <a:t>, gõ tên thư mục vào ô </a:t>
            </a:r>
            <a:r>
              <a:rPr lang="vi-VN" sz="2800" b="1">
                <a:solidFill>
                  <a:srgbClr val="000000"/>
                </a:solidFill>
                <a:latin typeface="OpenSans"/>
              </a:rPr>
              <a:t>An</a:t>
            </a:r>
            <a:r>
              <a:rPr lang="vi-VN" sz="2800">
                <a:solidFill>
                  <a:srgbClr val="000000"/>
                </a:solidFill>
                <a:latin typeface="OpenSans"/>
              </a:rPr>
              <a:t> thành </a:t>
            </a:r>
            <a:r>
              <a:rPr lang="vi-VN" sz="2800" b="1">
                <a:solidFill>
                  <a:srgbClr val="000000"/>
                </a:solidFill>
                <a:latin typeface="OpenSans"/>
              </a:rPr>
              <a:t>Tuan </a:t>
            </a:r>
            <a:r>
              <a:rPr lang="vi-VN" sz="2800">
                <a:solidFill>
                  <a:srgbClr val="000000"/>
                </a:solidFill>
                <a:latin typeface="OpenSans"/>
              </a:rPr>
              <a:t>rồi nhấn </a:t>
            </a:r>
            <a:r>
              <a:rPr lang="vi-VN" sz="2800" b="1">
                <a:solidFill>
                  <a:srgbClr val="000000"/>
                </a:solidFill>
                <a:latin typeface="OpenSans"/>
              </a:rPr>
              <a:t>Enter</a:t>
            </a:r>
            <a:r>
              <a:rPr lang="vi-VN" sz="2800" smtClean="0">
                <a:solidFill>
                  <a:srgbClr val="000000"/>
                </a:solidFill>
                <a:latin typeface="OpenSans"/>
              </a:rPr>
              <a:t>.</a:t>
            </a:r>
            <a:endParaRPr lang="en-US" sz="280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-76200"/>
            <a:ext cx="8458200" cy="685800"/>
          </a:xfrm>
        </p:spPr>
        <p:txBody>
          <a:bodyPr>
            <a:normAutofit/>
          </a:bodyPr>
          <a:lstStyle/>
          <a:p>
            <a:pPr algn="l"/>
            <a:r>
              <a:rPr lang="en-US" sz="3600" b="1" u="sng" dirty="0" err="1" smtClean="0">
                <a:solidFill>
                  <a:srgbClr val="FF0000"/>
                </a:solidFill>
              </a:rPr>
              <a:t>Thực</a:t>
            </a:r>
            <a:r>
              <a:rPr lang="en-US" sz="3600" b="1" u="sng" dirty="0" smtClean="0">
                <a:solidFill>
                  <a:srgbClr val="FF0000"/>
                </a:solidFill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</a:rPr>
              <a:t>hành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152400" y="685800"/>
            <a:ext cx="8991600" cy="4267200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thư</a:t>
            </a:r>
            <a:r>
              <a:rPr lang="en-US" dirty="0" smtClean="0"/>
              <a:t> </a:t>
            </a:r>
            <a:r>
              <a:rPr lang="en-US" err="1" smtClean="0"/>
              <a:t>mục</a:t>
            </a:r>
            <a:r>
              <a:rPr lang="en-US" smtClean="0"/>
              <a:t> </a:t>
            </a:r>
            <a:r>
              <a:rPr lang="en-US" b="1" smtClean="0"/>
              <a:t>LOP4B</a:t>
            </a:r>
            <a:r>
              <a:rPr lang="en-US" smtClean="0"/>
              <a:t>,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thư</a:t>
            </a:r>
            <a:r>
              <a:rPr lang="en-US" dirty="0" smtClean="0"/>
              <a:t> </a:t>
            </a:r>
            <a:r>
              <a:rPr lang="en-US" dirty="0" err="1" smtClean="0"/>
              <a:t>mục</a:t>
            </a:r>
            <a:r>
              <a:rPr lang="en-US" dirty="0" smtClean="0"/>
              <a:t> </a:t>
            </a:r>
            <a:r>
              <a:rPr lang="en-US" b="1" dirty="0" err="1" smtClean="0"/>
              <a:t>Sơn</a:t>
            </a:r>
            <a:r>
              <a:rPr lang="en-US" b="1" dirty="0" smtClean="0"/>
              <a:t> Ca</a:t>
            </a:r>
            <a:r>
              <a:rPr lang="en-US" dirty="0" smtClean="0"/>
              <a:t>.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* </a:t>
            </a:r>
            <a:r>
              <a:rPr lang="en-US" b="1" dirty="0" err="1" smtClean="0">
                <a:solidFill>
                  <a:srgbClr val="FF0000"/>
                </a:solidFill>
              </a:rPr>
              <a:t>Điền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từ</a:t>
            </a:r>
            <a:r>
              <a:rPr lang="en-US" b="1" dirty="0" smtClean="0">
                <a:solidFill>
                  <a:srgbClr val="FF0000"/>
                </a:solidFill>
              </a:rPr>
              <a:t> (</a:t>
            </a:r>
            <a:r>
              <a:rPr lang="en-US" b="1" dirty="0" err="1" smtClean="0">
                <a:solidFill>
                  <a:srgbClr val="FF0000"/>
                </a:solidFill>
              </a:rPr>
              <a:t>Nhóm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đôi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ba</a:t>
            </a:r>
            <a:r>
              <a:rPr lang="en-US" b="1" dirty="0">
                <a:solidFill>
                  <a:srgbClr val="FF0000"/>
                </a:solidFill>
              </a:rPr>
              <a:t>)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0070C0"/>
                </a:solidFill>
              </a:rPr>
              <a:t>   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thao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sao</a:t>
            </a:r>
            <a:r>
              <a:rPr lang="en-US" dirty="0" smtClean="0"/>
              <a:t> </a:t>
            </a:r>
            <a:r>
              <a:rPr lang="en-US" dirty="0" err="1" smtClean="0"/>
              <a:t>chép</a:t>
            </a:r>
            <a:r>
              <a:rPr lang="en-US" dirty="0" smtClean="0"/>
              <a:t> </a:t>
            </a:r>
            <a:r>
              <a:rPr lang="en-US" dirty="0" err="1" smtClean="0"/>
              <a:t>thư</a:t>
            </a:r>
            <a:r>
              <a:rPr lang="en-US" dirty="0" smtClean="0"/>
              <a:t> </a:t>
            </a:r>
            <a:r>
              <a:rPr lang="en-US" dirty="0" err="1" smtClean="0"/>
              <a:t>mục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Sơn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thư</a:t>
            </a:r>
            <a:r>
              <a:rPr lang="en-US" dirty="0" smtClean="0"/>
              <a:t> </a:t>
            </a:r>
            <a:r>
              <a:rPr lang="en-US" err="1" smtClean="0"/>
              <a:t>mục</a:t>
            </a:r>
            <a:r>
              <a:rPr lang="en-US" smtClean="0"/>
              <a:t> </a:t>
            </a:r>
            <a:r>
              <a:rPr lang="en-US" b="1" smtClean="0"/>
              <a:t>LOP4B</a:t>
            </a:r>
            <a:r>
              <a:rPr lang="en-US" smtClean="0"/>
              <a:t> </a:t>
            </a:r>
            <a:r>
              <a:rPr lang="en-US" dirty="0" smtClean="0"/>
              <a:t>sang </a:t>
            </a:r>
            <a:r>
              <a:rPr lang="en-US" dirty="0" err="1" smtClean="0"/>
              <a:t>thư</a:t>
            </a:r>
            <a:r>
              <a:rPr lang="en-US" dirty="0" smtClean="0"/>
              <a:t> </a:t>
            </a:r>
            <a:r>
              <a:rPr lang="en-US" err="1" smtClean="0"/>
              <a:t>mục</a:t>
            </a:r>
            <a:r>
              <a:rPr lang="en-US" smtClean="0"/>
              <a:t> </a:t>
            </a:r>
            <a:r>
              <a:rPr lang="en-US" b="1" smtClean="0"/>
              <a:t>LOP4A</a:t>
            </a:r>
            <a:endParaRPr lang="en-US" b="1" dirty="0" smtClean="0"/>
          </a:p>
          <a:p>
            <a:pPr marL="971550" lvl="1" indent="-514350"/>
            <a:r>
              <a:rPr lang="en-US" smtClean="0"/>
              <a:t>Bước 1: Mở thư mục LOP4B, nháy .. ……………. vào thư mục </a:t>
            </a:r>
            <a:r>
              <a:rPr lang="en-US" smtClean="0">
                <a:solidFill>
                  <a:srgbClr val="0070C0"/>
                </a:solidFill>
              </a:rPr>
              <a:t>……….</a:t>
            </a:r>
            <a:r>
              <a:rPr lang="en-US" smtClean="0"/>
              <a:t>rồi chọn </a:t>
            </a:r>
            <a:r>
              <a:rPr lang="en-US" smtClean="0">
                <a:solidFill>
                  <a:srgbClr val="0070C0"/>
                </a:solidFill>
              </a:rPr>
              <a:t>……………</a:t>
            </a:r>
          </a:p>
          <a:p>
            <a:pPr marL="971550" lvl="1" indent="-514350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68032" y="3349943"/>
            <a:ext cx="10999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</a:rPr>
              <a:t>Sơn ca</a:t>
            </a:r>
            <a:endParaRPr lang="en-US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24600" y="2895600"/>
            <a:ext cx="23622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</a:rPr>
              <a:t>nút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</a:rPr>
              <a:t>phải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</a:rPr>
              <a:t>chuột</a:t>
            </a:r>
            <a:endParaRPr lang="en-US" sz="26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38800" y="3269338"/>
            <a:ext cx="1116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Copp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</a:rPr>
              <a:t>y</a:t>
            </a:r>
            <a:endParaRPr lang="en-US" sz="2400" dirty="0"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706458"/>
            <a:ext cx="9067800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0" grpId="0"/>
      <p:bldP spid="26" grpId="0" uiExpand="1" build="p"/>
      <p:bldP spid="9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" y="28575"/>
            <a:ext cx="91059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/>
              <a:t>Bước 2: Mở thư mục </a:t>
            </a:r>
            <a:r>
              <a:rPr lang="en-US" sz="3200">
                <a:solidFill>
                  <a:srgbClr val="0070C0"/>
                </a:solidFill>
              </a:rPr>
              <a:t>………, </a:t>
            </a:r>
            <a:r>
              <a:rPr lang="en-US" sz="3200"/>
              <a:t>nháy nút phải chuột, chọn …</a:t>
            </a:r>
            <a:r>
              <a:rPr lang="en-US" sz="3200">
                <a:solidFill>
                  <a:srgbClr val="0070C0"/>
                </a:solidFill>
              </a:rPr>
              <a:t>………</a:t>
            </a:r>
            <a:endParaRPr lang="en-US" sz="3200"/>
          </a:p>
        </p:txBody>
      </p:sp>
      <p:sp>
        <p:nvSpPr>
          <p:cNvPr id="3" name="Rectangle 2"/>
          <p:cNvSpPr/>
          <p:nvPr/>
        </p:nvSpPr>
        <p:spPr>
          <a:xfrm>
            <a:off x="4038600" y="-17591"/>
            <a:ext cx="14606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</a:rPr>
              <a:t>LOP4A</a:t>
            </a:r>
            <a:endParaRPr lang="en-US" sz="32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457200"/>
            <a:ext cx="1051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Paste</a:t>
            </a:r>
            <a:endParaRPr lang="en-US" sz="32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851" r="4075"/>
          <a:stretch/>
        </p:blipFill>
        <p:spPr>
          <a:xfrm>
            <a:off x="228600" y="1219200"/>
            <a:ext cx="89154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44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 bwMode="auto">
          <a:xfrm>
            <a:off x="539750" y="215900"/>
            <a:ext cx="73914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en-US" sz="2800" b="1" dirty="0" smtClean="0">
                <a:latin typeface="Times New Roman" pitchFamily="18" charset="0"/>
              </a:rPr>
              <a:t>C- HOẠT </a:t>
            </a:r>
            <a:r>
              <a:rPr lang="en-US" sz="2800" b="1" dirty="0">
                <a:latin typeface="Times New Roman" pitchFamily="18" charset="0"/>
              </a:rPr>
              <a:t>ĐỘNG ỨNG DỤNG MỞ  RỘNG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228600" y="1066800"/>
            <a:ext cx="876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en-US" sz="3200" dirty="0" smtClean="0">
                <a:latin typeface="Times New Roman" pitchFamily="18" charset="0"/>
              </a:rPr>
              <a:t>1- </a:t>
            </a:r>
            <a:r>
              <a:rPr lang="en-US" sz="3200" dirty="0" err="1" smtClean="0">
                <a:latin typeface="Times New Roman" pitchFamily="18" charset="0"/>
              </a:rPr>
              <a:t>Tạo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sắp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xếp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</a:t>
            </a:r>
            <a:r>
              <a:rPr lang="vi-VN" sz="3200" dirty="0">
                <a:latin typeface="Times New Roman" pitchFamily="18" charset="0"/>
              </a:rPr>
              <a:t>ư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mục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trí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Toán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Tiếng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Việt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Âm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nhạc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ảnh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sao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lí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dễ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kiếm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</a:rPr>
              <a:t>.</a:t>
            </a:r>
          </a:p>
        </p:txBody>
      </p:sp>
      <p:pic>
        <p:nvPicPr>
          <p:cNvPr id="5" name="Picture 4" descr="Capturef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2667000"/>
            <a:ext cx="2457450" cy="1828800"/>
          </a:xfrm>
          <a:prstGeom prst="rect">
            <a:avLst/>
          </a:prstGeom>
        </p:spPr>
      </p:pic>
      <p:pic>
        <p:nvPicPr>
          <p:cNvPr id="6" name="Picture 5" descr="Capturef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590800"/>
            <a:ext cx="2457450" cy="1828800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 bwMode="auto">
          <a:xfrm>
            <a:off x="558800" y="4178300"/>
            <a:ext cx="155257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en-US" sz="2800" b="1" smtClean="0">
                <a:latin typeface="Times New Roman" pitchFamily="18" charset="0"/>
              </a:rPr>
              <a:t>Học tập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8125" y="5410200"/>
            <a:ext cx="44932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</a:rPr>
              <a:t>Giải trí, Toán, Tiếng Việt, </a:t>
            </a:r>
            <a:endParaRPr lang="en-US" sz="320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838200" y="4572000"/>
            <a:ext cx="419100" cy="8382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335088" y="4572000"/>
            <a:ext cx="776287" cy="10668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257300" y="4543425"/>
            <a:ext cx="1951038" cy="9429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987773" y="4311134"/>
            <a:ext cx="1309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Giải trí</a:t>
            </a:r>
            <a:endParaRPr lang="en-US" sz="2800" b="1"/>
          </a:p>
        </p:txBody>
      </p:sp>
      <p:sp>
        <p:nvSpPr>
          <p:cNvPr id="20" name="Rectangle 19"/>
          <p:cNvSpPr/>
          <p:nvPr/>
        </p:nvSpPr>
        <p:spPr>
          <a:xfrm>
            <a:off x="4856819" y="4957762"/>
            <a:ext cx="40158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</a:rPr>
              <a:t>Âm nhạc  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</a:rPr>
              <a:t>,    Hình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</a:rPr>
              <a:t>ảnh </a:t>
            </a:r>
            <a:endParaRPr lang="en-US" sz="320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5828369" y="4732912"/>
            <a:ext cx="630888" cy="37248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459257" y="4732912"/>
            <a:ext cx="838490" cy="32629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19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2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 bwMode="auto">
          <a:xfrm>
            <a:off x="387350" y="533400"/>
            <a:ext cx="73914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en-US" sz="2800" b="1" dirty="0" smtClean="0">
                <a:latin typeface="Times New Roman" pitchFamily="18" charset="0"/>
              </a:rPr>
              <a:t>C- HOẠT </a:t>
            </a:r>
            <a:r>
              <a:rPr lang="en-US" sz="2800" b="1" dirty="0">
                <a:latin typeface="Times New Roman" pitchFamily="18" charset="0"/>
              </a:rPr>
              <a:t>ĐỘNG ỨNG DỤNG MỞ  RỘNG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371475" y="955675"/>
            <a:ext cx="876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en-US" sz="3200" b="1" dirty="0" smtClean="0">
                <a:latin typeface="Times New Roman" pitchFamily="18" charset="0"/>
              </a:rPr>
              <a:t>2- </a:t>
            </a:r>
            <a:r>
              <a:rPr lang="en-US" sz="3200" b="1" dirty="0" err="1" smtClean="0">
                <a:latin typeface="Times New Roman" pitchFamily="18" charset="0"/>
              </a:rPr>
              <a:t>Em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thực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hiện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yêu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cầu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sau</a:t>
            </a:r>
            <a:r>
              <a:rPr lang="en-US" sz="3200" b="1" dirty="0">
                <a:latin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en-US" sz="2800" dirty="0">
                <a:latin typeface="Times New Roman" pitchFamily="18" charset="0"/>
              </a:rPr>
              <a:t>a-</a:t>
            </a:r>
            <a:r>
              <a:rPr lang="en-US" sz="2800" dirty="0" err="1">
                <a:latin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</a:t>
            </a:r>
            <a:r>
              <a:rPr lang="vi-VN" sz="2800" dirty="0">
                <a:latin typeface="Times New Roman" pitchFamily="18" charset="0"/>
              </a:rPr>
              <a:t>ư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mục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</a:rPr>
              <a:t>Tập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en-US" sz="2800" dirty="0">
                <a:latin typeface="Times New Roman" pitchFamily="18" charset="0"/>
              </a:rPr>
              <a:t>b-</a:t>
            </a:r>
            <a:r>
              <a:rPr lang="en-US" sz="2800" dirty="0" err="1">
                <a:latin typeface="Times New Roman" pitchFamily="18" charset="0"/>
              </a:rPr>
              <a:t>Nháy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chuột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</a:t>
            </a:r>
            <a:r>
              <a:rPr lang="vi-VN" sz="2800" dirty="0">
                <a:latin typeface="Times New Roman" pitchFamily="18" charset="0"/>
              </a:rPr>
              <a:t>ư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mục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vừa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nhấn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phím</a:t>
            </a:r>
            <a:r>
              <a:rPr lang="en-US" sz="2800" dirty="0">
                <a:latin typeface="Times New Roman" pitchFamily="18" charset="0"/>
              </a:rPr>
              <a:t> F2.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en-US" sz="2800" dirty="0">
                <a:latin typeface="Times New Roman" pitchFamily="18" charset="0"/>
              </a:rPr>
              <a:t>c-</a:t>
            </a:r>
            <a:r>
              <a:rPr lang="en-US" sz="2800" dirty="0" err="1">
                <a:latin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</a:t>
            </a:r>
            <a:r>
              <a:rPr lang="vi-VN" sz="2800" dirty="0">
                <a:latin typeface="Times New Roman" pitchFamily="18" charset="0"/>
              </a:rPr>
              <a:t>ư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mục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</a:rPr>
              <a:t>Tâp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</a:rPr>
              <a:t>vẽ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</a:rPr>
              <a:t>Bài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</a:rPr>
              <a:t>tập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nhấn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phím</a:t>
            </a:r>
            <a:r>
              <a:rPr lang="en-US" sz="2800" dirty="0">
                <a:latin typeface="Times New Roman" pitchFamily="18" charset="0"/>
              </a:rPr>
              <a:t> Enter.</a:t>
            </a:r>
          </a:p>
        </p:txBody>
      </p:sp>
    </p:spTree>
    <p:extLst>
      <p:ext uri="{BB962C8B-B14F-4D97-AF65-F5344CB8AC3E}">
        <p14:creationId xmlns:p14="http://schemas.microsoft.com/office/powerpoint/2010/main" val="30172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CER\AppData\Local\Microsoft\Windows\Temporary Internet Files\Content.IE5\00WZCH5L\school_building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48200"/>
            <a:ext cx="1828800" cy="1700086"/>
          </a:xfrm>
          <a:prstGeom prst="rect">
            <a:avLst/>
          </a:prstGeom>
          <a:noFill/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09800" y="76200"/>
            <a:ext cx="3657600" cy="685800"/>
          </a:xfrm>
        </p:spPr>
        <p:txBody>
          <a:bodyPr>
            <a:noAutofit/>
          </a:bodyPr>
          <a:lstStyle/>
          <a:p>
            <a:r>
              <a:rPr lang="en-US" b="1" u="sng" dirty="0" err="1" smtClean="0">
                <a:solidFill>
                  <a:srgbClr val="FF0000"/>
                </a:solidFill>
              </a:rPr>
              <a:t>Ghi</a:t>
            </a:r>
            <a:r>
              <a:rPr lang="en-US" b="1" u="sng" dirty="0" smtClean="0">
                <a:solidFill>
                  <a:srgbClr val="FF0000"/>
                </a:solidFill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</a:rPr>
              <a:t>nhớ</a:t>
            </a:r>
            <a:r>
              <a:rPr lang="en-US" b="1" u="sng" dirty="0" smtClean="0">
                <a:solidFill>
                  <a:srgbClr val="FF0000"/>
                </a:solidFill>
              </a:rPr>
              <a:t>: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304800" y="914400"/>
            <a:ext cx="8839200" cy="4191000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2800" dirty="0" err="1" smtClean="0"/>
              <a:t>Khi</a:t>
            </a:r>
            <a:r>
              <a:rPr lang="en-US" sz="2800" dirty="0" smtClean="0"/>
              <a:t> </a:t>
            </a:r>
            <a:r>
              <a:rPr lang="en-US" sz="2800" dirty="0" err="1" smtClean="0"/>
              <a:t>sao</a:t>
            </a:r>
            <a:r>
              <a:rPr lang="en-US" sz="2800" dirty="0" smtClean="0"/>
              <a:t> </a:t>
            </a:r>
            <a:r>
              <a:rPr lang="en-US" sz="2800" dirty="0" err="1" smtClean="0"/>
              <a:t>chép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thư</a:t>
            </a:r>
            <a:r>
              <a:rPr lang="en-US" sz="2800" dirty="0" smtClean="0"/>
              <a:t> </a:t>
            </a:r>
            <a:r>
              <a:rPr lang="en-US" sz="2800" dirty="0" err="1" smtClean="0"/>
              <a:t>mục</a:t>
            </a:r>
            <a:r>
              <a:rPr lang="en-US" sz="2800" dirty="0" smtClean="0"/>
              <a:t>,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đã</a:t>
            </a:r>
            <a:r>
              <a:rPr lang="en-US" sz="2800" dirty="0" smtClean="0"/>
              <a:t> </a:t>
            </a:r>
            <a:r>
              <a:rPr lang="en-US" sz="2800" dirty="0" err="1" smtClean="0"/>
              <a:t>đồng</a:t>
            </a:r>
            <a:r>
              <a:rPr lang="en-US" sz="2800" dirty="0" smtClean="0"/>
              <a:t> </a:t>
            </a:r>
            <a:r>
              <a:rPr lang="en-US" sz="2800" dirty="0" err="1" smtClean="0"/>
              <a:t>thời</a:t>
            </a:r>
            <a:r>
              <a:rPr lang="en-US" sz="2800" dirty="0" smtClean="0"/>
              <a:t> </a:t>
            </a:r>
            <a:r>
              <a:rPr lang="en-US" sz="2800" dirty="0" err="1" smtClean="0"/>
              <a:t>sao</a:t>
            </a:r>
            <a:r>
              <a:rPr lang="en-US" sz="2800" dirty="0" smtClean="0"/>
              <a:t> </a:t>
            </a:r>
            <a:r>
              <a:rPr lang="en-US" sz="2800" dirty="0" err="1" smtClean="0"/>
              <a:t>chép</a:t>
            </a:r>
            <a:r>
              <a:rPr lang="en-US" sz="2800" dirty="0" smtClean="0"/>
              <a:t> </a:t>
            </a:r>
            <a:r>
              <a:rPr lang="en-US" sz="2800" dirty="0" err="1" smtClean="0"/>
              <a:t>tất</a:t>
            </a:r>
            <a:r>
              <a:rPr lang="en-US" sz="2800" dirty="0" smtClean="0"/>
              <a:t> </a:t>
            </a:r>
            <a:r>
              <a:rPr lang="en-US" sz="2800" dirty="0" err="1" smtClean="0"/>
              <a:t>cả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thư</a:t>
            </a:r>
            <a:r>
              <a:rPr lang="en-US" sz="2800" dirty="0" smtClean="0"/>
              <a:t> </a:t>
            </a:r>
            <a:r>
              <a:rPr lang="en-US" sz="2800" dirty="0" err="1" smtClean="0"/>
              <a:t>mục</a:t>
            </a:r>
            <a:r>
              <a:rPr lang="en-US" sz="2800" dirty="0" smtClean="0"/>
              <a:t> con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thư</a:t>
            </a:r>
            <a:r>
              <a:rPr lang="en-US" sz="2800" dirty="0" smtClean="0"/>
              <a:t> </a:t>
            </a:r>
            <a:r>
              <a:rPr lang="en-US" sz="2800" dirty="0" err="1" smtClean="0"/>
              <a:t>mục</a:t>
            </a:r>
            <a:r>
              <a:rPr lang="en-US" sz="2800" dirty="0" smtClean="0"/>
              <a:t> </a:t>
            </a:r>
            <a:r>
              <a:rPr lang="en-US" sz="2800" dirty="0" err="1" smtClean="0"/>
              <a:t>đó</a:t>
            </a:r>
            <a:endParaRPr lang="en-US" sz="2800" dirty="0" smtClean="0"/>
          </a:p>
          <a:p>
            <a:pPr marL="514350" indent="-514350"/>
            <a:r>
              <a:rPr lang="en-US" sz="2800" dirty="0" err="1" smtClean="0"/>
              <a:t>Khi</a:t>
            </a:r>
            <a:r>
              <a:rPr lang="en-US" sz="2800" dirty="0" smtClean="0"/>
              <a:t> </a:t>
            </a:r>
            <a:r>
              <a:rPr lang="en-US" sz="2800" dirty="0" err="1" smtClean="0"/>
              <a:t>xóa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thư</a:t>
            </a:r>
            <a:r>
              <a:rPr lang="en-US" sz="2800" dirty="0" smtClean="0"/>
              <a:t> </a:t>
            </a:r>
            <a:r>
              <a:rPr lang="en-US" sz="2800" dirty="0" err="1" smtClean="0"/>
              <a:t>mục</a:t>
            </a:r>
            <a:r>
              <a:rPr lang="en-US" sz="2800" dirty="0" smtClean="0"/>
              <a:t>,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đã</a:t>
            </a:r>
            <a:r>
              <a:rPr lang="en-US" sz="2800" dirty="0" smtClean="0"/>
              <a:t> </a:t>
            </a:r>
            <a:r>
              <a:rPr lang="en-US" sz="2800" dirty="0" err="1" smtClean="0"/>
              <a:t>đồng</a:t>
            </a:r>
            <a:r>
              <a:rPr lang="en-US" sz="2800" dirty="0" smtClean="0"/>
              <a:t> </a:t>
            </a:r>
            <a:r>
              <a:rPr lang="en-US" sz="2800" dirty="0" err="1" smtClean="0"/>
              <a:t>thời</a:t>
            </a:r>
            <a:r>
              <a:rPr lang="en-US" sz="2800" dirty="0" smtClean="0"/>
              <a:t> </a:t>
            </a:r>
            <a:r>
              <a:rPr lang="en-US" sz="2800" dirty="0" err="1" smtClean="0"/>
              <a:t>xóa</a:t>
            </a:r>
            <a:r>
              <a:rPr lang="en-US" sz="2800" dirty="0" smtClean="0"/>
              <a:t> </a:t>
            </a:r>
            <a:r>
              <a:rPr lang="en-US" sz="2800" dirty="0" err="1" smtClean="0"/>
              <a:t>tất</a:t>
            </a:r>
            <a:r>
              <a:rPr lang="en-US" sz="2800" dirty="0" smtClean="0"/>
              <a:t> </a:t>
            </a:r>
            <a:r>
              <a:rPr lang="en-US" sz="2800" dirty="0" err="1" smtClean="0"/>
              <a:t>cả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thư</a:t>
            </a:r>
            <a:r>
              <a:rPr lang="en-US" sz="2800" dirty="0" smtClean="0"/>
              <a:t> </a:t>
            </a:r>
            <a:r>
              <a:rPr lang="en-US" sz="2800" dirty="0" err="1" smtClean="0"/>
              <a:t>mục</a:t>
            </a:r>
            <a:r>
              <a:rPr lang="en-US" sz="2800" dirty="0" smtClean="0"/>
              <a:t> con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thư</a:t>
            </a:r>
            <a:r>
              <a:rPr lang="en-US" sz="2800" dirty="0" smtClean="0"/>
              <a:t> </a:t>
            </a:r>
            <a:r>
              <a:rPr lang="en-US" sz="2800" dirty="0" err="1" smtClean="0"/>
              <a:t>mục</a:t>
            </a:r>
            <a:r>
              <a:rPr lang="en-US" sz="2800" dirty="0" smtClean="0"/>
              <a:t> </a:t>
            </a:r>
            <a:r>
              <a:rPr lang="en-US" sz="2800" dirty="0" err="1" smtClean="0"/>
              <a:t>đó</a:t>
            </a:r>
            <a:endParaRPr lang="en-US" sz="2800" dirty="0" smtClean="0"/>
          </a:p>
          <a:p>
            <a:pPr marL="514350" indent="-514350" algn="ctr">
              <a:buNone/>
            </a:pPr>
            <a:r>
              <a:rPr lang="en-US" sz="3600" b="1" u="sng" dirty="0" err="1" smtClean="0"/>
              <a:t>Chú</a:t>
            </a:r>
            <a:r>
              <a:rPr lang="en-US" sz="3600" b="1" u="sng" dirty="0" smtClean="0"/>
              <a:t> ý:</a:t>
            </a:r>
          </a:p>
          <a:p>
            <a:pPr marL="514350" lvl="0" indent="-514350">
              <a:defRPr/>
            </a:pPr>
            <a:r>
              <a:rPr lang="en-US" sz="2800" dirty="0" err="1" smtClean="0"/>
              <a:t>Khi</a:t>
            </a:r>
            <a:r>
              <a:rPr lang="en-US" sz="2800" dirty="0" smtClean="0"/>
              <a:t> </a:t>
            </a:r>
            <a:r>
              <a:rPr lang="en-US" sz="2800" dirty="0" err="1" smtClean="0"/>
              <a:t>sao</a:t>
            </a:r>
            <a:r>
              <a:rPr lang="en-US" sz="2800" dirty="0" smtClean="0"/>
              <a:t> </a:t>
            </a:r>
            <a:r>
              <a:rPr lang="en-US" sz="2800" dirty="0" err="1" smtClean="0"/>
              <a:t>chép</a:t>
            </a:r>
            <a:r>
              <a:rPr lang="en-US" sz="2800" dirty="0" smtClean="0"/>
              <a:t>, </a:t>
            </a:r>
            <a:r>
              <a:rPr lang="en-US" sz="2800" dirty="0" err="1" smtClean="0"/>
              <a:t>xóa</a:t>
            </a:r>
            <a:r>
              <a:rPr lang="en-US" sz="2800" dirty="0" smtClean="0"/>
              <a:t>, </a:t>
            </a:r>
            <a:r>
              <a:rPr lang="en-US" sz="2800" dirty="0" err="1" smtClean="0"/>
              <a:t>đổi</a:t>
            </a:r>
            <a:r>
              <a:rPr lang="en-US" sz="2800" dirty="0" smtClean="0"/>
              <a:t> </a:t>
            </a:r>
            <a:r>
              <a:rPr lang="en-US" sz="2800" dirty="0" err="1" smtClean="0"/>
              <a:t>tên</a:t>
            </a:r>
            <a:r>
              <a:rPr lang="en-US" sz="2800" dirty="0" smtClean="0"/>
              <a:t> </a:t>
            </a:r>
            <a:r>
              <a:rPr lang="en-US" sz="2800" dirty="0" err="1" smtClean="0"/>
              <a:t>thư</a:t>
            </a:r>
            <a:r>
              <a:rPr lang="en-US" sz="2800" dirty="0" smtClean="0"/>
              <a:t> </a:t>
            </a:r>
            <a:r>
              <a:rPr lang="en-US" sz="2800" dirty="0" err="1" smtClean="0"/>
              <a:t>mục</a:t>
            </a:r>
            <a:r>
              <a:rPr lang="en-US" sz="2800" dirty="0" smtClean="0"/>
              <a:t> </a:t>
            </a:r>
            <a:r>
              <a:rPr lang="en-US" sz="2800" dirty="0" err="1" smtClean="0"/>
              <a:t>phải</a:t>
            </a:r>
            <a:r>
              <a:rPr lang="en-US" sz="2800" dirty="0" smtClean="0"/>
              <a:t> </a:t>
            </a:r>
            <a:r>
              <a:rPr lang="en-US" sz="2800" dirty="0" err="1" smtClean="0"/>
              <a:t>chắc</a:t>
            </a:r>
            <a:r>
              <a:rPr lang="en-US" sz="2800" dirty="0" smtClean="0"/>
              <a:t> </a:t>
            </a:r>
            <a:r>
              <a:rPr lang="en-US" sz="2800" dirty="0" err="1" smtClean="0"/>
              <a:t>chắn</a:t>
            </a:r>
            <a:r>
              <a:rPr lang="en-US" sz="2800" dirty="0" smtClean="0"/>
              <a:t> </a:t>
            </a:r>
            <a:r>
              <a:rPr lang="en-US" sz="2800" dirty="0" err="1" smtClean="0"/>
              <a:t>thư</a:t>
            </a:r>
            <a:r>
              <a:rPr lang="en-US" sz="2800" dirty="0" smtClean="0"/>
              <a:t> </a:t>
            </a:r>
            <a:r>
              <a:rPr lang="en-US" sz="2800" dirty="0" err="1" smtClean="0"/>
              <a:t>mục</a:t>
            </a:r>
            <a:r>
              <a:rPr lang="en-US" sz="2800" dirty="0" smtClean="0"/>
              <a:t> </a:t>
            </a:r>
            <a:r>
              <a:rPr lang="en-US" sz="2800" dirty="0" err="1" smtClean="0"/>
              <a:t>đó</a:t>
            </a:r>
            <a:r>
              <a:rPr lang="en-US" sz="2800" dirty="0" smtClean="0"/>
              <a:t> </a:t>
            </a:r>
            <a:r>
              <a:rPr lang="en-US" sz="2800" dirty="0" err="1" smtClean="0"/>
              <a:t>đang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đóng</a:t>
            </a:r>
            <a:endParaRPr lang="en-US" sz="2800" dirty="0" smtClean="0"/>
          </a:p>
          <a:p>
            <a:pPr marL="514350" lvl="0" indent="-514350">
              <a:defRPr/>
            </a:pPr>
            <a:r>
              <a:rPr lang="en-US" sz="2800" dirty="0" err="1" smtClean="0"/>
              <a:t>Không</a:t>
            </a:r>
            <a:r>
              <a:rPr lang="en-US" sz="2800" dirty="0" smtClean="0"/>
              <a:t> </a:t>
            </a:r>
            <a:r>
              <a:rPr lang="en-US" sz="2800" dirty="0" err="1" smtClean="0"/>
              <a:t>tự</a:t>
            </a:r>
            <a:r>
              <a:rPr lang="en-US" sz="2800" dirty="0" smtClean="0"/>
              <a:t> ý </a:t>
            </a:r>
            <a:r>
              <a:rPr lang="en-US" sz="2800" dirty="0" err="1" smtClean="0"/>
              <a:t>xóa</a:t>
            </a:r>
            <a:r>
              <a:rPr lang="en-US" sz="2800" dirty="0" smtClean="0"/>
              <a:t> </a:t>
            </a:r>
            <a:r>
              <a:rPr lang="en-US" sz="2800" dirty="0" err="1" smtClean="0"/>
              <a:t>thư</a:t>
            </a:r>
            <a:r>
              <a:rPr lang="en-US" sz="2800" dirty="0" smtClean="0"/>
              <a:t> </a:t>
            </a:r>
            <a:r>
              <a:rPr lang="en-US" sz="2800" dirty="0" err="1" smtClean="0"/>
              <a:t>mục</a:t>
            </a:r>
            <a:r>
              <a:rPr lang="en-US" sz="2800" dirty="0" smtClean="0"/>
              <a:t> </a:t>
            </a:r>
            <a:r>
              <a:rPr lang="en-US" sz="2800" dirty="0" err="1" smtClean="0"/>
              <a:t>không</a:t>
            </a:r>
            <a:r>
              <a:rPr lang="en-US" sz="2800" dirty="0" smtClean="0"/>
              <a:t> </a:t>
            </a:r>
            <a:r>
              <a:rPr lang="en-US" sz="2800" dirty="0" err="1" smtClean="0"/>
              <a:t>phải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mình</a:t>
            </a:r>
            <a:endParaRPr lang="en-US" sz="2800" dirty="0" smtClean="0"/>
          </a:p>
          <a:p>
            <a:pPr marL="514350" indent="-514350"/>
            <a:endParaRPr lang="en-US" sz="2800" dirty="0" smtClean="0"/>
          </a:p>
        </p:txBody>
      </p:sp>
      <p:sp>
        <p:nvSpPr>
          <p:cNvPr id="11" name="Content Placeholder 25"/>
          <p:cNvSpPr txBox="1">
            <a:spLocks/>
          </p:cNvSpPr>
          <p:nvPr/>
        </p:nvSpPr>
        <p:spPr>
          <a:xfrm>
            <a:off x="304800" y="3810000"/>
            <a:ext cx="88392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505200"/>
            <a:ext cx="9144000" cy="22098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2: </a:t>
            </a:r>
            <a:r>
              <a:rPr lang="en-US" sz="4600" b="1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 THAO TÁC VỚI THƯ MỤC </a:t>
            </a:r>
            <a:r>
              <a:rPr lang="en-US" b="1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en-US" b="1" spc="50" dirty="0" err="1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b="1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b="1" spc="50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81200" y="1"/>
            <a:ext cx="6934200" cy="685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cuu" pitchFamily="2" charset="0"/>
              <a:ea typeface="+mj-ea"/>
              <a:cs typeface="Times New Roman" pitchFamily="18" charset="0"/>
            </a:endParaRPr>
          </a:p>
        </p:txBody>
      </p:sp>
      <p:pic>
        <p:nvPicPr>
          <p:cNvPr id="2050" name="Picture 2" descr="C:\Users\ACER\AppData\Local\Microsoft\Windows\Temporary Internet Files\Content.IE5\00WZCH5L\school_building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48200"/>
            <a:ext cx="2049228" cy="1905001"/>
          </a:xfrm>
          <a:prstGeom prst="rect">
            <a:avLst/>
          </a:prstGeom>
          <a:noFill/>
        </p:spPr>
      </p:pic>
      <p:pic>
        <p:nvPicPr>
          <p:cNvPr id="7" name="Picture 6" descr="Captureff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113919"/>
            <a:ext cx="3314700" cy="3391281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400" y="0"/>
            <a:ext cx="5257800" cy="533400"/>
          </a:xfrm>
        </p:spPr>
        <p:txBody>
          <a:bodyPr>
            <a:noAutofit/>
          </a:bodyPr>
          <a:lstStyle/>
          <a:p>
            <a:pPr algn="l"/>
            <a:r>
              <a:rPr lang="en-US" sz="3200" u="sng" smtClean="0">
                <a:solidFill>
                  <a:srgbClr val="FF0000"/>
                </a:solidFill>
              </a:rPr>
              <a:t>1. Nhắc lại kiến thức</a:t>
            </a:r>
            <a:endParaRPr lang="en-US" sz="3200" u="sng">
              <a:solidFill>
                <a:srgbClr val="FF0000"/>
              </a:solidFill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295401"/>
            <a:ext cx="4040188" cy="37639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u="sng" smtClean="0">
                <a:solidFill>
                  <a:srgbClr val="0070C0"/>
                </a:solidFill>
              </a:rPr>
              <a:t>Tạo thư mục</a:t>
            </a:r>
          </a:p>
          <a:p>
            <a:r>
              <a:rPr lang="en-US" sz="3200" smtClean="0">
                <a:solidFill>
                  <a:srgbClr val="0070C0"/>
                </a:solidFill>
              </a:rPr>
              <a:t>Nháy </a:t>
            </a:r>
            <a:r>
              <a:rPr lang="en-US" sz="3200" err="1" smtClean="0">
                <a:solidFill>
                  <a:srgbClr val="0070C0"/>
                </a:solidFill>
              </a:rPr>
              <a:t>phải</a:t>
            </a:r>
            <a:r>
              <a:rPr lang="en-US" sz="3200" smtClean="0">
                <a:solidFill>
                  <a:srgbClr val="0070C0"/>
                </a:solidFill>
              </a:rPr>
              <a:t> </a:t>
            </a:r>
            <a:r>
              <a:rPr lang="en-US" sz="3200" err="1" smtClean="0">
                <a:solidFill>
                  <a:srgbClr val="0070C0"/>
                </a:solidFill>
              </a:rPr>
              <a:t>chuột</a:t>
            </a:r>
            <a:endParaRPr lang="en-US" sz="3200" smtClean="0">
              <a:solidFill>
                <a:srgbClr val="0070C0"/>
              </a:solidFill>
            </a:endParaRPr>
          </a:p>
          <a:p>
            <a:r>
              <a:rPr lang="en-US" sz="3200" err="1" smtClean="0">
                <a:solidFill>
                  <a:srgbClr val="0070C0"/>
                </a:solidFill>
              </a:rPr>
              <a:t>Chọn</a:t>
            </a:r>
            <a:r>
              <a:rPr lang="en-US" sz="3200" smtClean="0">
                <a:solidFill>
                  <a:srgbClr val="0070C0"/>
                </a:solidFill>
              </a:rPr>
              <a:t> New </a:t>
            </a:r>
          </a:p>
          <a:p>
            <a:r>
              <a:rPr lang="en-US" sz="3200" err="1" smtClean="0">
                <a:solidFill>
                  <a:srgbClr val="0070C0"/>
                </a:solidFill>
              </a:rPr>
              <a:t>Chọn</a:t>
            </a:r>
            <a:r>
              <a:rPr lang="en-US" sz="3200" smtClean="0">
                <a:solidFill>
                  <a:srgbClr val="0070C0"/>
                </a:solidFill>
              </a:rPr>
              <a:t> Folder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4"/>
          </p:nvPr>
        </p:nvSpPr>
        <p:spPr>
          <a:xfrm>
            <a:off x="4645025" y="1189038"/>
            <a:ext cx="4041775" cy="36877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u="sng" smtClean="0">
                <a:solidFill>
                  <a:srgbClr val="FF0000"/>
                </a:solidFill>
              </a:rPr>
              <a:t>Mở thư mục</a:t>
            </a:r>
          </a:p>
          <a:p>
            <a:r>
              <a:rPr lang="en-US" sz="3200" smtClean="0">
                <a:solidFill>
                  <a:srgbClr val="0070C0"/>
                </a:solidFill>
              </a:rPr>
              <a:t>C1: </a:t>
            </a:r>
            <a:r>
              <a:rPr lang="en-US" sz="3200" err="1" smtClean="0">
                <a:solidFill>
                  <a:srgbClr val="0070C0"/>
                </a:solidFill>
              </a:rPr>
              <a:t>Chọn</a:t>
            </a:r>
            <a:r>
              <a:rPr lang="en-US" sz="3200" smtClean="0">
                <a:solidFill>
                  <a:srgbClr val="0070C0"/>
                </a:solidFill>
              </a:rPr>
              <a:t> </a:t>
            </a:r>
            <a:r>
              <a:rPr lang="en-US" sz="3200" err="1" smtClean="0">
                <a:solidFill>
                  <a:srgbClr val="0070C0"/>
                </a:solidFill>
              </a:rPr>
              <a:t>thư</a:t>
            </a:r>
            <a:r>
              <a:rPr lang="en-US" sz="3200" smtClean="0">
                <a:solidFill>
                  <a:srgbClr val="0070C0"/>
                </a:solidFill>
              </a:rPr>
              <a:t> </a:t>
            </a:r>
            <a:r>
              <a:rPr lang="en-US" sz="3200" err="1" smtClean="0">
                <a:solidFill>
                  <a:srgbClr val="0070C0"/>
                </a:solidFill>
              </a:rPr>
              <a:t>mục</a:t>
            </a:r>
            <a:r>
              <a:rPr lang="en-US" sz="3200" smtClean="0">
                <a:solidFill>
                  <a:srgbClr val="0070C0"/>
                </a:solidFill>
              </a:rPr>
              <a:t> -&gt; </a:t>
            </a:r>
            <a:r>
              <a:rPr lang="en-US" sz="3200" err="1" smtClean="0">
                <a:solidFill>
                  <a:srgbClr val="0070C0"/>
                </a:solidFill>
              </a:rPr>
              <a:t>nháy</a:t>
            </a:r>
            <a:r>
              <a:rPr lang="en-US" sz="3200" smtClean="0">
                <a:solidFill>
                  <a:srgbClr val="0070C0"/>
                </a:solidFill>
              </a:rPr>
              <a:t> </a:t>
            </a:r>
            <a:r>
              <a:rPr lang="en-US" sz="3200" err="1" smtClean="0">
                <a:solidFill>
                  <a:srgbClr val="0070C0"/>
                </a:solidFill>
              </a:rPr>
              <a:t>phải</a:t>
            </a:r>
            <a:r>
              <a:rPr lang="en-US" sz="3200" smtClean="0">
                <a:solidFill>
                  <a:srgbClr val="0070C0"/>
                </a:solidFill>
              </a:rPr>
              <a:t> -&gt;Open</a:t>
            </a:r>
          </a:p>
          <a:p>
            <a:r>
              <a:rPr lang="en-US" sz="3200" smtClean="0">
                <a:solidFill>
                  <a:srgbClr val="0070C0"/>
                </a:solidFill>
              </a:rPr>
              <a:t>C2: </a:t>
            </a:r>
            <a:r>
              <a:rPr lang="en-US" sz="3200" err="1" smtClean="0">
                <a:solidFill>
                  <a:srgbClr val="0070C0"/>
                </a:solidFill>
              </a:rPr>
              <a:t>Nháy</a:t>
            </a:r>
            <a:r>
              <a:rPr lang="en-US" sz="3200" smtClean="0">
                <a:solidFill>
                  <a:srgbClr val="0070C0"/>
                </a:solidFill>
              </a:rPr>
              <a:t> </a:t>
            </a:r>
            <a:r>
              <a:rPr lang="en-US" sz="3200" err="1" smtClean="0">
                <a:solidFill>
                  <a:srgbClr val="0070C0"/>
                </a:solidFill>
              </a:rPr>
              <a:t>đúp</a:t>
            </a:r>
            <a:r>
              <a:rPr lang="en-US" sz="3200" smtClean="0">
                <a:solidFill>
                  <a:srgbClr val="0070C0"/>
                </a:solidFill>
              </a:rPr>
              <a:t> </a:t>
            </a:r>
            <a:r>
              <a:rPr lang="en-US" sz="3200" err="1" smtClean="0">
                <a:solidFill>
                  <a:srgbClr val="0070C0"/>
                </a:solidFill>
              </a:rPr>
              <a:t>vào</a:t>
            </a:r>
            <a:r>
              <a:rPr lang="en-US" sz="3200" smtClean="0">
                <a:solidFill>
                  <a:srgbClr val="0070C0"/>
                </a:solidFill>
              </a:rPr>
              <a:t> </a:t>
            </a:r>
            <a:r>
              <a:rPr lang="en-US" sz="3200" err="1" smtClean="0">
                <a:solidFill>
                  <a:srgbClr val="0070C0"/>
                </a:solidFill>
              </a:rPr>
              <a:t>thư</a:t>
            </a:r>
            <a:r>
              <a:rPr lang="en-US" sz="3200" smtClean="0">
                <a:solidFill>
                  <a:srgbClr val="0070C0"/>
                </a:solidFill>
              </a:rPr>
              <a:t> </a:t>
            </a:r>
            <a:r>
              <a:rPr lang="en-US" sz="3200" err="1" smtClean="0">
                <a:solidFill>
                  <a:srgbClr val="0070C0"/>
                </a:solidFill>
              </a:rPr>
              <a:t>mục</a:t>
            </a:r>
            <a:r>
              <a:rPr lang="en-US" sz="3200" smtClean="0">
                <a:solidFill>
                  <a:srgbClr val="0070C0"/>
                </a:solidFill>
              </a:rPr>
              <a:t> </a:t>
            </a:r>
          </a:p>
          <a:p>
            <a:endParaRPr lang="en-US" sz="3200">
              <a:solidFill>
                <a:srgbClr val="0070C0"/>
              </a:solidFill>
            </a:endParaRPr>
          </a:p>
        </p:txBody>
      </p:sp>
      <p:sp>
        <p:nvSpPr>
          <p:cNvPr id="18" name="Text Placeholder 14"/>
          <p:cNvSpPr txBox="1">
            <a:spLocks/>
          </p:cNvSpPr>
          <p:nvPr/>
        </p:nvSpPr>
        <p:spPr>
          <a:xfrm>
            <a:off x="304800" y="609600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a.Tạo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/ </a:t>
            </a:r>
            <a:r>
              <a:rPr kumimoji="0" lang="en-US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mở</a:t>
            </a:r>
            <a:r>
              <a:rPr kumimoji="0" lang="en-US" sz="3200" b="1" i="0" u="sng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thư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mục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" name="Cloud Callout 20"/>
          <p:cNvSpPr/>
          <p:nvPr/>
        </p:nvSpPr>
        <p:spPr>
          <a:xfrm>
            <a:off x="230188" y="2286000"/>
            <a:ext cx="4114800" cy="2057400"/>
          </a:xfrm>
          <a:prstGeom prst="cloudCallout">
            <a:avLst>
              <a:gd name="adj1" fmla="val -17130"/>
              <a:gd name="adj2" fmla="val -97096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thao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tác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tạo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thư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mục</a:t>
            </a:r>
            <a:r>
              <a:rPr lang="en-US" sz="3200" dirty="0" smtClean="0">
                <a:latin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5029200" y="2560637"/>
            <a:ext cx="4114800" cy="2057400"/>
          </a:xfrm>
          <a:prstGeom prst="cloudCallout">
            <a:avLst>
              <a:gd name="adj1" fmla="val -32616"/>
              <a:gd name="adj2" fmla="val -91035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thao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tác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mở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thư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mục</a:t>
            </a:r>
            <a:r>
              <a:rPr lang="en-US" sz="3200" dirty="0" smtClean="0">
                <a:latin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7" grpId="0" uiExpand="1" build="p"/>
      <p:bldP spid="18" grpId="0"/>
      <p:bldP spid="21" grpId="0" animBg="1"/>
      <p:bldP spid="21" grpId="1" animBg="1"/>
      <p:bldP spid="22" grpId="0" animBg="1"/>
      <p:bldP spid="2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8473" y="-20782"/>
            <a:ext cx="588587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thực hành)</a:t>
            </a:r>
            <a:endParaRPr lang="vi-VN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 lại thao tác tạo thư mục, mở thư mục</a:t>
            </a:r>
          </a:p>
          <a:p>
            <a:r>
              <a:rPr lang="vi-VN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Mở thư mục </a:t>
            </a:r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KHOILOP4</a:t>
            </a:r>
            <a:r>
              <a:rPr lang="vi-VN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đã tạo ở hoạt động 3, mục A của Bài 1, tạo các thư mục theo mô tả:</a:t>
            </a:r>
          </a:p>
          <a:p>
            <a:r>
              <a:rPr lang="vi-V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Thư </a:t>
            </a:r>
            <a:r>
              <a:rPr lang="vi-VN" sz="3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LOP4B</a:t>
            </a:r>
            <a:r>
              <a:rPr lang="vi-V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là thư mục con của thư mục 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KHOILOP4</a:t>
            </a:r>
            <a:r>
              <a:rPr lang="vi-VN" sz="3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15000" y="-2310"/>
            <a:ext cx="3429000" cy="38123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" y="3886200"/>
            <a:ext cx="9067800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vi-V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 Thư mục 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TO1</a:t>
            </a:r>
            <a:r>
              <a:rPr lang="vi-V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TO2, TO3</a:t>
            </a:r>
            <a:r>
              <a:rPr lang="vi-V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là thư mục con của thư mục 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LOP4B</a:t>
            </a:r>
            <a:r>
              <a:rPr lang="vi-VN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4963418"/>
            <a:ext cx="8915400" cy="107721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vi-V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 Thư mục 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An, Binh, Khiem</a:t>
            </a:r>
            <a:r>
              <a:rPr lang="vi-V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là thư mục con của thư mục 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TO1</a:t>
            </a:r>
            <a:r>
              <a:rPr lang="vi-V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969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176149" y="1030132"/>
            <a:ext cx="5562600" cy="200488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mtClean="0">
                <a:solidFill>
                  <a:srgbClr val="0070C0"/>
                </a:solidFill>
              </a:rPr>
              <a:t>   </a:t>
            </a:r>
            <a:r>
              <a:rPr lang="en-US" err="1" smtClean="0">
                <a:solidFill>
                  <a:srgbClr val="0070C0"/>
                </a:solidFill>
              </a:rPr>
              <a:t>Thư</a:t>
            </a:r>
            <a:r>
              <a:rPr lang="en-US" smtClean="0">
                <a:solidFill>
                  <a:srgbClr val="0070C0"/>
                </a:solidFill>
              </a:rPr>
              <a:t> </a:t>
            </a:r>
            <a:r>
              <a:rPr lang="en-US" err="1" smtClean="0">
                <a:solidFill>
                  <a:srgbClr val="0070C0"/>
                </a:solidFill>
              </a:rPr>
              <a:t>mục</a:t>
            </a:r>
            <a:r>
              <a:rPr lang="en-US" smtClean="0">
                <a:solidFill>
                  <a:srgbClr val="0070C0"/>
                </a:solidFill>
              </a:rPr>
              <a:t> </a:t>
            </a:r>
            <a:r>
              <a:rPr lang="en-US" b="1" smtClean="0"/>
              <a:t>LOP4B</a:t>
            </a:r>
            <a:r>
              <a:rPr lang="en-US" smtClean="0">
                <a:solidFill>
                  <a:srgbClr val="0070C0"/>
                </a:solidFill>
              </a:rPr>
              <a:t> </a:t>
            </a:r>
            <a:r>
              <a:rPr lang="en-US" err="1" smtClean="0">
                <a:solidFill>
                  <a:srgbClr val="0070C0"/>
                </a:solidFill>
              </a:rPr>
              <a:t>có</a:t>
            </a:r>
            <a:r>
              <a:rPr lang="en-US" smtClean="0">
                <a:solidFill>
                  <a:srgbClr val="0070C0"/>
                </a:solidFill>
              </a:rPr>
              <a:t> </a:t>
            </a:r>
            <a:r>
              <a:rPr lang="en-US" err="1" smtClean="0">
                <a:solidFill>
                  <a:srgbClr val="0070C0"/>
                </a:solidFill>
              </a:rPr>
              <a:t>các</a:t>
            </a:r>
            <a:r>
              <a:rPr lang="en-US" smtClean="0">
                <a:solidFill>
                  <a:srgbClr val="0070C0"/>
                </a:solidFill>
              </a:rPr>
              <a:t> </a:t>
            </a:r>
            <a:r>
              <a:rPr lang="en-US" err="1" smtClean="0">
                <a:solidFill>
                  <a:srgbClr val="0070C0"/>
                </a:solidFill>
              </a:rPr>
              <a:t>thư</a:t>
            </a:r>
            <a:r>
              <a:rPr lang="en-US" smtClean="0">
                <a:solidFill>
                  <a:srgbClr val="0070C0"/>
                </a:solidFill>
              </a:rPr>
              <a:t> </a:t>
            </a:r>
            <a:r>
              <a:rPr lang="en-US" err="1" smtClean="0">
                <a:solidFill>
                  <a:srgbClr val="0070C0"/>
                </a:solidFill>
              </a:rPr>
              <a:t>mục</a:t>
            </a:r>
            <a:r>
              <a:rPr lang="en-US" smtClean="0">
                <a:solidFill>
                  <a:srgbClr val="0070C0"/>
                </a:solidFill>
              </a:rPr>
              <a:t> con: …… ……  ….…</a:t>
            </a:r>
          </a:p>
          <a:p>
            <a:pPr>
              <a:buNone/>
            </a:pPr>
            <a:r>
              <a:rPr lang="en-US" smtClean="0">
                <a:solidFill>
                  <a:srgbClr val="0070C0"/>
                </a:solidFill>
              </a:rPr>
              <a:t>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57400" y="1905000"/>
            <a:ext cx="42467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TO1, TO2, TO3</a:t>
            </a:r>
            <a:endParaRPr lang="en-US" sz="32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76400" y="3810000"/>
            <a:ext cx="36391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AN,  BINH, KHIEM</a:t>
            </a:r>
            <a:endParaRPr lang="en-US" sz="32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204914"/>
            <a:ext cx="63658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3200" u="sng" dirty="0" err="1" smtClean="0">
                <a:solidFill>
                  <a:srgbClr val="FF0000"/>
                </a:solidFill>
                <a:latin typeface="Times New Roman" pitchFamily="18" charset="0"/>
              </a:rPr>
              <a:t>b.Điền</a:t>
            </a:r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itchFamily="18" charset="0"/>
              </a:rPr>
              <a:t>còn</a:t>
            </a:r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itchFamily="18" charset="0"/>
              </a:rPr>
              <a:t>thiếu</a:t>
            </a:r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itchFamily="18" charset="0"/>
              </a:rPr>
              <a:t>được</a:t>
            </a:r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itchFamily="18" charset="0"/>
              </a:rPr>
              <a:t>đúng</a:t>
            </a:r>
            <a:endParaRPr lang="en-US" sz="3200" u="sng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3600" y="789689"/>
            <a:ext cx="3429000" cy="381230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30666" y="3372145"/>
            <a:ext cx="55626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>
                <a:solidFill>
                  <a:srgbClr val="0070C0"/>
                </a:solidFill>
              </a:rPr>
              <a:t>Thư mục TO1 có các thư mục con: …….. …….. ………</a:t>
            </a:r>
          </a:p>
        </p:txBody>
      </p:sp>
      <p:sp>
        <p:nvSpPr>
          <p:cNvPr id="3" name="Oval 2"/>
          <p:cNvSpPr/>
          <p:nvPr/>
        </p:nvSpPr>
        <p:spPr>
          <a:xfrm>
            <a:off x="6511318" y="2032575"/>
            <a:ext cx="1874335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477000" y="3581400"/>
            <a:ext cx="1874335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477000" y="4038600"/>
            <a:ext cx="1874335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781800" y="2489775"/>
            <a:ext cx="1981200" cy="12440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0" grpId="0"/>
      <p:bldP spid="11" grpId="0"/>
      <p:bldP spid="2" grpId="0"/>
      <p:bldP spid="3" grpId="0" animBg="1"/>
      <p:bldP spid="3" grpId="1" animBg="1"/>
      <p:bldP spid="13" grpId="0" animBg="1"/>
      <p:bldP spid="13" grpId="1" animBg="1"/>
      <p:bldP spid="14" grpId="0" animBg="1"/>
      <p:bldP spid="14" grpId="1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-76200"/>
            <a:ext cx="8458200" cy="914400"/>
          </a:xfrm>
        </p:spPr>
        <p:txBody>
          <a:bodyPr>
            <a:normAutofit/>
          </a:bodyPr>
          <a:lstStyle/>
          <a:p>
            <a:pPr algn="l"/>
            <a:r>
              <a:rPr lang="en-US" sz="3200" u="sng" smtClean="0">
                <a:solidFill>
                  <a:srgbClr val="FF0000"/>
                </a:solidFill>
              </a:rPr>
              <a:t>c. Đánh </a:t>
            </a:r>
            <a:r>
              <a:rPr lang="en-US" sz="3200" u="sng" err="1" smtClean="0">
                <a:solidFill>
                  <a:srgbClr val="FF0000"/>
                </a:solidFill>
              </a:rPr>
              <a:t>dấu</a:t>
            </a:r>
            <a:r>
              <a:rPr lang="en-US" sz="3200" u="sng" smtClean="0">
                <a:solidFill>
                  <a:srgbClr val="FF0000"/>
                </a:solidFill>
              </a:rPr>
              <a:t>     </a:t>
            </a:r>
            <a:r>
              <a:rPr lang="en-US" sz="3200" u="sng" err="1" smtClean="0">
                <a:solidFill>
                  <a:srgbClr val="FF0000"/>
                </a:solidFill>
              </a:rPr>
              <a:t>vào</a:t>
            </a:r>
            <a:r>
              <a:rPr lang="en-US" sz="3200" u="sng" smtClean="0">
                <a:solidFill>
                  <a:srgbClr val="FF0000"/>
                </a:solidFill>
              </a:rPr>
              <a:t>      ở </a:t>
            </a:r>
            <a:r>
              <a:rPr lang="en-US" sz="3200" u="sng" err="1" smtClean="0">
                <a:solidFill>
                  <a:srgbClr val="FF0000"/>
                </a:solidFill>
              </a:rPr>
              <a:t>sau</a:t>
            </a:r>
            <a:r>
              <a:rPr lang="en-US" sz="3200" u="sng" smtClean="0">
                <a:solidFill>
                  <a:srgbClr val="FF0000"/>
                </a:solidFill>
              </a:rPr>
              <a:t> </a:t>
            </a:r>
            <a:r>
              <a:rPr lang="en-US" sz="3200" u="sng" err="1" smtClean="0">
                <a:solidFill>
                  <a:srgbClr val="FF0000"/>
                </a:solidFill>
              </a:rPr>
              <a:t>câu</a:t>
            </a:r>
            <a:r>
              <a:rPr lang="en-US" sz="3200" u="sng" smtClean="0">
                <a:solidFill>
                  <a:srgbClr val="FF0000"/>
                </a:solidFill>
              </a:rPr>
              <a:t> đúng ( thực hành) </a:t>
            </a:r>
            <a:endParaRPr lang="en-US" sz="3200" u="sng">
              <a:solidFill>
                <a:srgbClr val="FF00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4373563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  <a:buNone/>
            </a:pPr>
            <a:r>
              <a:rPr lang="en-US" smtClean="0">
                <a:solidFill>
                  <a:srgbClr val="0070C0"/>
                </a:solidFill>
              </a:rPr>
              <a:t>   </a:t>
            </a:r>
            <a:r>
              <a:rPr lang="en-US" err="1" smtClean="0">
                <a:solidFill>
                  <a:srgbClr val="0070C0"/>
                </a:solidFill>
              </a:rPr>
              <a:t>Để</a:t>
            </a:r>
            <a:r>
              <a:rPr lang="en-US" smtClean="0">
                <a:solidFill>
                  <a:srgbClr val="0070C0"/>
                </a:solidFill>
              </a:rPr>
              <a:t> </a:t>
            </a:r>
            <a:r>
              <a:rPr lang="en-US" err="1" smtClean="0">
                <a:solidFill>
                  <a:srgbClr val="0070C0"/>
                </a:solidFill>
              </a:rPr>
              <a:t>mở</a:t>
            </a:r>
            <a:r>
              <a:rPr lang="en-US" smtClean="0">
                <a:solidFill>
                  <a:srgbClr val="0070C0"/>
                </a:solidFill>
              </a:rPr>
              <a:t> </a:t>
            </a:r>
            <a:r>
              <a:rPr lang="en-US" err="1" smtClean="0">
                <a:solidFill>
                  <a:srgbClr val="0070C0"/>
                </a:solidFill>
              </a:rPr>
              <a:t>thư</a:t>
            </a:r>
            <a:r>
              <a:rPr lang="en-US" smtClean="0">
                <a:solidFill>
                  <a:srgbClr val="0070C0"/>
                </a:solidFill>
              </a:rPr>
              <a:t> </a:t>
            </a:r>
            <a:r>
              <a:rPr lang="en-US" err="1" smtClean="0">
                <a:solidFill>
                  <a:srgbClr val="0070C0"/>
                </a:solidFill>
              </a:rPr>
              <a:t>mục</a:t>
            </a:r>
            <a:r>
              <a:rPr lang="en-US" smtClean="0">
                <a:solidFill>
                  <a:srgbClr val="0070C0"/>
                </a:solidFill>
              </a:rPr>
              <a:t> </a:t>
            </a:r>
            <a:r>
              <a:rPr lang="en-US" b="1" smtClean="0">
                <a:solidFill>
                  <a:srgbClr val="FF0000"/>
                </a:solidFill>
              </a:rPr>
              <a:t>LOP4B</a:t>
            </a:r>
            <a:r>
              <a:rPr lang="en-US" smtClean="0">
                <a:solidFill>
                  <a:srgbClr val="0070C0"/>
                </a:solidFill>
              </a:rPr>
              <a:t> </a:t>
            </a:r>
            <a:r>
              <a:rPr lang="en-US" err="1" smtClean="0">
                <a:solidFill>
                  <a:srgbClr val="0070C0"/>
                </a:solidFill>
              </a:rPr>
              <a:t>em</a:t>
            </a:r>
            <a:r>
              <a:rPr lang="en-US" smtClean="0">
                <a:solidFill>
                  <a:srgbClr val="0070C0"/>
                </a:solidFill>
              </a:rPr>
              <a:t> </a:t>
            </a:r>
            <a:r>
              <a:rPr lang="en-US" err="1" smtClean="0">
                <a:solidFill>
                  <a:srgbClr val="0070C0"/>
                </a:solidFill>
              </a:rPr>
              <a:t>phải</a:t>
            </a:r>
            <a:r>
              <a:rPr lang="en-US" smtClean="0">
                <a:solidFill>
                  <a:srgbClr val="0070C0"/>
                </a:solidFill>
              </a:rPr>
              <a:t> </a:t>
            </a:r>
            <a:r>
              <a:rPr lang="en-US" err="1" smtClean="0">
                <a:solidFill>
                  <a:srgbClr val="0070C0"/>
                </a:solidFill>
              </a:rPr>
              <a:t>thực</a:t>
            </a:r>
            <a:r>
              <a:rPr lang="en-US" smtClean="0">
                <a:solidFill>
                  <a:srgbClr val="0070C0"/>
                </a:solidFill>
              </a:rPr>
              <a:t> </a:t>
            </a:r>
            <a:r>
              <a:rPr lang="en-US" err="1" smtClean="0">
                <a:solidFill>
                  <a:srgbClr val="0070C0"/>
                </a:solidFill>
              </a:rPr>
              <a:t>hiện</a:t>
            </a:r>
            <a:r>
              <a:rPr lang="en-US" smtClean="0">
                <a:solidFill>
                  <a:srgbClr val="0070C0"/>
                </a:solidFill>
              </a:rPr>
              <a:t> </a:t>
            </a:r>
            <a:r>
              <a:rPr lang="en-US" err="1" smtClean="0">
                <a:solidFill>
                  <a:srgbClr val="0070C0"/>
                </a:solidFill>
              </a:rPr>
              <a:t>thao</a:t>
            </a:r>
            <a:r>
              <a:rPr lang="en-US" smtClean="0">
                <a:solidFill>
                  <a:srgbClr val="0070C0"/>
                </a:solidFill>
              </a:rPr>
              <a:t> </a:t>
            </a:r>
            <a:r>
              <a:rPr lang="en-US" err="1" smtClean="0">
                <a:solidFill>
                  <a:srgbClr val="0070C0"/>
                </a:solidFill>
              </a:rPr>
              <a:t>tác</a:t>
            </a:r>
            <a:r>
              <a:rPr lang="en-US" smtClean="0">
                <a:solidFill>
                  <a:srgbClr val="0070C0"/>
                </a:solidFill>
              </a:rPr>
              <a:t> </a:t>
            </a:r>
            <a:r>
              <a:rPr lang="en-US" err="1" smtClean="0">
                <a:solidFill>
                  <a:srgbClr val="0070C0"/>
                </a:solidFill>
              </a:rPr>
              <a:t>nào</a:t>
            </a:r>
            <a:r>
              <a:rPr lang="en-US" smtClean="0">
                <a:solidFill>
                  <a:srgbClr val="0070C0"/>
                </a:solidFill>
              </a:rPr>
              <a:t> </a:t>
            </a:r>
            <a:r>
              <a:rPr lang="en-US" err="1" smtClean="0">
                <a:solidFill>
                  <a:srgbClr val="0070C0"/>
                </a:solidFill>
              </a:rPr>
              <a:t>sau</a:t>
            </a:r>
            <a:r>
              <a:rPr lang="en-US" smtClean="0">
                <a:solidFill>
                  <a:srgbClr val="0070C0"/>
                </a:solidFill>
              </a:rPr>
              <a:t> </a:t>
            </a:r>
            <a:r>
              <a:rPr lang="en-US" err="1" smtClean="0">
                <a:solidFill>
                  <a:srgbClr val="0070C0"/>
                </a:solidFill>
              </a:rPr>
              <a:t>đây</a:t>
            </a:r>
            <a:r>
              <a:rPr lang="en-US" smtClean="0">
                <a:solidFill>
                  <a:srgbClr val="0070C0"/>
                </a:solidFill>
              </a:rPr>
              <a:t>:</a:t>
            </a:r>
          </a:p>
          <a:p>
            <a:pPr>
              <a:spcAft>
                <a:spcPts val="600"/>
              </a:spcAft>
            </a:pPr>
            <a:r>
              <a:rPr lang="en-US" err="1" smtClean="0">
                <a:solidFill>
                  <a:srgbClr val="0070C0"/>
                </a:solidFill>
              </a:rPr>
              <a:t>Nháy</a:t>
            </a:r>
            <a:r>
              <a:rPr lang="en-US" smtClean="0">
                <a:solidFill>
                  <a:srgbClr val="0070C0"/>
                </a:solidFill>
              </a:rPr>
              <a:t> </a:t>
            </a:r>
            <a:r>
              <a:rPr lang="en-US" err="1" smtClean="0">
                <a:solidFill>
                  <a:srgbClr val="0070C0"/>
                </a:solidFill>
              </a:rPr>
              <a:t>nút</a:t>
            </a:r>
            <a:r>
              <a:rPr lang="en-US" smtClean="0">
                <a:solidFill>
                  <a:srgbClr val="0070C0"/>
                </a:solidFill>
              </a:rPr>
              <a:t> </a:t>
            </a:r>
            <a:r>
              <a:rPr lang="en-US" err="1" smtClean="0">
                <a:solidFill>
                  <a:srgbClr val="0070C0"/>
                </a:solidFill>
              </a:rPr>
              <a:t>phải</a:t>
            </a:r>
            <a:r>
              <a:rPr lang="en-US" smtClean="0">
                <a:solidFill>
                  <a:srgbClr val="0070C0"/>
                </a:solidFill>
              </a:rPr>
              <a:t> </a:t>
            </a:r>
            <a:r>
              <a:rPr lang="en-US" err="1" smtClean="0">
                <a:solidFill>
                  <a:srgbClr val="0070C0"/>
                </a:solidFill>
              </a:rPr>
              <a:t>chuột</a:t>
            </a:r>
            <a:r>
              <a:rPr lang="en-US" smtClean="0">
                <a:solidFill>
                  <a:srgbClr val="0070C0"/>
                </a:solidFill>
              </a:rPr>
              <a:t> </a:t>
            </a:r>
            <a:r>
              <a:rPr lang="en-US" err="1" smtClean="0">
                <a:solidFill>
                  <a:srgbClr val="0070C0"/>
                </a:solidFill>
              </a:rPr>
              <a:t>vào</a:t>
            </a:r>
            <a:r>
              <a:rPr lang="en-US" smtClean="0">
                <a:solidFill>
                  <a:srgbClr val="0070C0"/>
                </a:solidFill>
              </a:rPr>
              <a:t> </a:t>
            </a:r>
            <a:r>
              <a:rPr lang="en-US" err="1" smtClean="0">
                <a:solidFill>
                  <a:srgbClr val="0070C0"/>
                </a:solidFill>
              </a:rPr>
              <a:t>thư</a:t>
            </a:r>
            <a:r>
              <a:rPr lang="en-US" smtClean="0">
                <a:solidFill>
                  <a:srgbClr val="0070C0"/>
                </a:solidFill>
              </a:rPr>
              <a:t> </a:t>
            </a:r>
            <a:r>
              <a:rPr lang="en-US" err="1" smtClean="0">
                <a:solidFill>
                  <a:srgbClr val="0070C0"/>
                </a:solidFill>
              </a:rPr>
              <a:t>mục</a:t>
            </a:r>
            <a:r>
              <a:rPr lang="en-US" smtClean="0">
                <a:solidFill>
                  <a:srgbClr val="0070C0"/>
                </a:solidFill>
              </a:rPr>
              <a:t> </a:t>
            </a:r>
            <a:r>
              <a:rPr lang="en-US" b="1" smtClean="0">
                <a:solidFill>
                  <a:srgbClr val="FF0000"/>
                </a:solidFill>
              </a:rPr>
              <a:t>LOP4B</a:t>
            </a:r>
            <a:r>
              <a:rPr lang="en-US" smtClean="0">
                <a:solidFill>
                  <a:srgbClr val="0070C0"/>
                </a:solidFill>
              </a:rPr>
              <a:t>, </a:t>
            </a:r>
            <a:r>
              <a:rPr lang="en-US" err="1" smtClean="0">
                <a:solidFill>
                  <a:srgbClr val="0070C0"/>
                </a:solidFill>
              </a:rPr>
              <a:t>chọn</a:t>
            </a:r>
            <a:r>
              <a:rPr lang="en-US" smtClean="0">
                <a:solidFill>
                  <a:srgbClr val="0070C0"/>
                </a:solidFill>
              </a:rPr>
              <a:t> Open</a:t>
            </a:r>
          </a:p>
          <a:p>
            <a:pPr>
              <a:spcAft>
                <a:spcPts val="600"/>
              </a:spcAft>
            </a:pPr>
            <a:r>
              <a:rPr lang="en-US" err="1" smtClean="0">
                <a:solidFill>
                  <a:srgbClr val="0070C0"/>
                </a:solidFill>
              </a:rPr>
              <a:t>Nháy</a:t>
            </a:r>
            <a:r>
              <a:rPr lang="en-US" smtClean="0">
                <a:solidFill>
                  <a:srgbClr val="0070C0"/>
                </a:solidFill>
              </a:rPr>
              <a:t> </a:t>
            </a:r>
            <a:r>
              <a:rPr lang="en-US" err="1" smtClean="0">
                <a:solidFill>
                  <a:srgbClr val="0070C0"/>
                </a:solidFill>
              </a:rPr>
              <a:t>nút</a:t>
            </a:r>
            <a:r>
              <a:rPr lang="en-US" smtClean="0">
                <a:solidFill>
                  <a:srgbClr val="0070C0"/>
                </a:solidFill>
              </a:rPr>
              <a:t> </a:t>
            </a:r>
            <a:r>
              <a:rPr lang="en-US" err="1" smtClean="0">
                <a:solidFill>
                  <a:srgbClr val="0070C0"/>
                </a:solidFill>
              </a:rPr>
              <a:t>phải</a:t>
            </a:r>
            <a:r>
              <a:rPr lang="en-US" smtClean="0">
                <a:solidFill>
                  <a:srgbClr val="0070C0"/>
                </a:solidFill>
              </a:rPr>
              <a:t> </a:t>
            </a:r>
            <a:r>
              <a:rPr lang="en-US" err="1" smtClean="0">
                <a:solidFill>
                  <a:srgbClr val="0070C0"/>
                </a:solidFill>
              </a:rPr>
              <a:t>chuột</a:t>
            </a:r>
            <a:r>
              <a:rPr lang="en-US" smtClean="0">
                <a:solidFill>
                  <a:srgbClr val="0070C0"/>
                </a:solidFill>
              </a:rPr>
              <a:t> </a:t>
            </a:r>
            <a:r>
              <a:rPr lang="en-US" err="1" smtClean="0">
                <a:solidFill>
                  <a:srgbClr val="0070C0"/>
                </a:solidFill>
              </a:rPr>
              <a:t>vào</a:t>
            </a:r>
            <a:r>
              <a:rPr lang="en-US" smtClean="0">
                <a:solidFill>
                  <a:srgbClr val="0070C0"/>
                </a:solidFill>
              </a:rPr>
              <a:t> </a:t>
            </a:r>
            <a:r>
              <a:rPr lang="en-US" err="1" smtClean="0">
                <a:solidFill>
                  <a:srgbClr val="0070C0"/>
                </a:solidFill>
              </a:rPr>
              <a:t>thư</a:t>
            </a:r>
            <a:r>
              <a:rPr lang="en-US" smtClean="0">
                <a:solidFill>
                  <a:srgbClr val="0070C0"/>
                </a:solidFill>
              </a:rPr>
              <a:t> </a:t>
            </a:r>
            <a:r>
              <a:rPr lang="en-US" err="1" smtClean="0">
                <a:solidFill>
                  <a:srgbClr val="0070C0"/>
                </a:solidFill>
              </a:rPr>
              <a:t>mục</a:t>
            </a:r>
            <a:r>
              <a:rPr lang="en-US" smtClean="0">
                <a:solidFill>
                  <a:srgbClr val="0070C0"/>
                </a:solidFill>
              </a:rPr>
              <a:t> </a:t>
            </a:r>
            <a:r>
              <a:rPr lang="en-US" b="1" smtClean="0">
                <a:solidFill>
                  <a:srgbClr val="FF0000"/>
                </a:solidFill>
              </a:rPr>
              <a:t>LOP4B</a:t>
            </a:r>
            <a:r>
              <a:rPr lang="en-US" smtClean="0">
                <a:solidFill>
                  <a:srgbClr val="0070C0"/>
                </a:solidFill>
              </a:rPr>
              <a:t>, </a:t>
            </a:r>
            <a:r>
              <a:rPr lang="en-US" err="1" smtClean="0">
                <a:solidFill>
                  <a:srgbClr val="0070C0"/>
                </a:solidFill>
              </a:rPr>
              <a:t>chọn</a:t>
            </a:r>
            <a:r>
              <a:rPr lang="en-US" smtClean="0">
                <a:solidFill>
                  <a:srgbClr val="0070C0"/>
                </a:solidFill>
              </a:rPr>
              <a:t> New</a:t>
            </a:r>
          </a:p>
          <a:p>
            <a:pPr>
              <a:spcAft>
                <a:spcPts val="600"/>
              </a:spcAft>
            </a:pPr>
            <a:r>
              <a:rPr lang="en-US" err="1" smtClean="0">
                <a:solidFill>
                  <a:srgbClr val="0070C0"/>
                </a:solidFill>
              </a:rPr>
              <a:t>Nháy</a:t>
            </a:r>
            <a:r>
              <a:rPr lang="en-US" smtClean="0">
                <a:solidFill>
                  <a:srgbClr val="0070C0"/>
                </a:solidFill>
              </a:rPr>
              <a:t> </a:t>
            </a:r>
            <a:r>
              <a:rPr lang="en-US" err="1" smtClean="0">
                <a:solidFill>
                  <a:srgbClr val="0070C0"/>
                </a:solidFill>
              </a:rPr>
              <a:t>nút</a:t>
            </a:r>
            <a:r>
              <a:rPr lang="en-US" smtClean="0">
                <a:solidFill>
                  <a:srgbClr val="0070C0"/>
                </a:solidFill>
              </a:rPr>
              <a:t> </a:t>
            </a:r>
            <a:r>
              <a:rPr lang="en-US" err="1" smtClean="0">
                <a:solidFill>
                  <a:srgbClr val="0070C0"/>
                </a:solidFill>
              </a:rPr>
              <a:t>phải</a:t>
            </a:r>
            <a:r>
              <a:rPr lang="en-US" smtClean="0">
                <a:solidFill>
                  <a:srgbClr val="0070C0"/>
                </a:solidFill>
              </a:rPr>
              <a:t> </a:t>
            </a:r>
            <a:r>
              <a:rPr lang="en-US" err="1" smtClean="0">
                <a:solidFill>
                  <a:srgbClr val="0070C0"/>
                </a:solidFill>
              </a:rPr>
              <a:t>chuột</a:t>
            </a:r>
            <a:r>
              <a:rPr lang="en-US" smtClean="0">
                <a:solidFill>
                  <a:srgbClr val="0070C0"/>
                </a:solidFill>
              </a:rPr>
              <a:t> </a:t>
            </a:r>
            <a:r>
              <a:rPr lang="en-US" err="1" smtClean="0">
                <a:solidFill>
                  <a:srgbClr val="0070C0"/>
                </a:solidFill>
              </a:rPr>
              <a:t>vào</a:t>
            </a:r>
            <a:r>
              <a:rPr lang="en-US" smtClean="0">
                <a:solidFill>
                  <a:srgbClr val="0070C0"/>
                </a:solidFill>
              </a:rPr>
              <a:t> </a:t>
            </a:r>
            <a:r>
              <a:rPr lang="en-US" err="1" smtClean="0">
                <a:solidFill>
                  <a:srgbClr val="0070C0"/>
                </a:solidFill>
              </a:rPr>
              <a:t>thư</a:t>
            </a:r>
            <a:r>
              <a:rPr lang="en-US" smtClean="0">
                <a:solidFill>
                  <a:srgbClr val="0070C0"/>
                </a:solidFill>
              </a:rPr>
              <a:t> </a:t>
            </a:r>
            <a:r>
              <a:rPr lang="en-US" err="1" smtClean="0">
                <a:solidFill>
                  <a:srgbClr val="0070C0"/>
                </a:solidFill>
              </a:rPr>
              <a:t>mục</a:t>
            </a:r>
            <a:r>
              <a:rPr lang="en-US" smtClean="0">
                <a:solidFill>
                  <a:srgbClr val="0070C0"/>
                </a:solidFill>
              </a:rPr>
              <a:t> </a:t>
            </a:r>
            <a:r>
              <a:rPr lang="en-US" b="1" smtClean="0">
                <a:solidFill>
                  <a:srgbClr val="FF0000"/>
                </a:solidFill>
              </a:rPr>
              <a:t>LOP4B</a:t>
            </a:r>
          </a:p>
          <a:p>
            <a:pPr>
              <a:spcAft>
                <a:spcPts val="600"/>
              </a:spcAft>
            </a:pPr>
            <a:r>
              <a:rPr lang="en-US" err="1" smtClean="0">
                <a:solidFill>
                  <a:srgbClr val="0070C0"/>
                </a:solidFill>
              </a:rPr>
              <a:t>Nháy</a:t>
            </a:r>
            <a:r>
              <a:rPr lang="en-US" smtClean="0">
                <a:solidFill>
                  <a:srgbClr val="0070C0"/>
                </a:solidFill>
              </a:rPr>
              <a:t> </a:t>
            </a:r>
            <a:r>
              <a:rPr lang="en-US" err="1" smtClean="0">
                <a:solidFill>
                  <a:srgbClr val="0070C0"/>
                </a:solidFill>
              </a:rPr>
              <a:t>đúp</a:t>
            </a:r>
            <a:r>
              <a:rPr lang="en-US" smtClean="0">
                <a:solidFill>
                  <a:srgbClr val="0070C0"/>
                </a:solidFill>
              </a:rPr>
              <a:t> </a:t>
            </a:r>
            <a:r>
              <a:rPr lang="en-US" err="1" smtClean="0">
                <a:solidFill>
                  <a:srgbClr val="0070C0"/>
                </a:solidFill>
              </a:rPr>
              <a:t>chuột</a:t>
            </a:r>
            <a:r>
              <a:rPr lang="en-US" smtClean="0">
                <a:solidFill>
                  <a:srgbClr val="0070C0"/>
                </a:solidFill>
              </a:rPr>
              <a:t> </a:t>
            </a:r>
            <a:r>
              <a:rPr lang="en-US" err="1" smtClean="0">
                <a:solidFill>
                  <a:srgbClr val="0070C0"/>
                </a:solidFill>
              </a:rPr>
              <a:t>vào</a:t>
            </a:r>
            <a:r>
              <a:rPr lang="en-US" smtClean="0">
                <a:solidFill>
                  <a:srgbClr val="0070C0"/>
                </a:solidFill>
              </a:rPr>
              <a:t> </a:t>
            </a:r>
            <a:r>
              <a:rPr lang="en-US" err="1" smtClean="0">
                <a:solidFill>
                  <a:srgbClr val="0070C0"/>
                </a:solidFill>
              </a:rPr>
              <a:t>thư</a:t>
            </a:r>
            <a:r>
              <a:rPr lang="en-US" smtClean="0">
                <a:solidFill>
                  <a:srgbClr val="0070C0"/>
                </a:solidFill>
              </a:rPr>
              <a:t> </a:t>
            </a:r>
            <a:r>
              <a:rPr lang="en-US" err="1" smtClean="0">
                <a:solidFill>
                  <a:srgbClr val="0070C0"/>
                </a:solidFill>
              </a:rPr>
              <a:t>mục</a:t>
            </a:r>
            <a:r>
              <a:rPr lang="en-US" smtClean="0">
                <a:solidFill>
                  <a:srgbClr val="0070C0"/>
                </a:solidFill>
              </a:rPr>
              <a:t> </a:t>
            </a:r>
            <a:r>
              <a:rPr lang="en-US" b="1" smtClean="0">
                <a:solidFill>
                  <a:srgbClr val="FF0000"/>
                </a:solidFill>
              </a:rPr>
              <a:t>LOP4B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52800" y="152400"/>
            <a:ext cx="457200" cy="381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362200" y="190500"/>
            <a:ext cx="304800" cy="304800"/>
            <a:chOff x="2362200" y="3048000"/>
            <a:chExt cx="304800" cy="304800"/>
          </a:xfrm>
        </p:grpSpPr>
        <p:cxnSp>
          <p:nvCxnSpPr>
            <p:cNvPr id="15" name="Straight Connector 14"/>
            <p:cNvCxnSpPr/>
            <p:nvPr/>
          </p:nvCxnSpPr>
          <p:spPr>
            <a:xfrm rot="5400000" flipH="1" flipV="1">
              <a:off x="2362200" y="3048000"/>
              <a:ext cx="304800" cy="30480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2362200" y="3048000"/>
              <a:ext cx="304800" cy="30480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9" name="Rounded Rectangle 18"/>
          <p:cNvSpPr/>
          <p:nvPr/>
        </p:nvSpPr>
        <p:spPr>
          <a:xfrm>
            <a:off x="8458200" y="1905000"/>
            <a:ext cx="457200" cy="381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534400" y="3015456"/>
            <a:ext cx="457200" cy="381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534400" y="4686300"/>
            <a:ext cx="457200" cy="381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534400" y="3962400"/>
            <a:ext cx="457200" cy="381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8534400" y="1905000"/>
            <a:ext cx="304800" cy="304800"/>
            <a:chOff x="2362200" y="3048000"/>
            <a:chExt cx="304800" cy="304800"/>
          </a:xfrm>
        </p:grpSpPr>
        <p:cxnSp>
          <p:nvCxnSpPr>
            <p:cNvPr id="27" name="Straight Connector 26"/>
            <p:cNvCxnSpPr/>
            <p:nvPr/>
          </p:nvCxnSpPr>
          <p:spPr>
            <a:xfrm rot="5400000" flipH="1" flipV="1">
              <a:off x="2362200" y="3048000"/>
              <a:ext cx="304800" cy="30480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2362200" y="3048000"/>
              <a:ext cx="304800" cy="30480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8610600" y="4762500"/>
            <a:ext cx="304800" cy="304800"/>
            <a:chOff x="2362200" y="3048000"/>
            <a:chExt cx="304800" cy="304800"/>
          </a:xfrm>
        </p:grpSpPr>
        <p:cxnSp>
          <p:nvCxnSpPr>
            <p:cNvPr id="33" name="Straight Connector 32"/>
            <p:cNvCxnSpPr/>
            <p:nvPr/>
          </p:nvCxnSpPr>
          <p:spPr>
            <a:xfrm rot="5400000" flipH="1" flipV="1">
              <a:off x="2362200" y="3048000"/>
              <a:ext cx="304800" cy="30480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H="1">
              <a:off x="2362200" y="3048000"/>
              <a:ext cx="304800" cy="30480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9" grpId="0" animBg="1"/>
      <p:bldP spid="20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838200"/>
            <a:ext cx="8458200" cy="685800"/>
          </a:xfrm>
        </p:spPr>
        <p:txBody>
          <a:bodyPr>
            <a:normAutofit/>
          </a:bodyPr>
          <a:lstStyle/>
          <a:p>
            <a:pPr algn="l"/>
            <a:r>
              <a:rPr lang="en-US" sz="3200" u="sng" smtClean="0">
                <a:solidFill>
                  <a:srgbClr val="FF0000"/>
                </a:solidFill>
              </a:rPr>
              <a:t>2. Sao chép (Copy) thư mục</a:t>
            </a:r>
            <a:endParaRPr lang="en-US" sz="3200" u="sng">
              <a:solidFill>
                <a:srgbClr val="FF0000"/>
              </a:solidFill>
            </a:endParaRPr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228600" y="1524000"/>
            <a:ext cx="5105400" cy="4953000"/>
          </a:xfrm>
        </p:spPr>
        <p:txBody>
          <a:bodyPr/>
          <a:lstStyle/>
          <a:p>
            <a:pPr>
              <a:buNone/>
            </a:pPr>
            <a:r>
              <a:rPr lang="en-US" smtClean="0">
                <a:solidFill>
                  <a:srgbClr val="0070C0"/>
                </a:solidFill>
              </a:rPr>
              <a:t>   Các thao tác sao chép thư mục</a:t>
            </a:r>
          </a:p>
          <a:p>
            <a:r>
              <a:rPr lang="en-US" smtClean="0">
                <a:solidFill>
                  <a:srgbClr val="0070C0"/>
                </a:solidFill>
              </a:rPr>
              <a:t>Bước 1: Nháy phải chuột vào thư mục cần sao chép, chọn </a:t>
            </a:r>
            <a:r>
              <a:rPr lang="en-US" b="1" smtClean="0">
                <a:solidFill>
                  <a:srgbClr val="FF0000"/>
                </a:solidFill>
              </a:rPr>
              <a:t>Copy</a:t>
            </a:r>
          </a:p>
          <a:p>
            <a:r>
              <a:rPr lang="en-US" smtClean="0">
                <a:solidFill>
                  <a:srgbClr val="0070C0"/>
                </a:solidFill>
              </a:rPr>
              <a:t>Bước 2: Mở thư mục sẽ chứa, nháy phải chuột, chọn </a:t>
            </a:r>
            <a:r>
              <a:rPr lang="en-US" b="1" smtClean="0">
                <a:solidFill>
                  <a:srgbClr val="FF0000"/>
                </a:solidFill>
              </a:rPr>
              <a:t>Paste</a:t>
            </a:r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30" name="Picture 29" descr="Untitled.png"/>
          <p:cNvPicPr>
            <a:picLocks noChangeAspect="1"/>
          </p:cNvPicPr>
          <p:nvPr/>
        </p:nvPicPr>
        <p:blipFill>
          <a:blip r:embed="rId3"/>
          <a:srcRect b="10438"/>
          <a:stretch>
            <a:fillRect/>
          </a:stretch>
        </p:blipFill>
        <p:spPr>
          <a:xfrm>
            <a:off x="5715000" y="1143000"/>
            <a:ext cx="3077005" cy="4419600"/>
          </a:xfrm>
          <a:prstGeom prst="rect">
            <a:avLst/>
          </a:prstGeom>
        </p:spPr>
      </p:pic>
      <p:pic>
        <p:nvPicPr>
          <p:cNvPr id="31" name="Picture 30" descr="Untitled 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2752333"/>
            <a:ext cx="2400635" cy="2810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76200"/>
            <a:ext cx="9220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>
                <a:solidFill>
                  <a:srgbClr val="2888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  <a:endParaRPr lang="vi-VN" sz="3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chép </a:t>
            </a:r>
            <a:r>
              <a:rPr lang="vi-V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(Copy</a:t>
            </a:r>
            <a:r>
              <a:rPr lang="vi-V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thư mục.</a:t>
            </a:r>
          </a:p>
          <a:p>
            <a:r>
              <a:rPr lang="vi-V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a)Trao đổi với bạn, thực hiện các thao tác sao chép thư mục theo hướng dẫn:</a:t>
            </a:r>
          </a:p>
          <a:p>
            <a:r>
              <a:rPr lang="vi-VN" sz="3200" b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</a:t>
            </a:r>
            <a:r>
              <a:rPr lang="vi-VN" sz="320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Nháy nút phải chuột vào thư </a:t>
            </a:r>
            <a:r>
              <a:rPr lang="en-US" sz="3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ục</a:t>
            </a:r>
            <a:r>
              <a:rPr lang="vi-V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Khiem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3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 </a:t>
            </a:r>
            <a:r>
              <a:rPr lang="vi-V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 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TO1</a:t>
            </a:r>
            <a:r>
              <a:rPr lang="vi-V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đã tạo ở hoạt động 1, chọn 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</a:t>
            </a:r>
            <a:r>
              <a:rPr lang="vi-V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2. </a:t>
            </a:r>
            <a:r>
              <a:rPr lang="vi-V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thư mục 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TO2</a:t>
            </a:r>
            <a:r>
              <a:rPr lang="vi-V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3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 </a:t>
            </a:r>
            <a:r>
              <a:rPr lang="vi-V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 phải chuột, chọn 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Paste</a:t>
            </a:r>
            <a:r>
              <a:rPr lang="vi-V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15000" y="3045691"/>
            <a:ext cx="3429000" cy="381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35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2171700" y="-342901"/>
            <a:ext cx="4724400" cy="9220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76200"/>
            <a:ext cx="9067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b)Điền từ vào chỗ chấm (. . .) để được câu đúng</a:t>
            </a:r>
          </a:p>
          <a:p>
            <a:endParaRPr lang="en-US" sz="360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thư mục </a:t>
            </a:r>
            <a:r>
              <a:rPr lang="vi-VN" sz="3600" b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TO2</a:t>
            </a:r>
            <a:r>
              <a:rPr lang="vi-VN" sz="360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có . . .</a:t>
            </a:r>
          </a:p>
        </p:txBody>
      </p:sp>
      <p:sp>
        <p:nvSpPr>
          <p:cNvPr id="5" name="Rectangle 4"/>
          <p:cNvSpPr/>
          <p:nvPr/>
        </p:nvSpPr>
        <p:spPr>
          <a:xfrm>
            <a:off x="4800600" y="1022925"/>
            <a:ext cx="1600200" cy="584775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</a:rPr>
              <a:t>Khiem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83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 - &amp;quot;BÀI 2: CÁC THAO TÁC VỚI THƯ MỤC (2 tiết)&amp;quot;&quot;/&gt;&lt;property id=&quot;20307&quot; value=&quot;258&quot;/&gt;&lt;/object&gt;&lt;object type=&quot;3&quot; unique_id=&quot;10006&quot;&gt;&lt;property id=&quot;20148&quot; value=&quot;5&quot;/&gt;&lt;property id=&quot;20300&quot; value=&quot;Slide 3 - &amp;quot;1. Nhắc lại kiến thức&amp;quot;&quot;/&gt;&lt;property id=&quot;20307&quot; value=&quot;261&quot;/&gt;&lt;/object&gt;&lt;object type=&quot;3&quot; unique_id=&quot;10007&quot;&gt;&lt;property id=&quot;20148&quot; value=&quot;5&quot;/&gt;&lt;property id=&quot;20300&quot; value=&quot;Slide 4&quot;/&gt;&lt;property id=&quot;20307&quot; value=&quot;271&quot;/&gt;&lt;/object&gt;&lt;object type=&quot;3&quot; unique_id=&quot;10008&quot;&gt;&lt;property id=&quot;20148&quot; value=&quot;5&quot;/&gt;&lt;property id=&quot;20300&quot; value=&quot;Slide 5&quot;/&gt;&lt;property id=&quot;20307&quot; value=&quot;257&quot;/&gt;&lt;/object&gt;&lt;object type=&quot;3&quot; unique_id=&quot;10009&quot;&gt;&lt;property id=&quot;20148&quot; value=&quot;5&quot;/&gt;&lt;property id=&quot;20300&quot; value=&quot;Slide 6 - &amp;quot;c. Đánh dấu     vào      ở sau câu đúng ( thực hành) &amp;quot;&quot;/&gt;&lt;property id=&quot;20307&quot; value=&quot;259&quot;/&gt;&lt;/object&gt;&lt;object type=&quot;3&quot; unique_id=&quot;10010&quot;&gt;&lt;property id=&quot;20148&quot; value=&quot;5&quot;/&gt;&lt;property id=&quot;20300&quot; value=&quot;Slide 7 - &amp;quot;2. Sao chép (Copy) thư mục&amp;quot;&quot;/&gt;&lt;property id=&quot;20307&quot; value=&quot;260&quot;/&gt;&lt;/object&gt;&lt;object type=&quot;3&quot; unique_id=&quot;10011&quot;&gt;&lt;property id=&quot;20148&quot; value=&quot;5&quot;/&gt;&lt;property id=&quot;20300&quot; value=&quot;Slide 8&quot;/&gt;&lt;property id=&quot;20307&quot; value=&quot;272&quot;/&gt;&lt;/object&gt;&lt;object type=&quot;3&quot; unique_id=&quot;10012&quot;&gt;&lt;property id=&quot;20148&quot; value=&quot;5&quot;/&gt;&lt;property id=&quot;20300&quot; value=&quot;Slide 9&quot;/&gt;&lt;property id=&quot;20307&quot; value=&quot;273&quot;/&gt;&lt;/object&gt;&lt;object type=&quot;3&quot; unique_id=&quot;10013&quot;&gt;&lt;property id=&quot;20148&quot; value=&quot;5&quot;/&gt;&lt;property id=&quot;20300&quot; value=&quot;Slide 10 - &amp;quot;3. Đổi tên (Rename) thư mục&amp;quot;&quot;/&gt;&lt;property id=&quot;20307&quot; value=&quot;262&quot;/&gt;&lt;/object&gt;&lt;object type=&quot;3&quot; unique_id=&quot;10014&quot;&gt;&lt;property id=&quot;20148&quot; value=&quot;5&quot;/&gt;&lt;property id=&quot;20300&quot; value=&quot;Slide 11&quot;/&gt;&lt;property id=&quot;20307&quot; value=&quot;274&quot;/&gt;&lt;/object&gt;&lt;object type=&quot;3&quot; unique_id=&quot;10015&quot;&gt;&lt;property id=&quot;20148&quot; value=&quot;5&quot;/&gt;&lt;property id=&quot;20300&quot; value=&quot;Slide 12 - &amp;quot;4. Nhắc lại thao tác Xóa(Delete) thư mục&amp;quot;&quot;/&gt;&lt;property id=&quot;20307&quot; value=&quot;263&quot;/&gt;&lt;/object&gt;&lt;object type=&quot;3&quot; unique_id=&quot;10016&quot;&gt;&lt;property id=&quot;20148&quot; value=&quot;5&quot;/&gt;&lt;property id=&quot;20300&quot; value=&quot;Slide 13 - &amp;quot;Thực hành:&amp;quot;&quot;/&gt;&lt;property id=&quot;20307&quot; value=&quot;264&quot;/&gt;&lt;/object&gt;&lt;object type=&quot;3&quot; unique_id=&quot;10017&quot;&gt;&lt;property id=&quot;20148&quot; value=&quot;5&quot;/&gt;&lt;property id=&quot;20300&quot; value=&quot;Slide 14 - &amp;quot;Thực hành&amp;quot;&quot;/&gt;&lt;property id=&quot;20307&quot; value=&quot;265&quot;/&gt;&lt;/object&gt;&lt;object type=&quot;3&quot; unique_id=&quot;10018&quot;&gt;&lt;property id=&quot;20148&quot; value=&quot;5&quot;/&gt;&lt;property id=&quot;20300&quot; value=&quot;Slide 15&quot;/&gt;&lt;property id=&quot;20307&quot; value=&quot;275&quot;/&gt;&lt;/object&gt;&lt;object type=&quot;3&quot; unique_id=&quot;10019&quot;&gt;&lt;property id=&quot;20148&quot; value=&quot;5&quot;/&gt;&lt;property id=&quot;20300&quot; value=&quot;Slide 16&quot;/&gt;&lt;property id=&quot;20307&quot; value=&quot;270&quot;/&gt;&lt;/object&gt;&lt;object type=&quot;3&quot; unique_id=&quot;10020&quot;&gt;&lt;property id=&quot;20148&quot; value=&quot;5&quot;/&gt;&lt;property id=&quot;20300&quot; value=&quot;Slide 17&quot;/&gt;&lt;property id=&quot;20307&quot; value=&quot;276&quot;/&gt;&lt;/object&gt;&lt;object type=&quot;3&quot; unique_id=&quot;10021&quot;&gt;&lt;property id=&quot;20148&quot; value=&quot;5&quot;/&gt;&lt;property id=&quot;20300&quot; value=&quot;Slide 18 - &amp;quot;Ghi nhớ:&amp;quot;&quot;/&gt;&lt;property id=&quot;20307&quot; value=&quot;26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739</TotalTime>
  <Words>779</Words>
  <Application>Microsoft Office PowerPoint</Application>
  <PresentationFormat>On-screen Show (4:3)</PresentationFormat>
  <Paragraphs>107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BÀI 2: CÁC THAO TÁC VỚI THƯ MỤC (2 tiết)</vt:lpstr>
      <vt:lpstr>1. Nhắc lại kiến thức</vt:lpstr>
      <vt:lpstr>PowerPoint Presentation</vt:lpstr>
      <vt:lpstr>PowerPoint Presentation</vt:lpstr>
      <vt:lpstr>c. Đánh dấu     vào      ở sau câu đúng ( thực hành) </vt:lpstr>
      <vt:lpstr>2. Sao chép (Copy) thư mục</vt:lpstr>
      <vt:lpstr>PowerPoint Presentation</vt:lpstr>
      <vt:lpstr>PowerPoint Presentation</vt:lpstr>
      <vt:lpstr>3. Đổi tên (Rename) thư mục</vt:lpstr>
      <vt:lpstr>PowerPoint Presentation</vt:lpstr>
      <vt:lpstr>4. Nhắc lại thao tác Xóa(Delete) thư mục</vt:lpstr>
      <vt:lpstr>Thực hành:</vt:lpstr>
      <vt:lpstr>Thực hành</vt:lpstr>
      <vt:lpstr>PowerPoint Presentation</vt:lpstr>
      <vt:lpstr>PowerPoint Presentation</vt:lpstr>
      <vt:lpstr>PowerPoint Presentation</vt:lpstr>
      <vt:lpstr>Ghi nhớ: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3: THƯ ĐIỆN TỬ</dc:title>
  <dc:creator>User</dc:creator>
  <cp:lastModifiedBy>MTC</cp:lastModifiedBy>
  <cp:revision>81</cp:revision>
  <dcterms:created xsi:type="dcterms:W3CDTF">2017-09-12T01:40:07Z</dcterms:created>
  <dcterms:modified xsi:type="dcterms:W3CDTF">2023-01-16T03:15:28Z</dcterms:modified>
</cp:coreProperties>
</file>