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media1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4"/>
  </p:notesMasterIdLst>
  <p:sldIdLst>
    <p:sldId id="263" r:id="rId3"/>
    <p:sldId id="289" r:id="rId4"/>
    <p:sldId id="290" r:id="rId5"/>
    <p:sldId id="291" r:id="rId6"/>
    <p:sldId id="292" r:id="rId7"/>
    <p:sldId id="266" r:id="rId8"/>
    <p:sldId id="288" r:id="rId9"/>
    <p:sldId id="259" r:id="rId10"/>
    <p:sldId id="267" r:id="rId11"/>
    <p:sldId id="260" r:id="rId12"/>
    <p:sldId id="268" r:id="rId13"/>
    <p:sldId id="256" r:id="rId14"/>
    <p:sldId id="261" r:id="rId15"/>
    <p:sldId id="285" r:id="rId16"/>
    <p:sldId id="286" r:id="rId17"/>
    <p:sldId id="287" r:id="rId18"/>
    <p:sldId id="270" r:id="rId19"/>
    <p:sldId id="271" r:id="rId20"/>
    <p:sldId id="272" r:id="rId21"/>
    <p:sldId id="273" r:id="rId22"/>
    <p:sldId id="262" r:id="rId23"/>
    <p:sldId id="274" r:id="rId24"/>
    <p:sldId id="284" r:id="rId25"/>
    <p:sldId id="283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BA24"/>
    <a:srgbClr val="A5076D"/>
    <a:srgbClr val="F74E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1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6B8C3C6-4BFE-41B6-B1F0-E25488D2FFBC}" type="datetimeFigureOut">
              <a:rPr lang="fr-FR" altLang="en-US"/>
              <a:pPr/>
              <a:t>18/11/2022</a:t>
            </a:fld>
            <a:endParaRPr lang="fr-FR" alt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68BD43A-3893-4614-B3A6-ACB96D0E1FA9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6585699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FC976D-0747-4CED-B68A-B84CF7E33ED5}" type="datetimeFigureOut">
              <a:rPr lang="fr-FR" altLang="en-US" smtClean="0"/>
              <a:pPr/>
              <a:t>18/11/2022</a:t>
            </a:fld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D34B6-4188-4060-B81A-B70BCF2725CC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672717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AFF8B2-4E45-4FF3-9F4D-37086FA2ED0A}" type="datetimeFigureOut">
              <a:rPr lang="fr-FR" altLang="en-US" smtClean="0"/>
              <a:pPr/>
              <a:t>18/11/2022</a:t>
            </a:fld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EEDBB-8F03-47D4-8E3A-4A17E15A7477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282693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0FB3CC-5FE6-4C04-916E-645F73FC9A74}" type="datetimeFigureOut">
              <a:rPr lang="fr-FR" altLang="en-US" smtClean="0"/>
              <a:pPr/>
              <a:t>18/11/2022</a:t>
            </a:fld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D88F4-2E82-4380-B166-AF6F136F0F2E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37900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FC29-BA93-4D1E-B6A8-34C326E2B6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DF48-5F69-4274-BAC5-37D2D55171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41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FC29-BA93-4D1E-B6A8-34C326E2B6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DF48-5F69-4274-BAC5-37D2D55171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482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FC29-BA93-4D1E-B6A8-34C326E2B6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DF48-5F69-4274-BAC5-37D2D55171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386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FC29-BA93-4D1E-B6A8-34C326E2B6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DF48-5F69-4274-BAC5-37D2D55171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90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FC29-BA93-4D1E-B6A8-34C326E2B6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DF48-5F69-4274-BAC5-37D2D55171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103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FC29-BA93-4D1E-B6A8-34C326E2B6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DF48-5F69-4274-BAC5-37D2D55171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150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FC29-BA93-4D1E-B6A8-34C326E2B6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DF48-5F69-4274-BAC5-37D2D55171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868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FC29-BA93-4D1E-B6A8-34C326E2B6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DF48-5F69-4274-BAC5-37D2D55171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427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0A90C3-0B32-413D-8085-09B48C660233}" type="datetimeFigureOut">
              <a:rPr lang="fr-FR" altLang="en-US" smtClean="0"/>
              <a:pPr/>
              <a:t>18/11/2022</a:t>
            </a:fld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D7F64-BECD-4CE4-85FC-DB47D9A54C02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885613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FC29-BA93-4D1E-B6A8-34C326E2B6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DF48-5F69-4274-BAC5-37D2D55171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9116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FC29-BA93-4D1E-B6A8-34C326E2B6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DF48-5F69-4274-BAC5-37D2D55171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6589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9FC29-BA93-4D1E-B6A8-34C326E2B6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4DF48-5F69-4274-BAC5-37D2D55171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122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CFA530-C18B-4C78-AA24-9F3D32971AC0}" type="datetimeFigureOut">
              <a:rPr lang="fr-FR" altLang="en-US" smtClean="0"/>
              <a:pPr/>
              <a:t>18/11/2022</a:t>
            </a:fld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A4CB5-8305-4647-95B6-4F248E21B0C7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644143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72B583-0EEE-4A0E-852A-FA7BB1F779B8}" type="datetimeFigureOut">
              <a:rPr lang="fr-FR" altLang="en-US" smtClean="0"/>
              <a:pPr/>
              <a:t>18/11/2022</a:t>
            </a:fld>
            <a:endParaRPr lang="fr-FR" alt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E1F00-E289-4F24-B8DE-742F150ADBA0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418246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D4806D-43E3-46B7-962B-8D80DC0D25A3}" type="datetimeFigureOut">
              <a:rPr lang="fr-FR" altLang="en-US" smtClean="0"/>
              <a:pPr/>
              <a:t>18/11/2022</a:t>
            </a:fld>
            <a:endParaRPr lang="fr-FR" alt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3F2C3-FDF4-45D7-A0BB-69B1A6434519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957438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BA7764-3666-4722-A613-4D2281B03222}" type="datetimeFigureOut">
              <a:rPr lang="fr-FR" altLang="en-US" smtClean="0"/>
              <a:pPr/>
              <a:t>18/11/2022</a:t>
            </a:fld>
            <a:endParaRPr lang="fr-FR" altLang="en-US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7C3E8-6CFE-424A-87A0-D59011B1A9C3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030875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59DE2A-88FA-44F7-B2F1-760C6C878C60}" type="datetimeFigureOut">
              <a:rPr lang="fr-FR" altLang="en-US" smtClean="0"/>
              <a:pPr/>
              <a:t>18/11/2022</a:t>
            </a:fld>
            <a:endParaRPr lang="fr-FR" altLang="en-US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17F5A-A405-44A3-A498-E21344F183F9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051239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047AA9-0F41-4D6E-A17C-6CC086EAFDB9}" type="datetimeFigureOut">
              <a:rPr lang="fr-FR" altLang="en-US" smtClean="0"/>
              <a:pPr/>
              <a:t>18/11/2022</a:t>
            </a:fld>
            <a:endParaRPr lang="fr-FR" alt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4F3E6-6389-4471-98EB-D36873F660AD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440499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5BC906-7FCD-42F5-8FD2-1B2D71E3EC85}" type="datetimeFigureOut">
              <a:rPr lang="fr-FR" altLang="en-US" smtClean="0"/>
              <a:pPr/>
              <a:t>18/11/2022</a:t>
            </a:fld>
            <a:endParaRPr lang="fr-FR" alt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C8EC9-7D0B-4F3F-8B6E-3EC6B9185EC3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914975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0EACDC5-E317-412A-984B-70B3AD8709E8}" type="datetimeFigureOut">
              <a:rPr lang="fr-FR" altLang="en-US" smtClean="0"/>
              <a:pPr/>
              <a:t>18/11/2022</a:t>
            </a:fld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8A62CA2-EAE7-477F-9A76-4DE55DB63988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B29FC29-BA93-4D1E-B6A8-34C326E2B69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11/18/2022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144DF48-5F69-4274-BAC5-37D2D55171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318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openxmlformats.org/officeDocument/2006/relationships/hyperlink" Target="file:///C:\Documents%20and%20Settings\Administrator\Desktop\CHAY\Chay%20(H)\GIAO%20AN\GA%20DT\VINH\THIET%20KE%20BAI%20DAY\CONGTODINH\bai%20hoi%20giang%20Av8.ppt#-1,20,Slide 20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iao%20an%20tin%20hoc\NHAC\VUIDEHOC.WAV" TargetMode="External"/><Relationship Id="rId6" Type="http://schemas.openxmlformats.org/officeDocument/2006/relationships/image" Target="../media/image2.gif"/><Relationship Id="rId11" Type="http://schemas.openxmlformats.org/officeDocument/2006/relationships/slide" Target="slide19.xml"/><Relationship Id="rId5" Type="http://schemas.openxmlformats.org/officeDocument/2006/relationships/slide" Target="slide1.xml"/><Relationship Id="rId10" Type="http://schemas.openxmlformats.org/officeDocument/2006/relationships/image" Target="../media/image5.png"/><Relationship Id="rId4" Type="http://schemas.openxmlformats.org/officeDocument/2006/relationships/slide" Target="slide18.xm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13" Type="http://schemas.openxmlformats.org/officeDocument/2006/relationships/slide" Target="slide19.xml"/><Relationship Id="rId3" Type="http://schemas.openxmlformats.org/officeDocument/2006/relationships/slideLayout" Target="../slideLayouts/slideLayout2.xml"/><Relationship Id="rId7" Type="http://schemas.openxmlformats.org/officeDocument/2006/relationships/slide" Target="slide29.xml"/><Relationship Id="rId12" Type="http://schemas.openxmlformats.org/officeDocument/2006/relationships/image" Target="../media/image3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28.xml"/><Relationship Id="rId11" Type="http://schemas.openxmlformats.org/officeDocument/2006/relationships/image" Target="../media/image35.gif"/><Relationship Id="rId5" Type="http://schemas.openxmlformats.org/officeDocument/2006/relationships/slide" Target="slide27.xml"/><Relationship Id="rId10" Type="http://schemas.openxmlformats.org/officeDocument/2006/relationships/image" Target="../media/image34.gif"/><Relationship Id="rId4" Type="http://schemas.openxmlformats.org/officeDocument/2006/relationships/slide" Target="slide26.xml"/><Relationship Id="rId9" Type="http://schemas.openxmlformats.org/officeDocument/2006/relationships/slide" Target="slide31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42.png"/><Relationship Id="rId18" Type="http://schemas.openxmlformats.org/officeDocument/2006/relationships/image" Target="../media/image45.png"/><Relationship Id="rId3" Type="http://schemas.openxmlformats.org/officeDocument/2006/relationships/audio" Target="../media/audio6.wav"/><Relationship Id="rId7" Type="http://schemas.openxmlformats.org/officeDocument/2006/relationships/image" Target="../media/image38.png"/><Relationship Id="rId12" Type="http://schemas.openxmlformats.org/officeDocument/2006/relationships/image" Target="../media/image41.png"/><Relationship Id="rId17" Type="http://schemas.openxmlformats.org/officeDocument/2006/relationships/image" Target="../media/image44.png"/><Relationship Id="rId2" Type="http://schemas.openxmlformats.org/officeDocument/2006/relationships/audio" Target="../media/audio5.wav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5" Type="http://schemas.openxmlformats.org/officeDocument/2006/relationships/image" Target="../media/image14.png"/><Relationship Id="rId10" Type="http://schemas.microsoft.com/office/2007/relationships/hdphoto" Target="../media/hdphoto3.wdp"/><Relationship Id="rId4" Type="http://schemas.openxmlformats.org/officeDocument/2006/relationships/audio" Target="../media/audio7.wav"/><Relationship Id="rId9" Type="http://schemas.openxmlformats.org/officeDocument/2006/relationships/image" Target="../media/image39.png"/><Relationship Id="rId14" Type="http://schemas.openxmlformats.org/officeDocument/2006/relationships/slide" Target="slide25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46.png"/><Relationship Id="rId3" Type="http://schemas.openxmlformats.org/officeDocument/2006/relationships/audio" Target="../media/audio7.wav"/><Relationship Id="rId7" Type="http://schemas.openxmlformats.org/officeDocument/2006/relationships/image" Target="../media/image38.png"/><Relationship Id="rId12" Type="http://schemas.openxmlformats.org/officeDocument/2006/relationships/image" Target="../media/image4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0" Type="http://schemas.microsoft.com/office/2007/relationships/hdphoto" Target="../media/hdphoto3.wdp"/><Relationship Id="rId4" Type="http://schemas.openxmlformats.org/officeDocument/2006/relationships/audio" Target="../media/audio6.wav"/><Relationship Id="rId9" Type="http://schemas.openxmlformats.org/officeDocument/2006/relationships/image" Target="../media/image39.png"/><Relationship Id="rId14" Type="http://schemas.openxmlformats.org/officeDocument/2006/relationships/slide" Target="slide25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42.png"/><Relationship Id="rId3" Type="http://schemas.openxmlformats.org/officeDocument/2006/relationships/audio" Target="../media/audio6.wav"/><Relationship Id="rId7" Type="http://schemas.openxmlformats.org/officeDocument/2006/relationships/image" Target="../media/image38.png"/><Relationship Id="rId12" Type="http://schemas.openxmlformats.org/officeDocument/2006/relationships/image" Target="../media/image4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0" Type="http://schemas.microsoft.com/office/2007/relationships/hdphoto" Target="../media/hdphoto3.wdp"/><Relationship Id="rId4" Type="http://schemas.openxmlformats.org/officeDocument/2006/relationships/audio" Target="../media/audio7.wav"/><Relationship Id="rId9" Type="http://schemas.openxmlformats.org/officeDocument/2006/relationships/image" Target="../media/image39.png"/><Relationship Id="rId14" Type="http://schemas.openxmlformats.org/officeDocument/2006/relationships/slide" Target="slide25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5.xml"/><Relationship Id="rId3" Type="http://schemas.openxmlformats.org/officeDocument/2006/relationships/audio" Target="../media/audio7.wav"/><Relationship Id="rId7" Type="http://schemas.openxmlformats.org/officeDocument/2006/relationships/image" Target="../media/image38.png"/><Relationship Id="rId12" Type="http://schemas.openxmlformats.org/officeDocument/2006/relationships/image" Target="../media/image46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0" Type="http://schemas.microsoft.com/office/2007/relationships/hdphoto" Target="../media/hdphoto3.wdp"/><Relationship Id="rId4" Type="http://schemas.openxmlformats.org/officeDocument/2006/relationships/audio" Target="../media/audio6.wav"/><Relationship Id="rId9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3.wav"/><Relationship Id="rId7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gif"/><Relationship Id="rId10" Type="http://schemas.openxmlformats.org/officeDocument/2006/relationships/image" Target="../media/image11.png"/><Relationship Id="rId4" Type="http://schemas.openxmlformats.org/officeDocument/2006/relationships/audio" Target="../media/audio4.wav"/><Relationship Id="rId9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46.png"/><Relationship Id="rId3" Type="http://schemas.openxmlformats.org/officeDocument/2006/relationships/audio" Target="../media/audio7.wav"/><Relationship Id="rId7" Type="http://schemas.openxmlformats.org/officeDocument/2006/relationships/image" Target="../media/image38.png"/><Relationship Id="rId12" Type="http://schemas.openxmlformats.org/officeDocument/2006/relationships/image" Target="../media/image4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microsoft.com/office/2007/relationships/hdphoto" Target="../media/hdphoto3.wdp"/><Relationship Id="rId4" Type="http://schemas.openxmlformats.org/officeDocument/2006/relationships/audio" Target="../media/audio6.wav"/><Relationship Id="rId9" Type="http://schemas.openxmlformats.org/officeDocument/2006/relationships/image" Target="../media/image39.png"/><Relationship Id="rId14" Type="http://schemas.openxmlformats.org/officeDocument/2006/relationships/slide" Target="slide25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5.xml"/><Relationship Id="rId3" Type="http://schemas.openxmlformats.org/officeDocument/2006/relationships/audio" Target="../media/audio7.wav"/><Relationship Id="rId7" Type="http://schemas.openxmlformats.org/officeDocument/2006/relationships/image" Target="../media/image38.png"/><Relationship Id="rId12" Type="http://schemas.openxmlformats.org/officeDocument/2006/relationships/image" Target="../media/image46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0" Type="http://schemas.microsoft.com/office/2007/relationships/hdphoto" Target="../media/hdphoto3.wdp"/><Relationship Id="rId4" Type="http://schemas.openxmlformats.org/officeDocument/2006/relationships/audio" Target="../media/audio6.wav"/><Relationship Id="rId9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3.wav"/><Relationship Id="rId7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gif"/><Relationship Id="rId10" Type="http://schemas.openxmlformats.org/officeDocument/2006/relationships/image" Target="../media/image11.png"/><Relationship Id="rId4" Type="http://schemas.openxmlformats.org/officeDocument/2006/relationships/audio" Target="../media/audio4.wav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3.wav"/><Relationship Id="rId7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gif"/><Relationship Id="rId10" Type="http://schemas.openxmlformats.org/officeDocument/2006/relationships/image" Target="../media/image11.png"/><Relationship Id="rId4" Type="http://schemas.openxmlformats.org/officeDocument/2006/relationships/audio" Target="../media/audio4.wav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58358" y="0"/>
            <a:ext cx="9009424" cy="67818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altLang="vi-VN"/>
          </a:p>
        </p:txBody>
      </p:sp>
      <p:sp>
        <p:nvSpPr>
          <p:cNvPr id="26637" name="WordArt 13"/>
          <p:cNvSpPr>
            <a:spLocks noChangeArrowheads="1" noChangeShapeType="1" noTextEdit="1"/>
          </p:cNvSpPr>
          <p:nvPr/>
        </p:nvSpPr>
        <p:spPr bwMode="auto">
          <a:xfrm>
            <a:off x="1295738" y="1524000"/>
            <a:ext cx="6933624" cy="5638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4000" b="1" kern="10">
              <a:ln w="28575">
                <a:solidFill>
                  <a:srgbClr val="FF3300"/>
                </a:solidFill>
                <a:round/>
                <a:headEnd/>
                <a:tailEnd/>
              </a:ln>
              <a:solidFill>
                <a:schemeClr val="folHlink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6643" name="WordArt 19"/>
          <p:cNvSpPr>
            <a:spLocks noChangeArrowheads="1" noChangeShapeType="1" noTextEdit="1"/>
          </p:cNvSpPr>
          <p:nvPr/>
        </p:nvSpPr>
        <p:spPr bwMode="auto">
          <a:xfrm>
            <a:off x="3085714" y="3128962"/>
            <a:ext cx="3048794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solidFill>
                  <a:srgbClr val="0000FF"/>
                </a:solidFill>
                <a:latin typeface="Times New Roman"/>
                <a:cs typeface="Times New Roman"/>
              </a:rPr>
              <a:t>MÔN :  TIN HỌC 5</a:t>
            </a:r>
          </a:p>
        </p:txBody>
      </p:sp>
      <p:sp>
        <p:nvSpPr>
          <p:cNvPr id="26644" name="WordArt 20"/>
          <p:cNvSpPr>
            <a:spLocks noChangeArrowheads="1" noChangeShapeType="1" noTextEdit="1"/>
          </p:cNvSpPr>
          <p:nvPr/>
        </p:nvSpPr>
        <p:spPr bwMode="auto">
          <a:xfrm>
            <a:off x="3407295" y="5322890"/>
            <a:ext cx="2134156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rgbClr val="CC00CC"/>
                </a:solidFill>
                <a:round/>
                <a:headEnd/>
                <a:tailEnd/>
              </a:ln>
              <a:solidFill>
                <a:srgbClr val="336699"/>
              </a:solidFill>
              <a:latin typeface="Times New Roman"/>
              <a:cs typeface="Times New Roman"/>
            </a:endParaRPr>
          </a:p>
        </p:txBody>
      </p:sp>
      <p:pic>
        <p:nvPicPr>
          <p:cNvPr id="2055" name="Picture 21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"/>
            <a:ext cx="1829276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2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72221" y="-179"/>
            <a:ext cx="1371600" cy="137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-1221" y="5585655"/>
            <a:ext cx="1277937" cy="1273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2062" y="5584828"/>
            <a:ext cx="1277874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TextBox 16"/>
          <p:cNvSpPr txBox="1">
            <a:spLocks noChangeArrowheads="1"/>
          </p:cNvSpPr>
          <p:nvPr/>
        </p:nvSpPr>
        <p:spPr bwMode="auto">
          <a:xfrm>
            <a:off x="-1190" y="711200"/>
            <a:ext cx="914400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0000FF"/>
                </a:solidFill>
                <a:latin typeface="Calibri" pitchFamily="34" charset="0"/>
              </a:rPr>
              <a:t>TRƯỜNG TIỂU HỌC GIA THỤY</a:t>
            </a:r>
          </a:p>
        </p:txBody>
      </p:sp>
      <p:sp>
        <p:nvSpPr>
          <p:cNvPr id="15" name="WordArt 19"/>
          <p:cNvSpPr>
            <a:spLocks noChangeArrowheads="1" noChangeShapeType="1" noTextEdit="1"/>
          </p:cNvSpPr>
          <p:nvPr/>
        </p:nvSpPr>
        <p:spPr bwMode="auto">
          <a:xfrm>
            <a:off x="864491" y="5255425"/>
            <a:ext cx="7491239" cy="414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Giáo</a:t>
            </a:r>
            <a:r>
              <a:rPr lang="en-US" sz="3600" b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viên</a:t>
            </a:r>
            <a:r>
              <a:rPr lang="en-US" sz="3600" b="1" kern="10" dirty="0">
                <a:solidFill>
                  <a:srgbClr val="FF0000"/>
                </a:solidFill>
                <a:latin typeface="Times New Roman"/>
                <a:cs typeface="Times New Roman"/>
              </a:rPr>
              <a:t>: TRỊNH THỊ THANH DUNG</a:t>
            </a:r>
          </a:p>
        </p:txBody>
      </p:sp>
    </p:spTree>
    <p:extLst>
      <p:ext uri="{BB962C8B-B14F-4D97-AF65-F5344CB8AC3E}">
        <p14:creationId xmlns:p14="http://schemas.microsoft.com/office/powerpoint/2010/main" val="70928142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2"/>
          <p:cNvSpPr txBox="1">
            <a:spLocks/>
          </p:cNvSpPr>
          <p:nvPr/>
        </p:nvSpPr>
        <p:spPr bwMode="auto">
          <a:xfrm>
            <a:off x="76200" y="152400"/>
            <a:ext cx="8915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altLang="en-US" dirty="0">
                <a:solidFill>
                  <a:srgbClr val="FF0000"/>
                </a:solidFill>
              </a:rPr>
              <a:t>	</a:t>
            </a:r>
          </a:p>
          <a:p>
            <a:pPr marL="457200" lvl="1" indent="0">
              <a:buNone/>
            </a:pPr>
            <a:r>
              <a:rPr lang="fr-FR" altLang="en-US" dirty="0">
                <a:solidFill>
                  <a:srgbClr val="FF0000"/>
                </a:solidFill>
              </a:rPr>
              <a:t>- </a:t>
            </a:r>
            <a:r>
              <a:rPr lang="fr-FR" altLang="en-US" dirty="0" err="1">
                <a:solidFill>
                  <a:srgbClr val="FF0000"/>
                </a:solidFill>
              </a:rPr>
              <a:t>Xmind</a:t>
            </a:r>
            <a:r>
              <a:rPr lang="fr-FR" altLang="en-US" dirty="0">
                <a:solidFill>
                  <a:srgbClr val="FF0000"/>
                </a:solidFill>
              </a:rPr>
              <a:t> </a:t>
            </a:r>
            <a:r>
              <a:rPr lang="fr-FR" altLang="en-US" dirty="0" err="1">
                <a:solidFill>
                  <a:srgbClr val="FF0000"/>
                </a:solidFill>
              </a:rPr>
              <a:t>có</a:t>
            </a:r>
            <a:r>
              <a:rPr lang="fr-FR" altLang="en-US" dirty="0">
                <a:solidFill>
                  <a:srgbClr val="FF0000"/>
                </a:solidFill>
              </a:rPr>
              <a:t> </a:t>
            </a:r>
            <a:r>
              <a:rPr lang="fr-FR" altLang="en-US" dirty="0" err="1">
                <a:solidFill>
                  <a:srgbClr val="FF0000"/>
                </a:solidFill>
              </a:rPr>
              <a:t>nhiều</a:t>
            </a:r>
            <a:r>
              <a:rPr lang="fr-FR" altLang="en-US" dirty="0">
                <a:solidFill>
                  <a:srgbClr val="FF0000"/>
                </a:solidFill>
              </a:rPr>
              <a:t> </a:t>
            </a:r>
            <a:r>
              <a:rPr lang="fr-FR" altLang="en-US" dirty="0" err="1">
                <a:solidFill>
                  <a:srgbClr val="FF0000"/>
                </a:solidFill>
              </a:rPr>
              <a:t>kiểu</a:t>
            </a:r>
            <a:r>
              <a:rPr lang="fr-FR" altLang="en-US" dirty="0">
                <a:solidFill>
                  <a:srgbClr val="FF0000"/>
                </a:solidFill>
              </a:rPr>
              <a:t> </a:t>
            </a:r>
            <a:r>
              <a:rPr lang="fr-FR" altLang="en-US" dirty="0" err="1">
                <a:solidFill>
                  <a:srgbClr val="FF0000"/>
                </a:solidFill>
              </a:rPr>
              <a:t>bản</a:t>
            </a:r>
            <a:r>
              <a:rPr lang="fr-FR" altLang="en-US" dirty="0">
                <a:solidFill>
                  <a:srgbClr val="FF0000"/>
                </a:solidFill>
              </a:rPr>
              <a:t> </a:t>
            </a:r>
            <a:r>
              <a:rPr lang="fr-FR" altLang="en-US" dirty="0" err="1">
                <a:solidFill>
                  <a:srgbClr val="FF0000"/>
                </a:solidFill>
              </a:rPr>
              <a:t>đồ</a:t>
            </a:r>
            <a:r>
              <a:rPr lang="fr-FR" altLang="en-US" dirty="0">
                <a:solidFill>
                  <a:srgbClr val="FF0000"/>
                </a:solidFill>
              </a:rPr>
              <a:t> : </a:t>
            </a:r>
          </a:p>
          <a:p>
            <a:pPr marL="457200" lvl="1" indent="0">
              <a:buNone/>
            </a:pPr>
            <a:r>
              <a:rPr lang="fr-FR" altLang="en-US" dirty="0">
                <a:solidFill>
                  <a:srgbClr val="FF0000"/>
                </a:solidFill>
              </a:rPr>
              <a:t>	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73819"/>
            <a:ext cx="3790406" cy="209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410" y="2499946"/>
            <a:ext cx="3697190" cy="20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410200" y="1569788"/>
            <a:ext cx="323999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fr-FR" altLang="en-US" sz="2800" dirty="0" err="1"/>
              <a:t>Hình</a:t>
            </a:r>
            <a:r>
              <a:rPr lang="fr-FR" altLang="en-US" sz="2800" dirty="0"/>
              <a:t> </a:t>
            </a:r>
            <a:r>
              <a:rPr lang="fr-FR" altLang="en-US" sz="2800" dirty="0" err="1"/>
              <a:t>xương</a:t>
            </a:r>
            <a:r>
              <a:rPr lang="fr-FR" altLang="en-US" sz="2800" dirty="0"/>
              <a:t> </a:t>
            </a:r>
            <a:r>
              <a:rPr lang="fr-FR" altLang="en-US" sz="2800" dirty="0" err="1"/>
              <a:t>cá</a:t>
            </a:r>
            <a:r>
              <a:rPr lang="fr-FR" altLang="en-US" sz="2800" dirty="0"/>
              <a:t> </a:t>
            </a:r>
          </a:p>
          <a:p>
            <a:pPr lvl="1"/>
            <a:r>
              <a:rPr lang="fr-FR" altLang="en-US" sz="2800" dirty="0" err="1"/>
              <a:t>Fishbone</a:t>
            </a:r>
            <a:r>
              <a:rPr lang="fr-FR" altLang="en-US" sz="2800" dirty="0"/>
              <a:t> Chart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200" y="1852127"/>
            <a:ext cx="3320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en-US" sz="2800" dirty="0" err="1"/>
              <a:t>Bản</a:t>
            </a:r>
            <a:r>
              <a:rPr lang="fr-FR" altLang="en-US" sz="2800" dirty="0"/>
              <a:t> </a:t>
            </a:r>
            <a:r>
              <a:rPr lang="fr-FR" altLang="en-US" sz="2800" dirty="0" err="1"/>
              <a:t>đồ</a:t>
            </a:r>
            <a:r>
              <a:rPr lang="fr-FR" altLang="en-US" sz="2800" dirty="0"/>
              <a:t> </a:t>
            </a:r>
            <a:r>
              <a:rPr lang="fr-FR" altLang="en-US" sz="2800" dirty="0" err="1"/>
              <a:t>tư</a:t>
            </a:r>
            <a:r>
              <a:rPr lang="fr-FR" altLang="en-US" sz="2800" dirty="0"/>
              <a:t> </a:t>
            </a:r>
            <a:r>
              <a:rPr lang="fr-FR" altLang="en-US" sz="2800" dirty="0" err="1"/>
              <a:t>duy</a:t>
            </a:r>
            <a:r>
              <a:rPr lang="fr-FR" altLang="en-US" sz="2800" dirty="0"/>
              <a:t> MAP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9500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414866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3000" y="288606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68" y="152399"/>
            <a:ext cx="4041732" cy="2717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15419" y="2971799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01" y="3657599"/>
            <a:ext cx="3578399" cy="244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31333" y="609933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792" y="3657599"/>
            <a:ext cx="3300608" cy="255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638800" y="6214407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Logic</a:t>
            </a:r>
          </a:p>
        </p:txBody>
      </p:sp>
    </p:spTree>
    <p:extLst>
      <p:ext uri="{BB962C8B-B14F-4D97-AF65-F5344CB8AC3E}">
        <p14:creationId xmlns:p14="http://schemas.microsoft.com/office/powerpoint/2010/main" val="417281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304800" y="152400"/>
            <a:ext cx="8382000" cy="1470025"/>
          </a:xfrm>
        </p:spPr>
        <p:txBody>
          <a:bodyPr/>
          <a:lstStyle/>
          <a:p>
            <a:r>
              <a:rPr lang="fr-CA" altLang="en-US" dirty="0">
                <a:solidFill>
                  <a:srgbClr val="FF0000"/>
                </a:solidFill>
              </a:rPr>
              <a:t>2. </a:t>
            </a:r>
            <a:r>
              <a:rPr lang="fr-CA" altLang="en-US" dirty="0" err="1">
                <a:solidFill>
                  <a:srgbClr val="FF0000"/>
                </a:solidFill>
              </a:rPr>
              <a:t>Hướng</a:t>
            </a:r>
            <a:r>
              <a:rPr lang="fr-CA" altLang="en-US" dirty="0">
                <a:solidFill>
                  <a:srgbClr val="FF0000"/>
                </a:solidFill>
              </a:rPr>
              <a:t> </a:t>
            </a:r>
            <a:r>
              <a:rPr lang="fr-CA" altLang="en-US" dirty="0" err="1">
                <a:solidFill>
                  <a:srgbClr val="FF0000"/>
                </a:solidFill>
              </a:rPr>
              <a:t>dẫn</a:t>
            </a:r>
            <a:r>
              <a:rPr lang="fr-CA" altLang="en-US" dirty="0">
                <a:solidFill>
                  <a:srgbClr val="FF0000"/>
                </a:solidFill>
              </a:rPr>
              <a:t> </a:t>
            </a:r>
            <a:r>
              <a:rPr lang="fr-CA" altLang="en-US" dirty="0" err="1">
                <a:solidFill>
                  <a:srgbClr val="FF0000"/>
                </a:solidFill>
              </a:rPr>
              <a:t>sử</a:t>
            </a:r>
            <a:r>
              <a:rPr lang="fr-CA" altLang="en-US" dirty="0">
                <a:solidFill>
                  <a:srgbClr val="FF0000"/>
                </a:solidFill>
              </a:rPr>
              <a:t> </a:t>
            </a:r>
            <a:r>
              <a:rPr lang="fr-CA" altLang="en-US" dirty="0" err="1">
                <a:solidFill>
                  <a:srgbClr val="FF0000"/>
                </a:solidFill>
              </a:rPr>
              <a:t>dụng</a:t>
            </a:r>
            <a:r>
              <a:rPr lang="fr-CA" altLang="en-US" dirty="0">
                <a:solidFill>
                  <a:srgbClr val="FF0000"/>
                </a:solidFill>
              </a:rPr>
              <a:t> </a:t>
            </a:r>
            <a:r>
              <a:rPr lang="fr-CA" altLang="en-US" dirty="0" err="1">
                <a:solidFill>
                  <a:srgbClr val="FF0000"/>
                </a:solidFill>
              </a:rPr>
              <a:t>phần</a:t>
            </a:r>
            <a:r>
              <a:rPr lang="fr-CA" altLang="en-US" dirty="0">
                <a:solidFill>
                  <a:srgbClr val="FF0000"/>
                </a:solidFill>
              </a:rPr>
              <a:t> </a:t>
            </a:r>
            <a:r>
              <a:rPr lang="fr-CA" altLang="en-US" dirty="0" err="1">
                <a:solidFill>
                  <a:srgbClr val="FF0000"/>
                </a:solidFill>
              </a:rPr>
              <a:t>mềm</a:t>
            </a:r>
            <a:endParaRPr lang="fr-FR" altLang="en-US" dirty="0">
              <a:solidFill>
                <a:srgbClr val="FF0000"/>
              </a:solidFill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762000" y="1295400"/>
            <a:ext cx="8305800" cy="1752600"/>
          </a:xfrm>
        </p:spPr>
        <p:txBody>
          <a:bodyPr/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alt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fr-FR" alt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fr-FR" alt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fr-FR" alt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fr-FR" alt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fr-FR" alt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fr-FR" alt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fr-FR" alt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alt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alt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fr-FR" alt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fr-FR" alt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fr-FR" alt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fr-FR" alt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alt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fr-FR" alt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fr-FR" alt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alt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fr-FR" alt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fr-FR" alt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fr-FR" alt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fr-FR" alt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fr-FR" alt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endParaRPr lang="fr-FR" alt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alt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fr-FR" alt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fr-FR" alt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fr-FR" alt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alt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fr-FR" alt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fr-FR" alt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fr-FR" alt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 3: Lưu kết quả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 4: Thoát phần mềm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fr-FR" alt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2"/>
          <p:cNvSpPr txBox="1">
            <a:spLocks/>
          </p:cNvSpPr>
          <p:nvPr/>
        </p:nvSpPr>
        <p:spPr bwMode="auto">
          <a:xfrm>
            <a:off x="228600" y="838200"/>
            <a:ext cx="8839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fr-FR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fr-FR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dung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altLang="en-US" sz="36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fr-FR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fr-FR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>
                <a:latin typeface="Times New Roman" pitchFamily="18" charset="0"/>
                <a:cs typeface="Times New Roman" pitchFamily="18" charset="0"/>
              </a:rPr>
              <a:t>em</a:t>
            </a:r>
            <a:endParaRPr lang="fr-FR" altLang="en-US" sz="3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altLang="en-US" sz="3600" b="1" dirty="0" err="1"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fr-FR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fr-FR" alt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altLang="en-US" sz="3600" b="1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fr-FR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altLang="en-US" sz="3600" b="1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fr-FR" altLang="en-US" sz="36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fr-FR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fr-FR" altLang="en-US" sz="3600" b="1" dirty="0"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395125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099799"/>
            <a:ext cx="1549690" cy="97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9100" y="1295400"/>
            <a:ext cx="8115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Nháy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đúp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chuột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vào</a:t>
            </a:r>
            <a:r>
              <a:rPr lang="en-US" sz="3200" dirty="0">
                <a:solidFill>
                  <a:srgbClr val="FF0000"/>
                </a:solidFill>
              </a:rPr>
              <a:t>                </a:t>
            </a:r>
            <a:r>
              <a:rPr lang="en-US" sz="3200" dirty="0" err="1">
                <a:solidFill>
                  <a:srgbClr val="FF0000"/>
                </a:solidFill>
              </a:rPr>
              <a:t>để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chọn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kiểu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bản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đồ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thích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hợp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42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143000"/>
            <a:ext cx="8275157" cy="472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2900" y="335946"/>
            <a:ext cx="811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Cửa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sổ</a:t>
            </a:r>
            <a:r>
              <a:rPr lang="en-US" sz="3200" dirty="0">
                <a:solidFill>
                  <a:srgbClr val="FF0000"/>
                </a:solidFill>
              </a:rPr>
              <a:t> Choose a Theme </a:t>
            </a:r>
            <a:r>
              <a:rPr lang="en-US" sz="3200" dirty="0" err="1">
                <a:solidFill>
                  <a:srgbClr val="FF0000"/>
                </a:solidFill>
              </a:rPr>
              <a:t>xuất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hiện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280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" y="335946"/>
            <a:ext cx="811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Nháy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chọn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vào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một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mẫu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bất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kì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5105400" cy="3115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847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28184"/>
            <a:ext cx="9448800" cy="637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52362" y="2057400"/>
            <a:ext cx="21440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solidFill>
                  <a:srgbClr val="FF0000"/>
                </a:solidFill>
              </a:rPr>
              <a:t>Bước</a:t>
            </a:r>
            <a:r>
              <a:rPr lang="en-US" dirty="0">
                <a:solidFill>
                  <a:srgbClr val="FF0000"/>
                </a:solidFill>
              </a:rPr>
              <a:t> 1: </a:t>
            </a:r>
            <a:r>
              <a:rPr lang="en-US" dirty="0" err="1">
                <a:solidFill>
                  <a:srgbClr val="FF0000"/>
                </a:solidFill>
              </a:rPr>
              <a:t>Nháy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đúp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chuột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vào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đây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để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thay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đổi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tên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chủ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đề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chính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dirty="0" err="1">
                <a:solidFill>
                  <a:srgbClr val="FF0000"/>
                </a:solidFill>
              </a:rPr>
              <a:t>Em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gõ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Công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việc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của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rồi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nhấn</a:t>
            </a:r>
            <a:r>
              <a:rPr lang="en-US" dirty="0">
                <a:solidFill>
                  <a:srgbClr val="FF0000"/>
                </a:solidFill>
              </a:rPr>
              <a:t> Enter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8224381" y="15240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987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1054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Bước</a:t>
            </a:r>
            <a:r>
              <a:rPr lang="en-US" dirty="0"/>
              <a:t> 2: </a:t>
            </a:r>
            <a:r>
              <a:rPr lang="en-US" dirty="0" err="1"/>
              <a:t>Nháy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ô </a:t>
            </a:r>
            <a:r>
              <a:rPr lang="en-US" b="1" dirty="0" err="1">
                <a:solidFill>
                  <a:srgbClr val="FF0000"/>
                </a:solidFill>
              </a:rPr>
              <a:t>Công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Việc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của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em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Enter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Tab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nhỏ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7620000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8997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9400" y="2399437"/>
            <a:ext cx="2144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91249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467600" y="2039540"/>
            <a:ext cx="1676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Bước</a:t>
            </a:r>
            <a:r>
              <a:rPr lang="en-US" dirty="0"/>
              <a:t> 3: </a:t>
            </a:r>
            <a:r>
              <a:rPr lang="en-US" dirty="0" err="1"/>
              <a:t>Nháy</a:t>
            </a:r>
            <a:r>
              <a:rPr lang="en-US" dirty="0"/>
              <a:t> </a:t>
            </a:r>
            <a:r>
              <a:rPr lang="en-US" dirty="0" err="1"/>
              <a:t>đúp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.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gõ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Quét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nhà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nhấn</a:t>
            </a:r>
            <a:r>
              <a:rPr lang="en-US" dirty="0"/>
              <a:t> Enter</a:t>
            </a:r>
          </a:p>
        </p:txBody>
      </p:sp>
    </p:spTree>
    <p:extLst>
      <p:ext uri="{BB962C8B-B14F-4D97-AF65-F5344CB8AC3E}">
        <p14:creationId xmlns:p14="http://schemas.microsoft.com/office/powerpoint/2010/main" val="2782812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AutoShape 2">
            <a:hlinkClick r:id="" action="ppaction://hlinkshowjump?jump=nextslide" highlightClick="1">
              <a:snd r:embed="rId3" name="Qua trang.wav"/>
            </a:hlinkClick>
          </p:cNvPr>
          <p:cNvSpPr>
            <a:spLocks noChangeArrowheads="1"/>
          </p:cNvSpPr>
          <p:nvPr/>
        </p:nvSpPr>
        <p:spPr bwMode="auto">
          <a:xfrm>
            <a:off x="2114940" y="3724232"/>
            <a:ext cx="1023177" cy="1145479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>
                <a:solidFill>
                  <a:srgbClr val="800000"/>
                </a:solidFill>
                <a:latin typeface="VNI-Bodon-Poster" pitchFamily="2" charset="0"/>
              </a:rPr>
              <a:t>1</a:t>
            </a:r>
          </a:p>
        </p:txBody>
      </p:sp>
      <p:sp>
        <p:nvSpPr>
          <p:cNvPr id="111620" name="AutoShape 4">
            <a:hlinkClick r:id="rId4" action="ppaction://hlinksldjump" highlightClick="1">
              <a:snd r:embed="rId3" name="Qua trang.wav"/>
            </a:hlinkClick>
          </p:cNvPr>
          <p:cNvSpPr>
            <a:spLocks noChangeArrowheads="1"/>
          </p:cNvSpPr>
          <p:nvPr/>
        </p:nvSpPr>
        <p:spPr bwMode="auto">
          <a:xfrm>
            <a:off x="4054888" y="3700593"/>
            <a:ext cx="1034224" cy="1120427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>
                <a:solidFill>
                  <a:srgbClr val="800000"/>
                </a:solidFill>
                <a:latin typeface="VNI-Bodon-Poster" pitchFamily="2" charset="0"/>
              </a:rPr>
              <a:t>2</a:t>
            </a:r>
          </a:p>
        </p:txBody>
      </p:sp>
      <p:sp>
        <p:nvSpPr>
          <p:cNvPr id="17412" name="AutoShape 6"/>
          <p:cNvSpPr>
            <a:spLocks noChangeArrowheads="1"/>
          </p:cNvSpPr>
          <p:nvPr/>
        </p:nvSpPr>
        <p:spPr bwMode="auto">
          <a:xfrm>
            <a:off x="134938" y="69850"/>
            <a:ext cx="9009062" cy="67056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7413" name="AutoShape 7"/>
          <p:cNvSpPr>
            <a:spLocks noChangeArrowheads="1"/>
          </p:cNvSpPr>
          <p:nvPr/>
        </p:nvSpPr>
        <p:spPr bwMode="auto">
          <a:xfrm>
            <a:off x="134938" y="69850"/>
            <a:ext cx="9009062" cy="67056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7414" name="AutoShape 11"/>
          <p:cNvSpPr>
            <a:spLocks noChangeArrowheads="1"/>
          </p:cNvSpPr>
          <p:nvPr/>
        </p:nvSpPr>
        <p:spPr bwMode="auto">
          <a:xfrm>
            <a:off x="287338" y="222250"/>
            <a:ext cx="8856662" cy="67056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pic>
        <p:nvPicPr>
          <p:cNvPr id="17415" name="Picture 12" descr="smalborg[1]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463550"/>
            <a:ext cx="86899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31" name="WordArt 15">
            <a:hlinkClick r:id="rId7" action="ppaction://hlinkpres?slideindex=20&amp;slidetitle=Slide 20"/>
          </p:cNvPr>
          <p:cNvSpPr>
            <a:spLocks noChangeArrowheads="1" noChangeShapeType="1" noTextEdit="1"/>
          </p:cNvSpPr>
          <p:nvPr/>
        </p:nvSpPr>
        <p:spPr bwMode="auto">
          <a:xfrm>
            <a:off x="1371600" y="713539"/>
            <a:ext cx="7099300" cy="903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KHỞI ĐỘNG ĐẦU GIỜ</a:t>
            </a:r>
          </a:p>
          <a:p>
            <a:pPr algn="ctr"/>
            <a:r>
              <a:rPr lang="it-IT" sz="3600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TRÒ CHƠI : AI NHANH AI ĐÚNG</a:t>
            </a:r>
            <a:endParaRPr lang="en-US" sz="3600" b="1" kern="1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7417" name="Picture 19" descr="photo-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80772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20" descr="photo-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52400"/>
            <a:ext cx="609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21" descr="photo-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24600"/>
            <a:ext cx="44958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22" descr="photo-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703263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23" descr="photo-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167438"/>
            <a:ext cx="4648200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24" descr="photo-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167438"/>
            <a:ext cx="4495800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47" name="VUIDEHOC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708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4" name="TextBox 1"/>
          <p:cNvSpPr txBox="1">
            <a:spLocks noChangeArrowheads="1"/>
          </p:cNvSpPr>
          <p:nvPr/>
        </p:nvSpPr>
        <p:spPr bwMode="auto">
          <a:xfrm>
            <a:off x="1524000" y="2209800"/>
            <a:ext cx="2597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Câu hỏi:</a:t>
            </a:r>
          </a:p>
        </p:txBody>
      </p:sp>
      <p:sp>
        <p:nvSpPr>
          <p:cNvPr id="17" name="AutoShape 4">
            <a:hlinkClick r:id="rId11" action="ppaction://hlinksldjump" highlightClick="1">
              <a:snd r:embed="rId3" name="Qua trang.wav"/>
            </a:hlinkClick>
          </p:cNvPr>
          <p:cNvSpPr>
            <a:spLocks noChangeArrowheads="1"/>
          </p:cNvSpPr>
          <p:nvPr/>
        </p:nvSpPr>
        <p:spPr bwMode="auto">
          <a:xfrm>
            <a:off x="6162675" y="3724232"/>
            <a:ext cx="1009650" cy="1073150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>
                <a:solidFill>
                  <a:srgbClr val="800000"/>
                </a:solidFill>
                <a:latin typeface="VNI-Bodon-Poster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607236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remove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140" fill="hold"/>
                                        <p:tgtEl>
                                          <p:spTgt spid="1116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16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16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20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1647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1618" grpId="0" animBg="1"/>
      <p:bldP spid="111620" grpId="0" animBg="1"/>
      <p:bldP spid="111631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6700" y="5029200"/>
            <a:ext cx="65913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/>
              <a:t>Bước</a:t>
            </a:r>
            <a:r>
              <a:rPr lang="en-US" sz="2000" dirty="0"/>
              <a:t> 4: </a:t>
            </a:r>
            <a:r>
              <a:rPr lang="en-US" sz="2000" dirty="0" err="1"/>
              <a:t>Tiếp</a:t>
            </a:r>
            <a:r>
              <a:rPr lang="en-US" sz="2000" dirty="0"/>
              <a:t> </a:t>
            </a:r>
            <a:r>
              <a:rPr lang="en-US" sz="2000" dirty="0" err="1"/>
              <a:t>tục</a:t>
            </a:r>
            <a:r>
              <a:rPr lang="en-US" sz="2000" dirty="0"/>
              <a:t> </a:t>
            </a:r>
            <a:r>
              <a:rPr lang="en-US" sz="2000" dirty="0" err="1"/>
              <a:t>nháy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ô </a:t>
            </a:r>
            <a:r>
              <a:rPr lang="en-US" sz="2000" b="1" dirty="0" err="1">
                <a:solidFill>
                  <a:srgbClr val="FF0000"/>
                </a:solidFill>
              </a:rPr>
              <a:t>Công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Việc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của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em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dirty="0" err="1"/>
              <a:t>rồi</a:t>
            </a:r>
            <a:r>
              <a:rPr lang="en-US" sz="2000" dirty="0"/>
              <a:t> </a:t>
            </a:r>
            <a:r>
              <a:rPr lang="en-US" sz="2000" dirty="0" err="1"/>
              <a:t>nhấn</a:t>
            </a:r>
            <a:r>
              <a:rPr lang="en-US" sz="2000" dirty="0"/>
              <a:t> </a:t>
            </a:r>
            <a:r>
              <a:rPr lang="en-US" sz="2000" dirty="0" err="1"/>
              <a:t>phím</a:t>
            </a:r>
            <a:r>
              <a:rPr lang="en-US" sz="2000" dirty="0"/>
              <a:t> Enter </a:t>
            </a:r>
            <a:r>
              <a:rPr lang="en-US" sz="2000" dirty="0" err="1"/>
              <a:t>hoặc</a:t>
            </a:r>
            <a:r>
              <a:rPr lang="en-US" sz="2000" dirty="0"/>
              <a:t> </a:t>
            </a:r>
            <a:r>
              <a:rPr lang="en-US" sz="2000" dirty="0" err="1"/>
              <a:t>phím</a:t>
            </a:r>
            <a:r>
              <a:rPr lang="en-US" sz="2000" dirty="0"/>
              <a:t> Tab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tạo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chủ</a:t>
            </a:r>
            <a:r>
              <a:rPr lang="en-US" sz="2000" dirty="0"/>
              <a:t> </a:t>
            </a:r>
            <a:r>
              <a:rPr lang="en-US" sz="2000" dirty="0" err="1"/>
              <a:t>đề</a:t>
            </a:r>
            <a:r>
              <a:rPr lang="en-US" sz="2000" dirty="0"/>
              <a:t> </a:t>
            </a:r>
            <a:r>
              <a:rPr lang="en-US" sz="2000" dirty="0" err="1"/>
              <a:t>nhỏ</a:t>
            </a:r>
            <a:r>
              <a:rPr lang="en-US" sz="2000" dirty="0"/>
              <a:t> </a:t>
            </a:r>
            <a:r>
              <a:rPr lang="en-US" sz="2000" dirty="0" err="1"/>
              <a:t>còn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,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Trông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53067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52400"/>
            <a:ext cx="7526189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815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340" y="5029200"/>
            <a:ext cx="9020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hoàn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sản</a:t>
            </a:r>
            <a:r>
              <a:rPr lang="en-US" sz="2800" dirty="0"/>
              <a:t> </a:t>
            </a:r>
            <a:r>
              <a:rPr lang="en-US" sz="2800" dirty="0" err="1"/>
              <a:t>phẩm</a:t>
            </a:r>
            <a:r>
              <a:rPr lang="en-US" sz="2800" dirty="0"/>
              <a:t> </a:t>
            </a:r>
            <a:r>
              <a:rPr lang="en-US" sz="2800" dirty="0" err="1"/>
              <a:t>nháy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           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lưu</a:t>
            </a:r>
            <a:endParaRPr lang="en-US" sz="28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691" y="4507057"/>
            <a:ext cx="1132354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104" y="200025"/>
            <a:ext cx="596265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5493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991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0341" y="228600"/>
            <a:ext cx="8797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Thoát</a:t>
            </a:r>
            <a:r>
              <a:rPr lang="en-US" sz="2800" dirty="0"/>
              <a:t> </a:t>
            </a:r>
            <a:r>
              <a:rPr lang="en-US" sz="2800" dirty="0" err="1"/>
              <a:t>khỏi</a:t>
            </a:r>
            <a:r>
              <a:rPr lang="en-US" sz="2800" dirty="0"/>
              <a:t> </a:t>
            </a:r>
            <a:r>
              <a:rPr lang="en-US" sz="2800" dirty="0" err="1"/>
              <a:t>ứng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38698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04800"/>
            <a:ext cx="824611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0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6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1371600"/>
            <a:ext cx="853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tx2"/>
                </a:solidFill>
              </a:rPr>
              <a:t>Hãy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hoàn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tạo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một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sơ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đồ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tư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duy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tổng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hợp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theo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mẫu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sau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E186056-FC43-95EE-EB89-E7FBAAD215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58240" y="2133600"/>
            <a:ext cx="737616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5048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hlinkClick r:id="rId4" action="ppaction://hlinksldjump"/>
          </p:cNvPr>
          <p:cNvSpPr/>
          <p:nvPr/>
        </p:nvSpPr>
        <p:spPr>
          <a:xfrm>
            <a:off x="2915162" y="1752600"/>
            <a:ext cx="1003266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5" action="ppaction://hlinksldjump"/>
          </p:cNvPr>
          <p:cNvSpPr/>
          <p:nvPr/>
        </p:nvSpPr>
        <p:spPr>
          <a:xfrm>
            <a:off x="4038600" y="1752600"/>
            <a:ext cx="1003266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6" action="ppaction://hlinksldjump"/>
          </p:cNvPr>
          <p:cNvSpPr/>
          <p:nvPr/>
        </p:nvSpPr>
        <p:spPr>
          <a:xfrm>
            <a:off x="5162037" y="1752600"/>
            <a:ext cx="1003266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7" action="ppaction://hlinksldjump"/>
          </p:cNvPr>
          <p:cNvSpPr/>
          <p:nvPr/>
        </p:nvSpPr>
        <p:spPr>
          <a:xfrm>
            <a:off x="2915730" y="3298673"/>
            <a:ext cx="1003266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8" action="ppaction://hlinksldjump"/>
          </p:cNvPr>
          <p:cNvSpPr/>
          <p:nvPr/>
        </p:nvSpPr>
        <p:spPr>
          <a:xfrm>
            <a:off x="4039168" y="3298673"/>
            <a:ext cx="1003266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9" action="ppaction://hlinksldjump"/>
          </p:cNvPr>
          <p:cNvSpPr/>
          <p:nvPr/>
        </p:nvSpPr>
        <p:spPr>
          <a:xfrm>
            <a:off x="5162605" y="3298673"/>
            <a:ext cx="1003266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4800" y="304800"/>
            <a:ext cx="824611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 SỐ 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5" y="845531"/>
            <a:ext cx="371475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304" y="1207472"/>
            <a:ext cx="371475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363" y="680278"/>
            <a:ext cx="371475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174" y="479108"/>
            <a:ext cx="535781" cy="1190625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7285614" y="-693733"/>
            <a:ext cx="457200" cy="609600"/>
          </a:xfrm>
          <a:prstGeom prst="rect">
            <a:avLst/>
          </a:prstGeom>
        </p:spPr>
      </p:pic>
      <p:sp>
        <p:nvSpPr>
          <p:cNvPr id="5" name="Isosceles Triangle 4">
            <a:hlinkClick r:id="rId13" action="ppaction://hlinksldjump"/>
          </p:cNvPr>
          <p:cNvSpPr/>
          <p:nvPr/>
        </p:nvSpPr>
        <p:spPr>
          <a:xfrm>
            <a:off x="8642829" y="6433458"/>
            <a:ext cx="501171" cy="42454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23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769131"/>
            <a:ext cx="814875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93" y="4515854"/>
            <a:ext cx="60966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774" y="5130970"/>
            <a:ext cx="390293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99872"/>
            <a:ext cx="7895046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XMIND?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32695" y="1949346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A. </a:t>
            </a:r>
          </a:p>
        </p:txBody>
      </p:sp>
      <p:sp>
        <p:nvSpPr>
          <p:cNvPr id="40" name="Cloud 39"/>
          <p:cNvSpPr/>
          <p:nvPr/>
        </p:nvSpPr>
        <p:spPr>
          <a:xfrm>
            <a:off x="-512509" y="4902196"/>
            <a:ext cx="425336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2" y="4703080"/>
            <a:ext cx="668565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8251" y="1953535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B.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32695" y="2838518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C.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598251" y="2842707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D. 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849201" y="1975396"/>
            <a:ext cx="663853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871882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793" y="2884060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793" y="1995368"/>
            <a:ext cx="603557" cy="707197"/>
          </a:xfrm>
          <a:prstGeom prst="rect">
            <a:avLst/>
          </a:prstGeom>
        </p:spPr>
      </p:pic>
      <p:sp>
        <p:nvSpPr>
          <p:cNvPr id="57" name="Cloud 56">
            <a:hlinkClick r:id="rId14" action="ppaction://hlinksldjump"/>
          </p:cNvPr>
          <p:cNvSpPr/>
          <p:nvPr/>
        </p:nvSpPr>
        <p:spPr>
          <a:xfrm>
            <a:off x="3500623" y="4702499"/>
            <a:ext cx="1769408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530" y="1728460"/>
            <a:ext cx="1091594" cy="90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2884060"/>
            <a:ext cx="1160974" cy="765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263" y="1679925"/>
            <a:ext cx="1168269" cy="915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263" y="2828612"/>
            <a:ext cx="1121037" cy="747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16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0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769131"/>
            <a:ext cx="814875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81" y="4515854"/>
            <a:ext cx="60966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762" y="5130946"/>
            <a:ext cx="390293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99872"/>
            <a:ext cx="7895046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XMIND?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96651" y="1419061"/>
            <a:ext cx="7109953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A.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Nháy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chuột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biểu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tượng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902196"/>
            <a:ext cx="425336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2" y="4703056"/>
            <a:ext cx="668565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62000" y="2348942"/>
            <a:ext cx="712870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B.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Nháy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đúp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chuột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biểu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tượng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81050" y="3267784"/>
            <a:ext cx="736365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C.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</a:rPr>
              <a:t>Nháy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</a:rPr>
              <a:t>phải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</a:rPr>
              <a:t>chuột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</a:rPr>
              <a:t>vào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</a:rPr>
              <a:t>biểu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</a:rPr>
              <a:t>tượng</a:t>
            </a:r>
            <a:endParaRPr lang="vi-VN" sz="3600" dirty="0">
              <a:solidFill>
                <a:prstClr val="black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94438" y="4172635"/>
            <a:ext cx="7312171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D.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Di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chuyển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chuột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biểu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tượng</a:t>
            </a:r>
            <a:endParaRPr lang="vi-VN" sz="3200" dirty="0">
              <a:solidFill>
                <a:prstClr val="black"/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072" y="1481818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8042299" y="3301148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869" y="4274354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001" y="2475965"/>
            <a:ext cx="603557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2990879" y="5697521"/>
            <a:ext cx="1769408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50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769131"/>
            <a:ext cx="814875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68" y="4515854"/>
            <a:ext cx="60966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749" y="5130920"/>
            <a:ext cx="390293" cy="56657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832695" y="1949346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</a:rPr>
              <a:t>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Cloud 39"/>
          <p:cNvSpPr/>
          <p:nvPr/>
        </p:nvSpPr>
        <p:spPr>
          <a:xfrm>
            <a:off x="-512509" y="4902196"/>
            <a:ext cx="425336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2" y="4703030"/>
            <a:ext cx="668565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8226" y="1953535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B.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95" y="2838518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Times New Roman"/>
              </a:rPr>
              <a:t>   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C.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8226" y="2842707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D.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849176" y="1975346"/>
            <a:ext cx="663853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871882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768" y="2884010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768" y="1995318"/>
            <a:ext cx="603557" cy="707197"/>
          </a:xfrm>
          <a:prstGeom prst="rect">
            <a:avLst/>
          </a:prstGeom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3500623" y="4702499"/>
            <a:ext cx="1769408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0" y="199872"/>
            <a:ext cx="8991599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25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769131"/>
            <a:ext cx="814875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54" y="4515854"/>
            <a:ext cx="60966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735" y="5130892"/>
            <a:ext cx="390293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99872"/>
            <a:ext cx="7895046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3200" b="1" dirty="0">
                <a:solidFill>
                  <a:srgbClr val="0000FF"/>
                </a:solidFill>
                <a:latin typeface="Times New Roman" pitchFamily="18" charset="0"/>
              </a:rPr>
              <a:t>Em sử dụng phím nào ở chủ đề chính để tạo chủ đề nhỏ? 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95" y="1949346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A.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Shirt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902196"/>
            <a:ext cx="425336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2" y="4703002"/>
            <a:ext cx="668565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8212" y="1953535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B.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</a:rPr>
              <a:t>Cách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95" y="2838518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C.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Enter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8212" y="2842707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</a:rPr>
              <a:t>D.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Ctrl</a:t>
            </a:r>
            <a:endParaRPr lang="vi-VN" sz="3200" dirty="0">
              <a:solidFill>
                <a:prstClr val="black"/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3" y="1975318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62" y="2902112"/>
            <a:ext cx="603402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754" y="2883982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616" y="2026992"/>
            <a:ext cx="549444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3500623" y="4702499"/>
            <a:ext cx="1769408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70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12"/>
          <p:cNvSpPr txBox="1">
            <a:spLocks noChangeArrowheads="1"/>
          </p:cNvSpPr>
          <p:nvPr/>
        </p:nvSpPr>
        <p:spPr bwMode="auto">
          <a:xfrm>
            <a:off x="1066800" y="1157289"/>
            <a:ext cx="5410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</a:pPr>
            <a:endParaRPr lang="en-US" sz="3200" b="1">
              <a:solidFill>
                <a:srgbClr val="FF0000"/>
              </a:solidFill>
              <a:latin typeface=".VnTimeH" pitchFamily="34" charset="0"/>
              <a:cs typeface="Arial" pitchFamily="34" charset="0"/>
            </a:endParaRPr>
          </a:p>
        </p:txBody>
      </p:sp>
      <p:pic>
        <p:nvPicPr>
          <p:cNvPr id="39940" name="Picture 13" descr="bell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420291" y="-114300"/>
            <a:ext cx="1147763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124200" y="6216650"/>
            <a:ext cx="2286000" cy="533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000" b="1">
                <a:solidFill>
                  <a:srgbClr val="FF3300"/>
                </a:solidFill>
                <a:latin typeface=".VnTime" pitchFamily="34" charset="0"/>
              </a:rPr>
              <a:t>HÕt giê</a:t>
            </a:r>
          </a:p>
        </p:txBody>
      </p:sp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344885" y="1100404"/>
            <a:ext cx="8799910" cy="1464285"/>
            <a:chOff x="125" y="975"/>
            <a:chExt cx="4918" cy="1151"/>
          </a:xfrm>
        </p:grpSpPr>
        <p:sp>
          <p:nvSpPr>
            <p:cNvPr id="39965" name="Rectangle 18" descr="Parchment"/>
            <p:cNvSpPr>
              <a:spLocks noChangeArrowheads="1"/>
            </p:cNvSpPr>
            <p:nvPr/>
          </p:nvSpPr>
          <p:spPr bwMode="auto">
            <a:xfrm>
              <a:off x="4569" y="1147"/>
              <a:ext cx="113" cy="404"/>
            </a:xfrm>
            <a:prstGeom prst="rect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966" name="AutoShape 19" descr="Parchment"/>
            <p:cNvSpPr>
              <a:spLocks noChangeArrowheads="1"/>
            </p:cNvSpPr>
            <p:nvPr/>
          </p:nvSpPr>
          <p:spPr bwMode="auto">
            <a:xfrm>
              <a:off x="125" y="975"/>
              <a:ext cx="4918" cy="1151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1">
                  <a:solidFill>
                    <a:srgbClr val="FF0000"/>
                  </a:solidFill>
                  <a:latin typeface="Calibri"/>
                </a:rPr>
                <a:t>Đâu là biểu </a:t>
              </a:r>
              <a:r>
                <a:rPr lang="en-US" sz="4000" b="1" err="1">
                  <a:solidFill>
                    <a:srgbClr val="FF0000"/>
                  </a:solidFill>
                  <a:latin typeface="Calibri"/>
                </a:rPr>
                <a:t>tượng</a:t>
              </a:r>
              <a:r>
                <a:rPr lang="en-US" sz="4000" b="1">
                  <a:solidFill>
                    <a:srgbClr val="FF0000"/>
                  </a:solidFill>
                  <a:latin typeface="Calibri"/>
                </a:rPr>
                <a:t> tạo đường viền cho văn bản?</a:t>
              </a:r>
            </a:p>
          </p:txBody>
        </p:sp>
      </p:grp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600076" y="5280026"/>
            <a:ext cx="7269956" cy="777875"/>
            <a:chOff x="142" y="1871"/>
            <a:chExt cx="4757" cy="490"/>
          </a:xfrm>
        </p:grpSpPr>
        <p:sp>
          <p:nvSpPr>
            <p:cNvPr id="39959" name="Rectangle 27"/>
            <p:cNvSpPr>
              <a:spLocks noChangeArrowheads="1"/>
            </p:cNvSpPr>
            <p:nvPr/>
          </p:nvSpPr>
          <p:spPr bwMode="auto">
            <a:xfrm>
              <a:off x="4513" y="1993"/>
              <a:ext cx="121" cy="233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960" name="AutoShape 28"/>
            <p:cNvSpPr>
              <a:spLocks noChangeArrowheads="1"/>
            </p:cNvSpPr>
            <p:nvPr/>
          </p:nvSpPr>
          <p:spPr bwMode="auto">
            <a:xfrm>
              <a:off x="142" y="1871"/>
              <a:ext cx="4757" cy="49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1">
                  <a:solidFill>
                    <a:srgbClr val="FF0000"/>
                  </a:solidFill>
                  <a:latin typeface="Calibri"/>
                </a:rPr>
                <a:t>Đáp án: A</a:t>
              </a:r>
            </a:p>
          </p:txBody>
        </p:sp>
      </p:grpSp>
      <p:sp>
        <p:nvSpPr>
          <p:cNvPr id="39947" name="Oval 30"/>
          <p:cNvSpPr>
            <a:spLocks noChangeArrowheads="1"/>
          </p:cNvSpPr>
          <p:nvPr/>
        </p:nvSpPr>
        <p:spPr bwMode="auto">
          <a:xfrm>
            <a:off x="7956948" y="1"/>
            <a:ext cx="1187053" cy="115252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5814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6576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733800" y="6096000"/>
            <a:ext cx="1066800" cy="533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6576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657600" y="6113463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708797" y="614045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2881548"/>
            <a:ext cx="1393117" cy="1494088"/>
          </a:xfrm>
          <a:prstGeom prst="rect">
            <a:avLst/>
          </a:prstGeom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247" y="2881548"/>
            <a:ext cx="1618287" cy="149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ctangle 21" descr="Water droplets"/>
          <p:cNvSpPr>
            <a:spLocks noChangeArrowheads="1"/>
          </p:cNvSpPr>
          <p:nvPr/>
        </p:nvSpPr>
        <p:spPr bwMode="auto">
          <a:xfrm>
            <a:off x="9144001" y="5074563"/>
            <a:ext cx="54861" cy="579319"/>
          </a:xfrm>
          <a:prstGeom prst="rect">
            <a:avLst/>
          </a:prstGeom>
          <a:blipFill dpi="0" rotWithShape="1">
            <a:blip r:embed="rId9" cstate="print"/>
            <a:srcRect/>
            <a:tile tx="0" ty="0" sx="100000" sy="100000" flip="none" algn="tl"/>
          </a:blipFill>
          <a:ln w="9525" algn="ctr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53" y="2881548"/>
            <a:ext cx="1314061" cy="1349911"/>
          </a:xfrm>
          <a:prstGeom prst="rect">
            <a:avLst/>
          </a:prstGeom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112" y="2796971"/>
            <a:ext cx="1172912" cy="149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4172" y="4431600"/>
            <a:ext cx="689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00400" y="4419600"/>
            <a:ext cx="537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253670" y="4419600"/>
            <a:ext cx="537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006270" y="4419600"/>
            <a:ext cx="537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919944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769131"/>
            <a:ext cx="814875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39" y="4515854"/>
            <a:ext cx="60966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720" y="5130862"/>
            <a:ext cx="390293" cy="56657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832695" y="1949346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endParaRPr lang="vi-VN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902196"/>
            <a:ext cx="425336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2" y="4702972"/>
            <a:ext cx="668565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235301" y="1958457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vi-VN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95" y="2838518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vi-VN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257800" y="2842707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Thoát</a:t>
            </a:r>
            <a:endParaRPr lang="vi-VN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308" y="1975288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197198" y="2871882"/>
            <a:ext cx="603402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243" y="2883952"/>
            <a:ext cx="603557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443" y="2026962"/>
            <a:ext cx="603557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3500623" y="4702499"/>
            <a:ext cx="1769408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" name="Snip Diagonal Corner Rectangle 16"/>
          <p:cNvSpPr/>
          <p:nvPr/>
        </p:nvSpPr>
        <p:spPr>
          <a:xfrm>
            <a:off x="624477" y="199872"/>
            <a:ext cx="7895046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nl-NL" sz="3200" b="1" dirty="0">
                <a:solidFill>
                  <a:srgbClr val="0000FF"/>
                </a:solidFill>
                <a:latin typeface="Times New Roman" pitchFamily="18" charset="0"/>
              </a:rPr>
              <a:t>Nút lệnh          dùng để ?</a:t>
            </a:r>
            <a:endParaRPr lang="vi-VN" sz="3200" dirty="0">
              <a:solidFill>
                <a:prstClr val="black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484" y="527660"/>
            <a:ext cx="1162139" cy="78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16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769131"/>
            <a:ext cx="814875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23" y="4515854"/>
            <a:ext cx="60966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704" y="5130830"/>
            <a:ext cx="390293" cy="56657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832695" y="1390650"/>
            <a:ext cx="732930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chemeClr val="tx1"/>
                </a:solidFill>
              </a:rPr>
              <a:t>A. </a:t>
            </a:r>
            <a:r>
              <a:rPr lang="en-US" sz="3200" dirty="0" err="1">
                <a:solidFill>
                  <a:schemeClr val="tx1"/>
                </a:solidFill>
              </a:rPr>
              <a:t>Soạn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thảo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văn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bản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902196"/>
            <a:ext cx="425336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2" y="4702940"/>
            <a:ext cx="668565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80208" y="2235129"/>
            <a:ext cx="638259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schemeClr val="tx1"/>
                </a:solidFill>
              </a:rPr>
              <a:t>B</a:t>
            </a:r>
            <a:r>
              <a:rPr lang="en-US" sz="3200" dirty="0">
                <a:solidFill>
                  <a:schemeClr val="tx1"/>
                </a:solidFill>
              </a:rPr>
              <a:t>. </a:t>
            </a:r>
            <a:r>
              <a:rPr lang="en-US" sz="3200" dirty="0" err="1">
                <a:solidFill>
                  <a:schemeClr val="tx1"/>
                </a:solidFill>
              </a:rPr>
              <a:t>Soạn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trang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trình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chiếu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80208" y="2772155"/>
            <a:ext cx="6311055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 sz="3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vi-VN" sz="3200" dirty="0">
                <a:solidFill>
                  <a:schemeClr val="tx1"/>
                </a:solidFill>
              </a:rPr>
              <a:t>C. </a:t>
            </a:r>
            <a:r>
              <a:rPr lang="en-US" sz="3200" dirty="0" err="1">
                <a:solidFill>
                  <a:schemeClr val="tx1"/>
                </a:solidFill>
              </a:rPr>
              <a:t>Nghe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nhạc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99258" y="3802188"/>
            <a:ext cx="712166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>
                <a:solidFill>
                  <a:prstClr val="black"/>
                </a:solidFill>
              </a:rPr>
              <a:t>D. </a:t>
            </a:r>
            <a:r>
              <a:rPr lang="en-US" sz="3200" dirty="0" err="1">
                <a:solidFill>
                  <a:schemeClr val="tx1"/>
                </a:solidFill>
              </a:rPr>
              <a:t>Thiết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kế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bản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đồ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tư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duy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904" y="2313768"/>
            <a:ext cx="60429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904" y="3158560"/>
            <a:ext cx="549303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904" y="3865699"/>
            <a:ext cx="603557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77" y="1454161"/>
            <a:ext cx="549444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3500623" y="4702499"/>
            <a:ext cx="1769408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228600" y="323850"/>
            <a:ext cx="923117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 err="1">
                <a:solidFill>
                  <a:srgbClr val="0070C0"/>
                </a:solidFill>
              </a:rPr>
              <a:t>Phần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mềm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Xmind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dùng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để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làm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en-US" sz="4000" dirty="0" err="1">
                <a:solidFill>
                  <a:srgbClr val="0070C0"/>
                </a:solidFill>
              </a:rPr>
              <a:t>gì</a:t>
            </a:r>
            <a:r>
              <a:rPr lang="en-US" sz="4000" dirty="0">
                <a:solidFill>
                  <a:srgbClr val="0070C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4212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9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12"/>
          <p:cNvSpPr txBox="1">
            <a:spLocks noChangeArrowheads="1"/>
          </p:cNvSpPr>
          <p:nvPr/>
        </p:nvSpPr>
        <p:spPr bwMode="auto">
          <a:xfrm>
            <a:off x="1066800" y="1157289"/>
            <a:ext cx="5410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</a:pPr>
            <a:endParaRPr lang="en-US" sz="3200" b="1">
              <a:solidFill>
                <a:srgbClr val="FF0000"/>
              </a:solidFill>
              <a:latin typeface=".VnTimeH" pitchFamily="34" charset="0"/>
              <a:cs typeface="Arial" pitchFamily="34" charset="0"/>
            </a:endParaRPr>
          </a:p>
        </p:txBody>
      </p:sp>
      <p:pic>
        <p:nvPicPr>
          <p:cNvPr id="39940" name="Picture 13" descr="bell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420291" y="-114300"/>
            <a:ext cx="1147763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124200" y="6216650"/>
            <a:ext cx="2286000" cy="533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000" b="1">
                <a:solidFill>
                  <a:srgbClr val="FF3300"/>
                </a:solidFill>
                <a:latin typeface=".VnTime" pitchFamily="34" charset="0"/>
              </a:rPr>
              <a:t>HÕt giê</a:t>
            </a:r>
          </a:p>
        </p:txBody>
      </p:sp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239315" y="862505"/>
            <a:ext cx="8799910" cy="1464285"/>
            <a:chOff x="66" y="788"/>
            <a:chExt cx="4918" cy="1151"/>
          </a:xfrm>
        </p:grpSpPr>
        <p:sp>
          <p:nvSpPr>
            <p:cNvPr id="39965" name="Rectangle 18" descr="Parchment"/>
            <p:cNvSpPr>
              <a:spLocks noChangeArrowheads="1"/>
            </p:cNvSpPr>
            <p:nvPr/>
          </p:nvSpPr>
          <p:spPr bwMode="auto">
            <a:xfrm>
              <a:off x="4569" y="1147"/>
              <a:ext cx="113" cy="404"/>
            </a:xfrm>
            <a:prstGeom prst="rect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966" name="AutoShape 19" descr="Parchment"/>
            <p:cNvSpPr>
              <a:spLocks noChangeArrowheads="1"/>
            </p:cNvSpPr>
            <p:nvPr/>
          </p:nvSpPr>
          <p:spPr bwMode="auto">
            <a:xfrm>
              <a:off x="66" y="788"/>
              <a:ext cx="4918" cy="1151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1">
                  <a:solidFill>
                    <a:srgbClr val="FF0000"/>
                  </a:solidFill>
                  <a:latin typeface="Calibri"/>
                </a:rPr>
                <a:t>Đâu là biểu </a:t>
              </a:r>
              <a:r>
                <a:rPr lang="en-US" sz="4000" b="1" err="1">
                  <a:solidFill>
                    <a:srgbClr val="FF0000"/>
                  </a:solidFill>
                  <a:latin typeface="Calibri"/>
                </a:rPr>
                <a:t>tượng</a:t>
              </a:r>
              <a:r>
                <a:rPr lang="en-US" sz="4000" b="1">
                  <a:solidFill>
                    <a:srgbClr val="FF0000"/>
                  </a:solidFill>
                  <a:latin typeface="Calibri"/>
                </a:rPr>
                <a:t> đánh số trang cho văn bản?</a:t>
              </a:r>
            </a:p>
          </p:txBody>
        </p:sp>
      </p:grp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600076" y="5280026"/>
            <a:ext cx="7269956" cy="777875"/>
            <a:chOff x="142" y="1871"/>
            <a:chExt cx="4757" cy="490"/>
          </a:xfrm>
        </p:grpSpPr>
        <p:sp>
          <p:nvSpPr>
            <p:cNvPr id="39959" name="Rectangle 27"/>
            <p:cNvSpPr>
              <a:spLocks noChangeArrowheads="1"/>
            </p:cNvSpPr>
            <p:nvPr/>
          </p:nvSpPr>
          <p:spPr bwMode="auto">
            <a:xfrm>
              <a:off x="4513" y="1993"/>
              <a:ext cx="121" cy="233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960" name="AutoShape 28"/>
            <p:cNvSpPr>
              <a:spLocks noChangeArrowheads="1"/>
            </p:cNvSpPr>
            <p:nvPr/>
          </p:nvSpPr>
          <p:spPr bwMode="auto">
            <a:xfrm>
              <a:off x="142" y="1871"/>
              <a:ext cx="4757" cy="49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1">
                  <a:solidFill>
                    <a:srgbClr val="FF0000"/>
                  </a:solidFill>
                  <a:latin typeface="Calibri"/>
                </a:rPr>
                <a:t>Đáp án: B</a:t>
              </a:r>
            </a:p>
          </p:txBody>
        </p:sp>
      </p:grpSp>
      <p:sp>
        <p:nvSpPr>
          <p:cNvPr id="39947" name="Oval 30"/>
          <p:cNvSpPr>
            <a:spLocks noChangeArrowheads="1"/>
          </p:cNvSpPr>
          <p:nvPr/>
        </p:nvSpPr>
        <p:spPr bwMode="auto">
          <a:xfrm>
            <a:off x="7956948" y="-54704"/>
            <a:ext cx="1187053" cy="115252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5814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6576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733800" y="6096000"/>
            <a:ext cx="1066800" cy="533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6576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657600" y="6113463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708797" y="614045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2881548"/>
            <a:ext cx="1393117" cy="1494088"/>
          </a:xfrm>
          <a:prstGeom prst="rect">
            <a:avLst/>
          </a:prstGeom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247" y="2881548"/>
            <a:ext cx="1618287" cy="149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ctangle 21" descr="Water droplets"/>
          <p:cNvSpPr>
            <a:spLocks noChangeArrowheads="1"/>
          </p:cNvSpPr>
          <p:nvPr/>
        </p:nvSpPr>
        <p:spPr bwMode="auto">
          <a:xfrm>
            <a:off x="9144001" y="5074563"/>
            <a:ext cx="54861" cy="579319"/>
          </a:xfrm>
          <a:prstGeom prst="rect">
            <a:avLst/>
          </a:prstGeom>
          <a:blipFill dpi="0" rotWithShape="1">
            <a:blip r:embed="rId9" cstate="print"/>
            <a:srcRect/>
            <a:tile tx="0" ty="0" sx="100000" sy="100000" flip="none" algn="tl"/>
          </a:blipFill>
          <a:ln w="9525" algn="ctr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53" y="2881548"/>
            <a:ext cx="1314061" cy="1349911"/>
          </a:xfrm>
          <a:prstGeom prst="rect">
            <a:avLst/>
          </a:prstGeom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112" y="2796971"/>
            <a:ext cx="1172912" cy="149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4172" y="4431600"/>
            <a:ext cx="689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00400" y="4419600"/>
            <a:ext cx="537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253670" y="4419600"/>
            <a:ext cx="537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006270" y="4419600"/>
            <a:ext cx="537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811288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12"/>
          <p:cNvSpPr txBox="1">
            <a:spLocks noChangeArrowheads="1"/>
          </p:cNvSpPr>
          <p:nvPr/>
        </p:nvSpPr>
        <p:spPr bwMode="auto">
          <a:xfrm>
            <a:off x="1066800" y="1157289"/>
            <a:ext cx="5410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</a:pPr>
            <a:endParaRPr lang="en-US" sz="3200" b="1">
              <a:solidFill>
                <a:srgbClr val="FF0000"/>
              </a:solidFill>
              <a:latin typeface=".VnTimeH" pitchFamily="34" charset="0"/>
              <a:cs typeface="Arial" pitchFamily="34" charset="0"/>
            </a:endParaRPr>
          </a:p>
        </p:txBody>
      </p:sp>
      <p:pic>
        <p:nvPicPr>
          <p:cNvPr id="39940" name="Picture 13" descr="bell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420291" y="-114300"/>
            <a:ext cx="1147763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124200" y="6216650"/>
            <a:ext cx="2286000" cy="533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5000" b="1">
                <a:solidFill>
                  <a:srgbClr val="FF3300"/>
                </a:solidFill>
                <a:latin typeface=".VnTime" pitchFamily="34" charset="0"/>
              </a:rPr>
              <a:t>HÕt giê</a:t>
            </a:r>
          </a:p>
        </p:txBody>
      </p:sp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239315" y="862505"/>
            <a:ext cx="8799910" cy="1464285"/>
            <a:chOff x="66" y="788"/>
            <a:chExt cx="4918" cy="1151"/>
          </a:xfrm>
        </p:grpSpPr>
        <p:sp>
          <p:nvSpPr>
            <p:cNvPr id="39965" name="Rectangle 18" descr="Parchment"/>
            <p:cNvSpPr>
              <a:spLocks noChangeArrowheads="1"/>
            </p:cNvSpPr>
            <p:nvPr/>
          </p:nvSpPr>
          <p:spPr bwMode="auto">
            <a:xfrm>
              <a:off x="4569" y="1147"/>
              <a:ext cx="113" cy="404"/>
            </a:xfrm>
            <a:prstGeom prst="rect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966" name="AutoShape 19" descr="Parchment"/>
            <p:cNvSpPr>
              <a:spLocks noChangeArrowheads="1"/>
            </p:cNvSpPr>
            <p:nvPr/>
          </p:nvSpPr>
          <p:spPr bwMode="auto">
            <a:xfrm>
              <a:off x="66" y="788"/>
              <a:ext cx="4918" cy="1151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1">
                  <a:solidFill>
                    <a:srgbClr val="FF0000"/>
                  </a:solidFill>
                  <a:latin typeface="Calibri"/>
                </a:rPr>
                <a:t>Đâu là biểu </a:t>
              </a:r>
              <a:r>
                <a:rPr lang="en-US" sz="4000" b="1" err="1">
                  <a:solidFill>
                    <a:srgbClr val="FF0000"/>
                  </a:solidFill>
                  <a:latin typeface="Calibri"/>
                </a:rPr>
                <a:t>tượng</a:t>
              </a:r>
              <a:r>
                <a:rPr lang="en-US" sz="4000" b="1">
                  <a:solidFill>
                    <a:srgbClr val="FF0000"/>
                  </a:solidFill>
                  <a:latin typeface="Calibri"/>
                </a:rPr>
                <a:t> chèn tranh, ảnh cho văn bản?</a:t>
              </a:r>
            </a:p>
          </p:txBody>
        </p:sp>
      </p:grp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600076" y="5280026"/>
            <a:ext cx="7269956" cy="777875"/>
            <a:chOff x="142" y="1871"/>
            <a:chExt cx="4757" cy="490"/>
          </a:xfrm>
        </p:grpSpPr>
        <p:sp>
          <p:nvSpPr>
            <p:cNvPr id="39959" name="Rectangle 27"/>
            <p:cNvSpPr>
              <a:spLocks noChangeArrowheads="1"/>
            </p:cNvSpPr>
            <p:nvPr/>
          </p:nvSpPr>
          <p:spPr bwMode="auto">
            <a:xfrm>
              <a:off x="4513" y="1993"/>
              <a:ext cx="121" cy="233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960" name="AutoShape 28"/>
            <p:cNvSpPr>
              <a:spLocks noChangeArrowheads="1"/>
            </p:cNvSpPr>
            <p:nvPr/>
          </p:nvSpPr>
          <p:spPr bwMode="auto">
            <a:xfrm>
              <a:off x="142" y="1871"/>
              <a:ext cx="4757" cy="49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000" b="1">
                  <a:solidFill>
                    <a:srgbClr val="FF0000"/>
                  </a:solidFill>
                  <a:latin typeface="Calibri"/>
                </a:rPr>
                <a:t>Đáp án: D</a:t>
              </a:r>
            </a:p>
          </p:txBody>
        </p:sp>
      </p:grpSp>
      <p:sp>
        <p:nvSpPr>
          <p:cNvPr id="39947" name="Oval 30"/>
          <p:cNvSpPr>
            <a:spLocks noChangeArrowheads="1"/>
          </p:cNvSpPr>
          <p:nvPr/>
        </p:nvSpPr>
        <p:spPr bwMode="auto">
          <a:xfrm>
            <a:off x="7956948" y="1"/>
            <a:ext cx="1187053" cy="1152525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5814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6576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733800" y="6096000"/>
            <a:ext cx="1066800" cy="533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657600" y="6096000"/>
            <a:ext cx="11430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657600" y="609600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657600" y="6113463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708797" y="6140450"/>
            <a:ext cx="1066800" cy="6096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Arial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2881548"/>
            <a:ext cx="1393117" cy="1494088"/>
          </a:xfrm>
          <a:prstGeom prst="rect">
            <a:avLst/>
          </a:prstGeom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247" y="2881548"/>
            <a:ext cx="1618287" cy="149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ctangle 21" descr="Water droplets"/>
          <p:cNvSpPr>
            <a:spLocks noChangeArrowheads="1"/>
          </p:cNvSpPr>
          <p:nvPr/>
        </p:nvSpPr>
        <p:spPr bwMode="auto">
          <a:xfrm>
            <a:off x="9144001" y="5074563"/>
            <a:ext cx="54861" cy="579319"/>
          </a:xfrm>
          <a:prstGeom prst="rect">
            <a:avLst/>
          </a:prstGeom>
          <a:blipFill dpi="0" rotWithShape="1">
            <a:blip r:embed="rId9" cstate="print"/>
            <a:srcRect/>
            <a:tile tx="0" ty="0" sx="100000" sy="100000" flip="none" algn="tl"/>
          </a:blipFill>
          <a:ln w="9525" algn="ctr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53" y="2881548"/>
            <a:ext cx="1314061" cy="1349911"/>
          </a:xfrm>
          <a:prstGeom prst="rect">
            <a:avLst/>
          </a:prstGeom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112" y="2796971"/>
            <a:ext cx="1172912" cy="149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4172" y="4431600"/>
            <a:ext cx="689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00400" y="4419600"/>
            <a:ext cx="537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253670" y="4419600"/>
            <a:ext cx="537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006270" y="4419600"/>
            <a:ext cx="537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961903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806" y="261241"/>
            <a:ext cx="8714388" cy="1217887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quan sát sơ đồ những công việc của em thực hiện hằng ngày.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0316"/>
            <a:ext cx="9144000" cy="473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199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002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XMIND (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598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228600" y="1073976"/>
            <a:ext cx="8458200" cy="4260024"/>
          </a:xfrm>
        </p:spPr>
        <p:txBody>
          <a:bodyPr/>
          <a:lstStyle/>
          <a:p>
            <a:pPr algn="just"/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Xmind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endParaRPr lang="fr-FR" alt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altLang="en-US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Mở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đúp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fr-FR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fr-FR" alt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endParaRPr lang="fr-FR" altLang="en-US" dirty="0">
              <a:solidFill>
                <a:srgbClr val="F74EB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667000"/>
            <a:ext cx="1447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91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79248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90600" y="304800"/>
            <a:ext cx="4863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en-US" sz="2800" dirty="0"/>
              <a:t>- </a:t>
            </a:r>
            <a:r>
              <a:rPr lang="fr-FR" altLang="en-US" sz="2800" dirty="0" err="1"/>
              <a:t>Giao</a:t>
            </a:r>
            <a:r>
              <a:rPr lang="fr-FR" altLang="en-US" sz="2800" dirty="0"/>
              <a:t> </a:t>
            </a:r>
            <a:r>
              <a:rPr lang="fr-FR" altLang="en-US" sz="2800" dirty="0" err="1"/>
              <a:t>diện</a:t>
            </a:r>
            <a:r>
              <a:rPr lang="fr-FR" altLang="en-US" sz="2800" dirty="0"/>
              <a:t> </a:t>
            </a:r>
            <a:r>
              <a:rPr lang="fr-FR" altLang="en-US" sz="2800" dirty="0" err="1"/>
              <a:t>phần</a:t>
            </a:r>
            <a:r>
              <a:rPr lang="fr-FR" altLang="en-US" sz="2800" dirty="0"/>
              <a:t> </a:t>
            </a:r>
            <a:r>
              <a:rPr lang="fr-FR" altLang="en-US" sz="2800" dirty="0" err="1"/>
              <a:t>mềm</a:t>
            </a:r>
            <a:r>
              <a:rPr lang="fr-FR" altLang="en-US" sz="2800" dirty="0"/>
              <a:t> </a:t>
            </a:r>
            <a:r>
              <a:rPr lang="fr-FR" altLang="en-US" sz="2800" dirty="0" err="1"/>
              <a:t>Xmind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5108900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585</TotalTime>
  <Words>694</Words>
  <Application>Microsoft Office PowerPoint</Application>
  <PresentationFormat>On-screen Show (4:3)</PresentationFormat>
  <Paragraphs>142</Paragraphs>
  <Slides>31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.VnArial</vt:lpstr>
      <vt:lpstr>.VnTime</vt:lpstr>
      <vt:lpstr>.VnTimeH</vt:lpstr>
      <vt:lpstr>Arial</vt:lpstr>
      <vt:lpstr>Calibri</vt:lpstr>
      <vt:lpstr>Tahoma</vt:lpstr>
      <vt:lpstr>Times New Roman</vt:lpstr>
      <vt:lpstr>VNI-Bodon-Poster</vt:lpstr>
      <vt:lpstr>Thème Office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Các em quan sát sơ đồ những công việc của em thực hiện hằng ngày.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Hướng dẫn sử dụng phần mềm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User</dc:creator>
  <cp:lastModifiedBy>Nguyen Huu Phuc</cp:lastModifiedBy>
  <cp:revision>49</cp:revision>
  <dcterms:created xsi:type="dcterms:W3CDTF">2017-11-10T09:06:55Z</dcterms:created>
  <dcterms:modified xsi:type="dcterms:W3CDTF">2022-11-18T05:59:47Z</dcterms:modified>
</cp:coreProperties>
</file>