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96" r:id="rId3"/>
    <p:sldId id="297" r:id="rId4"/>
    <p:sldId id="299" r:id="rId5"/>
    <p:sldId id="300" r:id="rId6"/>
    <p:sldId id="310" r:id="rId7"/>
    <p:sldId id="281" r:id="rId8"/>
    <p:sldId id="301" r:id="rId9"/>
    <p:sldId id="302" r:id="rId10"/>
    <p:sldId id="328" r:id="rId11"/>
    <p:sldId id="320" r:id="rId12"/>
    <p:sldId id="303" r:id="rId13"/>
    <p:sldId id="311" r:id="rId14"/>
    <p:sldId id="323" r:id="rId15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42">
          <p15:clr>
            <a:srgbClr val="A4A3A4"/>
          </p15:clr>
        </p15:guide>
        <p15:guide id="2" pos="29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21EF"/>
    <a:srgbClr val="E33FD2"/>
    <a:srgbClr val="F2AE0C"/>
    <a:srgbClr val="000000"/>
    <a:srgbClr val="2407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4660"/>
  </p:normalViewPr>
  <p:slideViewPr>
    <p:cSldViewPr>
      <p:cViewPr varScale="1">
        <p:scale>
          <a:sx n="63" d="100"/>
          <a:sy n="63" d="100"/>
        </p:scale>
        <p:origin x="1388" y="52"/>
      </p:cViewPr>
      <p:guideLst>
        <p:guide orient="horz" pos="2142"/>
        <p:guide pos="29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endParaRPr lang="vi-VN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endParaRPr lang="vi-VN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endParaRPr lang="vi-VN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86D93560-BA54-40F5-BD02-265E2F4B1487}" type="slidenum">
              <a:rPr lang="vi-VN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43EFCA7-DDF3-3C33-AE26-FADF138F591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308D72DA-FB1E-9529-0EF0-E6B7F76625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88BFAE8A-1296-DB96-4539-0DC8C66274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9418DD-F3F8-45E3-B5E2-1B1875EF34EC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FD72E-064B-46C3-9145-350B7597490F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D827-5A7D-4E76-A5D5-8DDCB4E0C382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5767-6937-4E45-A337-F34DDC2A03F6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7B9E5-9FE8-4872-8B8B-E476F21FEAB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069E9-B5B1-4E30-B02E-87274AB0F539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9A741-119F-4999-A387-4A795D1FD86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03B-7BD8-44C0-A1DC-C3115878E8A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AD38-8FEF-45D0-BEDD-C86E0CEFD05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C65F3-38B1-4168-A3D0-11ED64137F25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CC4FB-2C5D-4DF2-9830-5BCA5536E7B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CE77-4CA9-40DF-ACCF-6C6657804881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endParaRPr lang="vi-VN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vi-VN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324CD49B-3232-4386-881E-2CA992415958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5.wmf"/><Relationship Id="rId7" Type="http://schemas.openxmlformats.org/officeDocument/2006/relationships/oleObject" Target="../embeddings/oleObject10.bin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hyperlink" Target="Bai%20Tap1.png" TargetMode="Externa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hyperlink" Target="CD2.%20Em%20Tap%20Ve.%20Bai4.%20Sao%20Chep%20Mau/gioi%20thieu.pn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7.wmf"/><Relationship Id="rId2" Type="http://schemas.openxmlformats.org/officeDocument/2006/relationships/hyperlink" Target="gioi%20thieu.png" TargetMode="External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hyperlink" Target="CD2.%20Em%20Tap%20Ve.%20Bai4.%20Sao%20Chep%20Mau/gioi%20thieu.pn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hyperlink" Target="Bai%20Tap1.pn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0ED0E0E-4FCE-D597-6E66-EEC120730666}"/>
              </a:ext>
            </a:extLst>
          </p:cNvPr>
          <p:cNvSpPr txBox="1">
            <a:spLocks/>
          </p:cNvSpPr>
          <p:nvPr/>
        </p:nvSpPr>
        <p:spPr>
          <a:xfrm>
            <a:off x="1981200" y="0"/>
            <a:ext cx="6934200" cy="6858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en-US" sz="2800"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3075" name="Picture 17" descr="C:\Program Files (x86)\Microsoft Office\MEDIA\CAGCAT10\j0195384.wmf">
            <a:extLst>
              <a:ext uri="{FF2B5EF4-FFF2-40B4-BE49-F238E27FC236}">
                <a16:creationId xmlns:a16="http://schemas.microsoft.com/office/drawing/2014/main" id="{89BB9685-A677-ADE9-D766-1F2BA41077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475" y="1066800"/>
            <a:ext cx="1795463" cy="183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5" descr="Picture12">
            <a:extLst>
              <a:ext uri="{FF2B5EF4-FFF2-40B4-BE49-F238E27FC236}">
                <a16:creationId xmlns:a16="http://schemas.microsoft.com/office/drawing/2014/main" id="{A01590E7-CA73-F47A-1B01-537D6A77648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687219" y="3401219"/>
            <a:ext cx="6858000" cy="5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5" descr="Picture12">
            <a:extLst>
              <a:ext uri="{FF2B5EF4-FFF2-40B4-BE49-F238E27FC236}">
                <a16:creationId xmlns:a16="http://schemas.microsoft.com/office/drawing/2014/main" id="{4D404ECF-426A-09EF-7C3C-AC2CE6BAF08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3401218" y="3401218"/>
            <a:ext cx="6858000" cy="5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24" descr="Picture12">
            <a:extLst>
              <a:ext uri="{FF2B5EF4-FFF2-40B4-BE49-F238E27FC236}">
                <a16:creationId xmlns:a16="http://schemas.microsoft.com/office/drawing/2014/main" id="{30FC71B7-C594-DC7F-D307-BDE31D156B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6784975"/>
            <a:ext cx="91440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24" descr="Picture12">
            <a:extLst>
              <a:ext uri="{FF2B5EF4-FFF2-40B4-BE49-F238E27FC236}">
                <a16:creationId xmlns:a16="http://schemas.microsoft.com/office/drawing/2014/main" id="{F110C1C2-F70F-78F8-0BCF-AA17C800600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0"/>
            <a:ext cx="91440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2025DF9-D4DE-27C5-95DC-E4A4B816B986}"/>
              </a:ext>
            </a:extLst>
          </p:cNvPr>
          <p:cNvSpPr/>
          <p:nvPr/>
        </p:nvSpPr>
        <p:spPr>
          <a:xfrm>
            <a:off x="1524000" y="3124200"/>
            <a:ext cx="6553200" cy="1754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5400" b="1" kern="10" dirty="0">
                <a:ln w="9525">
                  <a:round/>
                  <a:headEnd/>
                  <a:tailEnd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TIN HỌC  4</a:t>
            </a:r>
          </a:p>
        </p:txBody>
      </p:sp>
      <p:sp>
        <p:nvSpPr>
          <p:cNvPr id="3081" name="TextBox 12">
            <a:extLst>
              <a:ext uri="{FF2B5EF4-FFF2-40B4-BE49-F238E27FC236}">
                <a16:creationId xmlns:a16="http://schemas.microsoft.com/office/drawing/2014/main" id="{7698E702-0EC7-71F8-3184-0E6324D49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5563" y="4878388"/>
            <a:ext cx="5557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Trịnh Thị Thanh Dung</a:t>
            </a:r>
          </a:p>
        </p:txBody>
      </p:sp>
      <p:sp>
        <p:nvSpPr>
          <p:cNvPr id="3082" name="TextBox 13">
            <a:extLst>
              <a:ext uri="{FF2B5EF4-FFF2-40B4-BE49-F238E27FC236}">
                <a16:creationId xmlns:a16="http://schemas.microsoft.com/office/drawing/2014/main" id="{B709F57B-130F-75AC-51AE-859171E5B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350" y="174625"/>
            <a:ext cx="78311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 Thụy</a:t>
            </a:r>
          </a:p>
        </p:txBody>
      </p:sp>
      <p:pic>
        <p:nvPicPr>
          <p:cNvPr id="3083" name="Picture 27" descr="C:\Users\ACER\AppData\Local\Microsoft\Windows\Temporary Internet Files\Content.IE5\00WZCH5L\school_building[1].jpg">
            <a:extLst>
              <a:ext uri="{FF2B5EF4-FFF2-40B4-BE49-F238E27FC236}">
                <a16:creationId xmlns:a16="http://schemas.microsoft.com/office/drawing/2014/main" id="{9560073B-EA33-0969-B176-7C3E797AA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8200"/>
            <a:ext cx="204946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28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A5FC7FC4-C506-1776-343E-3C2DB873E8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963" y="0"/>
            <a:ext cx="144303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/>
          </p:cNvPicPr>
          <p:nvPr/>
        </p:nvPicPr>
        <p:blipFill>
          <a:blip r:embed="rId2"/>
          <a:srcRect t="2839" b="55485"/>
          <a:stretch>
            <a:fillRect/>
          </a:stretch>
        </p:blipFill>
        <p:spPr>
          <a:xfrm>
            <a:off x="0" y="-133985"/>
            <a:ext cx="9144000" cy="30149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" name="TextBox 17"/>
          <p:cNvSpPr txBox="1"/>
          <p:nvPr/>
        </p:nvSpPr>
        <p:spPr>
          <a:xfrm>
            <a:off x="717550" y="1995170"/>
            <a:ext cx="561911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cụ sao chép m</a:t>
            </a:r>
            <a:r>
              <a:rPr sz="2800" b="1">
                <a:solidFill>
                  <a:srgbClr val="3421E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(</a:t>
            </a:r>
            <a:r>
              <a:rPr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 picker</a:t>
            </a:r>
            <a:r>
              <a:rPr sz="280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sz="2800" b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2800" b="1">
              <a:solidFill>
                <a:srgbClr val="3421E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2468880" y="844550"/>
            <a:ext cx="878840" cy="128841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0655" y="1727835"/>
            <a:ext cx="1133475" cy="1057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17"/>
          <p:cNvSpPr txBox="1"/>
          <p:nvPr/>
        </p:nvSpPr>
        <p:spPr>
          <a:xfrm>
            <a:off x="400050" y="3442335"/>
            <a:ext cx="8373745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Chú ý: </a:t>
            </a:r>
            <a:r>
              <a:rPr lang="en-US" sz="280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cần phân biệt công cụ sao chép màu        với công cụ bút vẽ.</a:t>
            </a:r>
            <a:r>
              <a:rPr sz="280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2800" b="1">
              <a:solidFill>
                <a:srgbClr val="3421E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3670" y="3058795"/>
            <a:ext cx="792480" cy="73977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7" name="Object 6"/>
          <p:cNvGraphicFramePr/>
          <p:nvPr/>
        </p:nvGraphicFramePr>
        <p:xfrm>
          <a:off x="3277870" y="3947795"/>
          <a:ext cx="776605" cy="744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203200" imgH="190500" progId="Paint.Picture">
                  <p:embed/>
                </p:oleObj>
              </mc:Choice>
              <mc:Fallback>
                <p:oleObj r:id="rId4" imgW="203200" imgH="190500" progId="Paint.Picture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77870" y="3947795"/>
                        <a:ext cx="776605" cy="7448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Slide Number Placeholder 9"/>
          <p:cNvSpPr txBox="1">
            <a:spLocks noGrp="1"/>
          </p:cNvSpPr>
          <p:nvPr/>
        </p:nvSpPr>
        <p:spPr>
          <a:xfrm>
            <a:off x="7010400" y="6669088"/>
            <a:ext cx="2133600" cy="188912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algn="r"/>
            <a:fld id="{9A0DB2DC-4C9A-4742-B13C-FB6460FD3503}" type="slidenum">
              <a:rPr lang="en-US" altLang="zh-CN" sz="1000" dirty="0">
                <a:latin typeface="Arial" panose="020B0604020202020204" pitchFamily="34" charset="0"/>
              </a:rPr>
              <a:t>11</a:t>
            </a:fld>
            <a:endParaRPr lang="en-US" altLang="zh-CN" sz="1000" dirty="0">
              <a:latin typeface="Arial" panose="020B0604020202020204" pitchFamily="34" charset="0"/>
            </a:endParaRPr>
          </a:p>
        </p:txBody>
      </p:sp>
      <p:sp>
        <p:nvSpPr>
          <p:cNvPr id="5138" name="AutoShape 18"/>
          <p:cNvSpPr/>
          <p:nvPr/>
        </p:nvSpPr>
        <p:spPr>
          <a:xfrm>
            <a:off x="1610360" y="904875"/>
            <a:ext cx="5161280" cy="2181860"/>
          </a:xfrm>
          <a:prstGeom prst="cloudCallout">
            <a:avLst>
              <a:gd name="adj1" fmla="val 7160"/>
              <a:gd name="adj2" fmla="val 147962"/>
            </a:avLst>
          </a:prstGeom>
          <a:solidFill>
            <a:srgbClr val="00B0F0"/>
          </a:solidFill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algn="ctr" eaLnBrk="0" hangingPunct="0">
              <a:spcBef>
                <a:spcPct val="50000"/>
              </a:spcBef>
            </a:pPr>
            <a:r>
              <a:rPr lang="en-US" altLang="vi-VN" sz="2600" dirty="0">
                <a:solidFill>
                  <a:srgbClr val="FFFF00"/>
                </a:solidFill>
                <a:latin typeface="Times New Roman" panose="02020603050405020304" pitchFamily="18" charset="0"/>
              </a:rPr>
              <a:t>Em hãy cho biết có mấy bước để sao chép màu từ bức vẽ có sẵn ?</a:t>
            </a:r>
            <a:endParaRPr lang="en-US" altLang="vi-V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altLang="vi-V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9220" name="Group 12"/>
          <p:cNvGrpSpPr/>
          <p:nvPr/>
        </p:nvGrpSpPr>
        <p:grpSpPr>
          <a:xfrm>
            <a:off x="3795395" y="4304030"/>
            <a:ext cx="2074545" cy="2236470"/>
            <a:chOff x="432" y="1536"/>
            <a:chExt cx="796" cy="792"/>
          </a:xfrm>
        </p:grpSpPr>
        <p:grpSp>
          <p:nvGrpSpPr>
            <p:cNvPr id="9221" name="Group 13"/>
            <p:cNvGrpSpPr/>
            <p:nvPr/>
          </p:nvGrpSpPr>
          <p:grpSpPr>
            <a:xfrm>
              <a:off x="432" y="1536"/>
              <a:ext cx="796" cy="423"/>
              <a:chOff x="432" y="1296"/>
              <a:chExt cx="796" cy="663"/>
            </a:xfrm>
          </p:grpSpPr>
          <p:pic>
            <p:nvPicPr>
              <p:cNvPr id="9222" name="Picture 14" descr="Dauhoi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68" y="1296"/>
                <a:ext cx="460" cy="651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9223" name="Picture 15" descr="Dauhoi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 flipH="1">
                <a:off x="432" y="1308"/>
                <a:ext cx="460" cy="651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9224" name="Picture 16" descr="ag00317_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2" y="1824"/>
              <a:ext cx="392" cy="50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225" name="Picture 17" descr="ag00317_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8" y="1824"/>
              <a:ext cx="392" cy="504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9226" name="Picture 9" descr="DECOR033"/>
          <p:cNvPicPr>
            <a:picLocks noChangeAspect="1"/>
          </p:cNvPicPr>
          <p:nvPr/>
        </p:nvPicPr>
        <p:blipFill>
          <a:blip r:embed="rId4">
            <a:lum bright="67993" contrast="33998"/>
          </a:blip>
          <a:stretch>
            <a:fillRect/>
          </a:stretch>
        </p:blipFill>
        <p:spPr>
          <a:xfrm rot="-1764106">
            <a:off x="136525" y="5848350"/>
            <a:ext cx="1190625" cy="1225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7" name="Picture 9" descr="DECOR033"/>
          <p:cNvPicPr>
            <a:picLocks noChangeAspect="1"/>
          </p:cNvPicPr>
          <p:nvPr/>
        </p:nvPicPr>
        <p:blipFill>
          <a:blip r:embed="rId4">
            <a:lum bright="67993" contrast="33998"/>
          </a:blip>
          <a:stretch>
            <a:fillRect/>
          </a:stretch>
        </p:blipFill>
        <p:spPr>
          <a:xfrm rot="1171182" flipH="1">
            <a:off x="8064500" y="5859463"/>
            <a:ext cx="1060450" cy="11874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8" name="Picture 9" descr="DECOR033"/>
          <p:cNvPicPr>
            <a:picLocks noChangeAspect="1"/>
          </p:cNvPicPr>
          <p:nvPr/>
        </p:nvPicPr>
        <p:blipFill>
          <a:blip r:embed="rId4">
            <a:lum bright="67993" contrast="33998"/>
          </a:blip>
          <a:stretch>
            <a:fillRect/>
          </a:stretch>
        </p:blipFill>
        <p:spPr>
          <a:xfrm rot="-1764106" flipV="1">
            <a:off x="-7937" y="203200"/>
            <a:ext cx="1135062" cy="11668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9" name="Picture 9" descr="DECOR033"/>
          <p:cNvPicPr>
            <a:picLocks noChangeAspect="1"/>
          </p:cNvPicPr>
          <p:nvPr/>
        </p:nvPicPr>
        <p:blipFill>
          <a:blip r:embed="rId4">
            <a:lum bright="67993" contrast="33998"/>
          </a:blip>
          <a:stretch>
            <a:fillRect/>
          </a:stretch>
        </p:blipFill>
        <p:spPr>
          <a:xfrm rot="1171182" flipH="1" flipV="1">
            <a:off x="8066088" y="144463"/>
            <a:ext cx="1071562" cy="12001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AutoShape 18"/>
          <p:cNvSpPr/>
          <p:nvPr/>
        </p:nvSpPr>
        <p:spPr>
          <a:xfrm>
            <a:off x="2246630" y="1112520"/>
            <a:ext cx="4438015" cy="1974215"/>
          </a:xfrm>
          <a:prstGeom prst="cloudCallout">
            <a:avLst>
              <a:gd name="adj1" fmla="val -4733"/>
              <a:gd name="adj2" fmla="val 146152"/>
            </a:avLst>
          </a:prstGeom>
          <a:solidFill>
            <a:srgbClr val="00B0F0"/>
          </a:solidFill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algn="ctr" eaLnBrk="0" hangingPunct="0">
              <a:spcBef>
                <a:spcPct val="50000"/>
              </a:spcBef>
            </a:pPr>
            <a:r>
              <a:rPr lang="en-US" altLang="vi-VN" sz="2600" dirty="0">
                <a:solidFill>
                  <a:srgbClr val="FFFF00"/>
                </a:solidFill>
                <a:latin typeface="Times New Roman" panose="02020603050405020304" pitchFamily="18" charset="0"/>
              </a:rPr>
              <a:t>Em hãy nêu các bước thực hiện sao chép màu ?</a:t>
            </a:r>
            <a:endParaRPr lang="en-US" altLang="vi-V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altLang="vi-V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8" grpId="0" bldLvl="0" animBg="1"/>
      <p:bldP spid="5138" grpId="1" bldLvl="0" animBg="1"/>
      <p:bldP spid="3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9"/>
          <p:cNvSpPr/>
          <p:nvPr/>
        </p:nvSpPr>
        <p:spPr>
          <a:xfrm>
            <a:off x="366713" y="69215"/>
            <a:ext cx="9144000" cy="523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ts val="5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BÀI 4. SAO CHÉP MÀU 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64795" y="1167130"/>
            <a:ext cx="8326120" cy="4292600"/>
            <a:chOff x="386" y="1922"/>
            <a:chExt cx="13112" cy="6760"/>
          </a:xfrm>
        </p:grpSpPr>
        <p:sp>
          <p:nvSpPr>
            <p:cNvPr id="44062" name="Text Box 30"/>
            <p:cNvSpPr txBox="1"/>
            <p:nvPr/>
          </p:nvSpPr>
          <p:spPr>
            <a:xfrm>
              <a:off x="386" y="1922"/>
              <a:ext cx="13112" cy="676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2600" b="1" dirty="0">
                  <a:solidFill>
                    <a:srgbClr val="00B050"/>
                  </a:solidFill>
                  <a:latin typeface="Times New Roman" panose="02020603050405020304" pitchFamily="18" charset="0"/>
                </a:rPr>
                <a:t>A. HOẠT ĐỘNG CƠ BẢN</a:t>
              </a:r>
              <a:endParaRPr lang="en-US" altLang="zh-CN" sz="2600" b="1" dirty="0">
                <a:solidFill>
                  <a:srgbClr val="2407B9"/>
                </a:solidFill>
                <a:latin typeface="Times New Roman" panose="02020603050405020304" pitchFamily="18" charset="0"/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lang="en-US" altLang="zh-CN" sz="2600" b="1" dirty="0">
                  <a:solidFill>
                    <a:srgbClr val="FFC000"/>
                  </a:solidFill>
                  <a:latin typeface="Times New Roman" panose="02020603050405020304" pitchFamily="18" charset="0"/>
                </a:rPr>
                <a:t>2. Sao chép màu từ màu của hình có sẵn:</a:t>
              </a:r>
              <a:endParaRPr lang="en-US" altLang="zh-CN" sz="2600" dirty="0">
                <a:solidFill>
                  <a:srgbClr val="2407B9"/>
                </a:solidFill>
                <a:latin typeface="Times New Roman" panose="02020603050405020304" pitchFamily="18" charset="0"/>
              </a:endParaRPr>
            </a:p>
            <a:p>
              <a:pPr eaLnBrk="0" hangingPunct="0"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zh-CN" sz="2600" dirty="0">
                  <a:solidFill>
                    <a:srgbClr val="3421EF"/>
                  </a:solidFill>
                  <a:latin typeface="Times New Roman" panose="02020603050405020304" pitchFamily="18" charset="0"/>
                </a:rPr>
                <a:t>* Các bước thực hiện sao chép màu:</a:t>
              </a:r>
            </a:p>
            <a:p>
              <a:pPr eaLnBrk="0" hangingPunct="0"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zh-CN" sz="2600" dirty="0">
                  <a:solidFill>
                    <a:srgbClr val="3421EF"/>
                  </a:solidFill>
                  <a:latin typeface="Times New Roman" panose="02020603050405020304" pitchFamily="18" charset="0"/>
                </a:rPr>
                <a:t>Bước 1: Chọn công cụ lấy màu</a:t>
              </a:r>
              <a:r>
                <a:rPr lang="en-US" altLang="zh-CN" sz="2600" dirty="0">
                  <a:solidFill>
                    <a:srgbClr val="2407B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zh-CN" sz="26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Color picker</a:t>
              </a:r>
              <a:r>
                <a:rPr lang="en-US" altLang="zh-CN" sz="2600" dirty="0">
                  <a:solidFill>
                    <a:srgbClr val="E33FD2"/>
                  </a:solidFill>
                  <a:latin typeface="Times New Roman" panose="02020603050405020304" pitchFamily="18" charset="0"/>
                </a:rPr>
                <a:t>        </a:t>
              </a:r>
              <a:r>
                <a:rPr lang="en-US" altLang="zh-CN" sz="26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.</a:t>
              </a:r>
              <a:endParaRPr lang="en-US" altLang="zh-CN" sz="2600" dirty="0">
                <a:solidFill>
                  <a:srgbClr val="2407B9"/>
                </a:solidFill>
                <a:latin typeface="Times New Roman" panose="02020603050405020304" pitchFamily="18" charset="0"/>
              </a:endParaRPr>
            </a:p>
            <a:p>
              <a:pPr eaLnBrk="0" hangingPunct="0"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zh-CN" sz="2600" dirty="0">
                  <a:solidFill>
                    <a:srgbClr val="3421EF"/>
                  </a:solidFill>
                  <a:latin typeface="Times New Roman" panose="02020603050405020304" pitchFamily="18" charset="0"/>
                </a:rPr>
                <a:t>Bước 2: Di chuyển công cụ lấy màu vào mảng màu cần lấy, nháy chuột.</a:t>
              </a:r>
            </a:p>
            <a:p>
              <a:pPr eaLnBrk="0" hangingPunct="0"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zh-CN" sz="2600" dirty="0">
                  <a:solidFill>
                    <a:srgbClr val="3421EF"/>
                  </a:solidFill>
                  <a:latin typeface="Times New Roman" panose="02020603050405020304" pitchFamily="18" charset="0"/>
                </a:rPr>
                <a:t>Bước 3: Chọn công cụ tô màu          , di chuyển con trỏ chuột đến vị trí cần tô, nháy chuột.</a:t>
              </a: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6982" y="4559"/>
              <a:ext cx="3824" cy="3464"/>
              <a:chOff x="6982" y="4559"/>
              <a:chExt cx="3824" cy="3464"/>
            </a:xfrm>
          </p:grpSpPr>
          <p:graphicFrame>
            <p:nvGraphicFramePr>
              <p:cNvPr id="2" name="Object 1"/>
              <p:cNvGraphicFramePr/>
              <p:nvPr/>
            </p:nvGraphicFramePr>
            <p:xfrm>
              <a:off x="9975" y="4559"/>
              <a:ext cx="831" cy="76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r:id="rId2" imgW="241300" imgH="228600" progId="Paint.Picture">
                      <p:embed/>
                    </p:oleObj>
                  </mc:Choice>
                  <mc:Fallback>
                    <p:oleObj r:id="rId2" imgW="241300" imgH="228600" progId="Paint.Picture">
                      <p:embed/>
                      <p:pic>
                        <p:nvPicPr>
                          <p:cNvPr id="0" name="Picture 8"/>
                          <p:cNvPicPr/>
                          <p:nvPr/>
                        </p:nvPicPr>
                        <p:blipFill>
                          <a:blip r:embed="rId3"/>
                          <a:stretch>
                            <a:fillRect/>
                          </a:stretch>
                        </p:blipFill>
                        <p:spPr>
                          <a:xfrm>
                            <a:off x="9975" y="4559"/>
                            <a:ext cx="831" cy="766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" name="Object 9"/>
              <p:cNvGraphicFramePr/>
              <p:nvPr/>
            </p:nvGraphicFramePr>
            <p:xfrm>
              <a:off x="6982" y="7041"/>
              <a:ext cx="1083" cy="9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r:id="rId4" imgW="222250" imgH="228600" progId="Paint.Picture">
                      <p:embed/>
                    </p:oleObj>
                  </mc:Choice>
                  <mc:Fallback>
                    <p:oleObj r:id="rId4" imgW="222250" imgH="228600" progId="Paint.Picture">
                      <p:embed/>
                      <p:pic>
                        <p:nvPicPr>
                          <p:cNvPr id="0" name="Picture 10"/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6982" y="7041"/>
                            <a:ext cx="1083" cy="982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12" name="Object 11">
            <a:hlinkClick r:id="rId6" action="ppaction://hlinkfile"/>
          </p:cNvPr>
          <p:cNvGraphicFramePr/>
          <p:nvPr/>
        </p:nvGraphicFramePr>
        <p:xfrm>
          <a:off x="8378825" y="5744845"/>
          <a:ext cx="694690" cy="719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565150" imgH="501650" progId="Paint.Picture">
                  <p:embed/>
                </p:oleObj>
              </mc:Choice>
              <mc:Fallback>
                <p:oleObj r:id="rId7" imgW="565150" imgH="501650" progId="Paint.Picture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378825" y="5744845"/>
                        <a:ext cx="694690" cy="7194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17"/>
          <p:cNvSpPr txBox="1"/>
          <p:nvPr/>
        </p:nvSpPr>
        <p:spPr>
          <a:xfrm>
            <a:off x="223520" y="5458460"/>
            <a:ext cx="8155305" cy="12915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Chú ý:</a:t>
            </a:r>
          </a:p>
          <a:p>
            <a:r>
              <a:rPr lang="en-US" sz="2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Muốn sao chép màu, phải có hình mẫu trong trang vẽ </a:t>
            </a:r>
            <a:r>
              <a:rPr lang="en-US" sz="2600" b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</a:t>
            </a:r>
            <a:r>
              <a:rPr sz="2600" b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aint</a:t>
            </a:r>
            <a:r>
              <a:rPr lang="en-US" sz="260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sz="2600" u="sng">
              <a:solidFill>
                <a:srgbClr val="3421E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600" b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2600" b="1">
              <a:solidFill>
                <a:srgbClr val="3421E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62" name="Text Box 30"/>
          <p:cNvSpPr txBox="1"/>
          <p:nvPr/>
        </p:nvSpPr>
        <p:spPr>
          <a:xfrm>
            <a:off x="408940" y="1760855"/>
            <a:ext cx="8326120" cy="149161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6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A. HOẠT ĐỘNG CƠ BẢN</a:t>
            </a:r>
            <a:endParaRPr lang="en-US" altLang="zh-CN" sz="2600" b="1" dirty="0">
              <a:solidFill>
                <a:srgbClr val="2407B9"/>
              </a:solidFill>
              <a:latin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sz="26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2. Em tô màu cho hình thứ nhất rồi thực hiện sao chép đã tô cho hình thứ  nhất để tô màu cho hình thứ hai. </a:t>
            </a:r>
          </a:p>
        </p:txBody>
      </p:sp>
      <p:sp>
        <p:nvSpPr>
          <p:cNvPr id="7" name="Rectangle 49"/>
          <p:cNvSpPr/>
          <p:nvPr/>
        </p:nvSpPr>
        <p:spPr>
          <a:xfrm>
            <a:off x="408623" y="17780"/>
            <a:ext cx="9144000" cy="754822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 eaLnBrk="0" hangingPunct="0">
              <a:lnSpc>
                <a:spcPct val="75000"/>
              </a:lnSpc>
              <a:spcBef>
                <a:spcPts val="50"/>
              </a:spcBef>
            </a:pP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0" hangingPunct="0">
              <a:lnSpc>
                <a:spcPct val="75000"/>
              </a:lnSpc>
              <a:spcBef>
                <a:spcPts val="5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BÀI 4. SAO CHÉP MÀU </a:t>
            </a:r>
          </a:p>
        </p:txBody>
      </p:sp>
      <p:graphicFrame>
        <p:nvGraphicFramePr>
          <p:cNvPr id="4" name="Object 3">
            <a:hlinkClick r:id="rId2" action="ppaction://hlinkfile"/>
          </p:cNvPr>
          <p:cNvGraphicFramePr/>
          <p:nvPr/>
        </p:nvGraphicFramePr>
        <p:xfrm>
          <a:off x="8014335" y="5646420"/>
          <a:ext cx="694690" cy="719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565150" imgH="501650" progId="Paint.Picture">
                  <p:embed/>
                </p:oleObj>
              </mc:Choice>
              <mc:Fallback>
                <p:oleObj r:id="rId3" imgW="565150" imgH="501650" progId="Paint.Picture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14335" y="5646420"/>
                        <a:ext cx="694690" cy="7194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/>
          <p:nvPr/>
        </p:nvGraphicFramePr>
        <p:xfrm>
          <a:off x="1525270" y="3255328"/>
          <a:ext cx="4745355" cy="1739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5010150" imgH="1879600" progId="Paint.Picture">
                  <p:embed/>
                </p:oleObj>
              </mc:Choice>
              <mc:Fallback>
                <p:oleObj r:id="rId5" imgW="5010150" imgH="1879600" progId="Paint.Picture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6"/>
                      <a:srcRect l="-509" t="7537" r="5384"/>
                      <a:stretch>
                        <a:fillRect/>
                      </a:stretch>
                    </p:blipFill>
                    <p:spPr>
                      <a:xfrm>
                        <a:off x="1525270" y="3255328"/>
                        <a:ext cx="4745355" cy="17392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30"/>
          <p:cNvSpPr txBox="1"/>
          <p:nvPr/>
        </p:nvSpPr>
        <p:spPr>
          <a:xfrm>
            <a:off x="1207135" y="4997450"/>
            <a:ext cx="6580505" cy="16224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>
              <a:lnSpc>
                <a:spcPct val="95000"/>
              </a:lnSpc>
              <a:spcBef>
                <a:spcPts val="50"/>
              </a:spcBef>
              <a:spcAft>
                <a:spcPts val="0"/>
              </a:spcAft>
            </a:pP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Thực hành nhóm đôi: 6 phút</a:t>
            </a:r>
            <a:endParaRPr lang="en-US" altLang="zh-CN" sz="2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eaLnBrk="0" hangingPunct="0">
              <a:lnSpc>
                <a:spcPct val="95000"/>
              </a:lnSpc>
              <a:spcBef>
                <a:spcPts val="50"/>
              </a:spcBef>
              <a:spcAft>
                <a:spcPts val="0"/>
              </a:spcAft>
            </a:pPr>
            <a:r>
              <a:rPr lang="en-US" altLang="zh-CN" sz="2600" dirty="0">
                <a:solidFill>
                  <a:srgbClr val="3421EF"/>
                </a:solidFill>
                <a:latin typeface="Times New Roman" panose="02020603050405020304" pitchFamily="18" charset="0"/>
              </a:rPr>
              <a:t>Học sinh 1: Tô màu cho hình 1;</a:t>
            </a:r>
          </a:p>
          <a:p>
            <a:pPr eaLnBrk="0" hangingPunct="0">
              <a:lnSpc>
                <a:spcPct val="95000"/>
              </a:lnSpc>
              <a:spcBef>
                <a:spcPts val="50"/>
              </a:spcBef>
              <a:spcAft>
                <a:spcPts val="0"/>
              </a:spcAft>
            </a:pPr>
            <a:r>
              <a:rPr lang="en-US" altLang="zh-CN" sz="2600" dirty="0">
                <a:solidFill>
                  <a:srgbClr val="3421EF"/>
                </a:solidFill>
                <a:latin typeface="Times New Roman" panose="02020603050405020304" pitchFamily="18" charset="0"/>
              </a:rPr>
              <a:t>Học sinh 2: Sao chép màu từ hình 1 để tô màu cho hình 2.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62" name="Text Box 30"/>
          <p:cNvSpPr txBox="1"/>
          <p:nvPr/>
        </p:nvSpPr>
        <p:spPr>
          <a:xfrm>
            <a:off x="408940" y="2837180"/>
            <a:ext cx="8326120" cy="20916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6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EM CẦN GHI NHỚ</a:t>
            </a:r>
            <a:endParaRPr lang="en-US" altLang="zh-CN" sz="2600" b="1" dirty="0">
              <a:solidFill>
                <a:srgbClr val="2407B9"/>
              </a:solidFill>
              <a:latin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3421EF"/>
                </a:solidFill>
                <a:latin typeface="Times New Roman" panose="02020603050405020304" pitchFamily="18" charset="0"/>
              </a:rPr>
              <a:t>Sử dụng công cụ         để sao chép màu có sẵn.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3421EF"/>
                </a:solidFill>
                <a:latin typeface="Times New Roman" panose="02020603050405020304" pitchFamily="18" charset="0"/>
              </a:rPr>
              <a:t>Nháy chuột để tô màu bằng màu ở Color 1, nháy chuột phải để tô màu bằng màu ở ô Color 2. </a:t>
            </a:r>
            <a:r>
              <a:rPr lang="en-US" altLang="zh-CN" sz="26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      </a:t>
            </a:r>
          </a:p>
        </p:txBody>
      </p:sp>
      <p:sp>
        <p:nvSpPr>
          <p:cNvPr id="7" name="Rectangle 49"/>
          <p:cNvSpPr/>
          <p:nvPr/>
        </p:nvSpPr>
        <p:spPr>
          <a:xfrm>
            <a:off x="408623" y="530225"/>
            <a:ext cx="9144000" cy="754822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 eaLnBrk="0" hangingPunct="0">
              <a:lnSpc>
                <a:spcPct val="75000"/>
              </a:lnSpc>
              <a:spcBef>
                <a:spcPts val="50"/>
              </a:spcBef>
            </a:pP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0" hangingPunct="0">
              <a:lnSpc>
                <a:spcPct val="75000"/>
              </a:lnSpc>
              <a:spcBef>
                <a:spcPts val="5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BÀI 4. SAO CHÉP MÀU </a:t>
            </a:r>
          </a:p>
        </p:txBody>
      </p:sp>
      <p:graphicFrame>
        <p:nvGraphicFramePr>
          <p:cNvPr id="2" name="Object 1"/>
          <p:cNvGraphicFramePr/>
          <p:nvPr/>
        </p:nvGraphicFramePr>
        <p:xfrm>
          <a:off x="2865120" y="3400425"/>
          <a:ext cx="527685" cy="486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41300" imgH="228600" progId="Paint.Picture">
                  <p:embed/>
                </p:oleObj>
              </mc:Choice>
              <mc:Fallback>
                <p:oleObj r:id="rId2" imgW="241300" imgH="228600" progId="Paint.Picture">
                  <p:embed/>
                  <p:pic>
                    <p:nvPicPr>
                      <p:cNvPr id="0" name="Picture 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65120" y="3400425"/>
                        <a:ext cx="527685" cy="486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25" name="Picture 2" descr="bia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-5599970" flipV="1">
            <a:off x="7380605" y="-107950"/>
            <a:ext cx="2108200" cy="180911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26" name="Picture 2" descr="bia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-833319" flipH="1">
            <a:off x="-205740" y="-337820"/>
            <a:ext cx="2441575" cy="233235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27" name="Picture 2" descr="bia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-5599970" flipH="1">
            <a:off x="-545147" y="5041900"/>
            <a:ext cx="2133600" cy="204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28" name="Picture 2" descr="bia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300029" flipH="1">
            <a:off x="6989445" y="5080000"/>
            <a:ext cx="2238375" cy="2143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9" name="Picture 9" descr="DECOR033"/>
          <p:cNvPicPr>
            <a:picLocks noChangeAspect="1"/>
          </p:cNvPicPr>
          <p:nvPr/>
        </p:nvPicPr>
        <p:blipFill>
          <a:blip r:embed="rId2">
            <a:lum bright="67996" contrast="33998"/>
          </a:blip>
          <a:stretch>
            <a:fillRect/>
          </a:stretch>
        </p:blipFill>
        <p:spPr>
          <a:xfrm rot="-1764106">
            <a:off x="136525" y="5848350"/>
            <a:ext cx="1190625" cy="1225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0" name="Picture 9" descr="DECOR033"/>
          <p:cNvPicPr>
            <a:picLocks noChangeAspect="1"/>
          </p:cNvPicPr>
          <p:nvPr/>
        </p:nvPicPr>
        <p:blipFill>
          <a:blip r:embed="rId2">
            <a:lum bright="67996" contrast="33998"/>
          </a:blip>
          <a:stretch>
            <a:fillRect/>
          </a:stretch>
        </p:blipFill>
        <p:spPr>
          <a:xfrm rot="1171182" flipH="1">
            <a:off x="8064500" y="5859463"/>
            <a:ext cx="1060450" cy="11874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1" name="Picture 9" descr="DECOR033"/>
          <p:cNvPicPr>
            <a:picLocks noChangeAspect="1"/>
          </p:cNvPicPr>
          <p:nvPr/>
        </p:nvPicPr>
        <p:blipFill>
          <a:blip r:embed="rId2">
            <a:lum bright="67996" contrast="33998"/>
          </a:blip>
          <a:stretch>
            <a:fillRect/>
          </a:stretch>
        </p:blipFill>
        <p:spPr>
          <a:xfrm rot="-1764106" flipV="1">
            <a:off x="-445452" y="-128270"/>
            <a:ext cx="1135062" cy="11668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2" name="Picture 9" descr="DECOR033"/>
          <p:cNvPicPr>
            <a:picLocks noChangeAspect="1"/>
          </p:cNvPicPr>
          <p:nvPr/>
        </p:nvPicPr>
        <p:blipFill>
          <a:blip r:embed="rId2">
            <a:lum bright="67996" contrast="33998"/>
          </a:blip>
          <a:stretch>
            <a:fillRect/>
          </a:stretch>
        </p:blipFill>
        <p:spPr>
          <a:xfrm rot="1171182" flipH="1" flipV="1">
            <a:off x="8412163" y="-315912"/>
            <a:ext cx="1071562" cy="12001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Rectangle 2"/>
          <p:cNvSpPr/>
          <p:nvPr/>
        </p:nvSpPr>
        <p:spPr>
          <a:xfrm>
            <a:off x="902018" y="473710"/>
            <a:ext cx="7339330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4400" b="1">
                <a:ln w="1270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TRÒ CHƠI AI ĐÚNG AI SAI</a:t>
            </a:r>
          </a:p>
        </p:txBody>
      </p:sp>
      <p:sp>
        <p:nvSpPr>
          <p:cNvPr id="4" name="Text Box 30"/>
          <p:cNvSpPr txBox="1"/>
          <p:nvPr/>
        </p:nvSpPr>
        <p:spPr>
          <a:xfrm>
            <a:off x="533400" y="1482725"/>
            <a:ext cx="8076565" cy="38925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Em hãy chọn đáp án đúng nhất: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Câu 1: Em hãy cho biết trong thẻ View trong trang vẽ có những chức năng nào sau đây?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A. Ruler</a:t>
            </a: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B. Gridlines</a:t>
            </a: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C. Status bar</a:t>
            </a: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D. Cả A, B, C đều đúng.</a:t>
            </a:r>
          </a:p>
        </p:txBody>
      </p:sp>
      <p:sp>
        <p:nvSpPr>
          <p:cNvPr id="5" name="Oval 4"/>
          <p:cNvSpPr/>
          <p:nvPr/>
        </p:nvSpPr>
        <p:spPr>
          <a:xfrm>
            <a:off x="467360" y="4862830"/>
            <a:ext cx="507365" cy="504190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9" name="Picture 9" descr="DECOR033"/>
          <p:cNvPicPr>
            <a:picLocks noChangeAspect="1"/>
          </p:cNvPicPr>
          <p:nvPr/>
        </p:nvPicPr>
        <p:blipFill>
          <a:blip r:embed="rId2">
            <a:lum bright="67996" contrast="33998"/>
          </a:blip>
          <a:stretch>
            <a:fillRect/>
          </a:stretch>
        </p:blipFill>
        <p:spPr>
          <a:xfrm rot="-1764106">
            <a:off x="136525" y="5848350"/>
            <a:ext cx="1190625" cy="1225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0" name="Picture 9" descr="DECOR033"/>
          <p:cNvPicPr>
            <a:picLocks noChangeAspect="1"/>
          </p:cNvPicPr>
          <p:nvPr/>
        </p:nvPicPr>
        <p:blipFill>
          <a:blip r:embed="rId2">
            <a:lum bright="67996" contrast="33998"/>
          </a:blip>
          <a:stretch>
            <a:fillRect/>
          </a:stretch>
        </p:blipFill>
        <p:spPr>
          <a:xfrm rot="1171182" flipH="1">
            <a:off x="8064500" y="5859463"/>
            <a:ext cx="1060450" cy="11874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1" name="Picture 9" descr="DECOR033"/>
          <p:cNvPicPr>
            <a:picLocks noChangeAspect="1"/>
          </p:cNvPicPr>
          <p:nvPr/>
        </p:nvPicPr>
        <p:blipFill>
          <a:blip r:embed="rId2">
            <a:lum bright="67996" contrast="33998"/>
          </a:blip>
          <a:stretch>
            <a:fillRect/>
          </a:stretch>
        </p:blipFill>
        <p:spPr>
          <a:xfrm rot="-1764106" flipV="1">
            <a:off x="-445452" y="-128270"/>
            <a:ext cx="1135062" cy="11668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2" name="Picture 9" descr="DECOR033"/>
          <p:cNvPicPr>
            <a:picLocks noChangeAspect="1"/>
          </p:cNvPicPr>
          <p:nvPr/>
        </p:nvPicPr>
        <p:blipFill>
          <a:blip r:embed="rId2">
            <a:lum bright="67996" contrast="33998"/>
          </a:blip>
          <a:stretch>
            <a:fillRect/>
          </a:stretch>
        </p:blipFill>
        <p:spPr>
          <a:xfrm rot="1171182" flipH="1" flipV="1">
            <a:off x="8412163" y="-315912"/>
            <a:ext cx="1071562" cy="12001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Rectangle 2"/>
          <p:cNvSpPr/>
          <p:nvPr/>
        </p:nvSpPr>
        <p:spPr>
          <a:xfrm>
            <a:off x="902018" y="473710"/>
            <a:ext cx="7339330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4400" b="1">
                <a:ln w="1270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TRÒ CHƠI AI ĐÚNG AI SAI</a:t>
            </a:r>
          </a:p>
        </p:txBody>
      </p:sp>
      <p:sp>
        <p:nvSpPr>
          <p:cNvPr id="4" name="Text Box 30"/>
          <p:cNvSpPr txBox="1"/>
          <p:nvPr/>
        </p:nvSpPr>
        <p:spPr>
          <a:xfrm>
            <a:off x="501015" y="1443990"/>
            <a:ext cx="8323580" cy="34918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Em hãy chọn đáp án đúng nhất: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Câu 2: Em dùng phím tắt nào để lưu bài vẽ?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A. Phím Ctrl và phím C</a:t>
            </a: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B. </a:t>
            </a: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  <a:sym typeface="+mn-ea"/>
              </a:rPr>
              <a:t>Phím Ctrl và phím V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C. </a:t>
            </a: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  <a:sym typeface="+mn-ea"/>
              </a:rPr>
              <a:t>Phím Ctrl và phím S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D. </a:t>
            </a: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  <a:sym typeface="+mn-ea"/>
              </a:rPr>
              <a:t>Phím Ctrl và phím A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78155" y="3851275"/>
            <a:ext cx="507365" cy="504190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9" name="Picture 9" descr="DECOR033"/>
          <p:cNvPicPr>
            <a:picLocks noChangeAspect="1"/>
          </p:cNvPicPr>
          <p:nvPr/>
        </p:nvPicPr>
        <p:blipFill>
          <a:blip r:embed="rId2">
            <a:lum bright="67996" contrast="33998"/>
          </a:blip>
          <a:stretch>
            <a:fillRect/>
          </a:stretch>
        </p:blipFill>
        <p:spPr>
          <a:xfrm rot="-1764106">
            <a:off x="136525" y="5848350"/>
            <a:ext cx="1190625" cy="1225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0" name="Picture 9" descr="DECOR033"/>
          <p:cNvPicPr>
            <a:picLocks noChangeAspect="1"/>
          </p:cNvPicPr>
          <p:nvPr/>
        </p:nvPicPr>
        <p:blipFill>
          <a:blip r:embed="rId2">
            <a:lum bright="67996" contrast="33998"/>
          </a:blip>
          <a:stretch>
            <a:fillRect/>
          </a:stretch>
        </p:blipFill>
        <p:spPr>
          <a:xfrm rot="1171182" flipH="1">
            <a:off x="8064500" y="5859463"/>
            <a:ext cx="1060450" cy="11874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1" name="Picture 9" descr="DECOR033"/>
          <p:cNvPicPr>
            <a:picLocks noChangeAspect="1"/>
          </p:cNvPicPr>
          <p:nvPr/>
        </p:nvPicPr>
        <p:blipFill>
          <a:blip r:embed="rId2">
            <a:lum bright="67996" contrast="33998"/>
          </a:blip>
          <a:stretch>
            <a:fillRect/>
          </a:stretch>
        </p:blipFill>
        <p:spPr>
          <a:xfrm rot="-1764106" flipV="1">
            <a:off x="-445452" y="-128270"/>
            <a:ext cx="1135062" cy="11668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2" name="Picture 9" descr="DECOR033"/>
          <p:cNvPicPr>
            <a:picLocks noChangeAspect="1"/>
          </p:cNvPicPr>
          <p:nvPr/>
        </p:nvPicPr>
        <p:blipFill>
          <a:blip r:embed="rId2">
            <a:lum bright="67996" contrast="33998"/>
          </a:blip>
          <a:stretch>
            <a:fillRect/>
          </a:stretch>
        </p:blipFill>
        <p:spPr>
          <a:xfrm rot="1171182" flipH="1" flipV="1">
            <a:off x="8412163" y="-315912"/>
            <a:ext cx="1071562" cy="12001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Rectangle 2"/>
          <p:cNvSpPr/>
          <p:nvPr/>
        </p:nvSpPr>
        <p:spPr>
          <a:xfrm>
            <a:off x="902018" y="473710"/>
            <a:ext cx="7339330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4400" b="1">
                <a:ln w="22225">
                  <a:solidFill>
                    <a:srgbClr val="00B0F0"/>
                  </a:solidFill>
                  <a:prstDash val="solid"/>
                </a:ln>
                <a:solidFill>
                  <a:srgbClr val="F2AE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TRÒ CHƠI AI ĐÚNG AI SAI</a:t>
            </a:r>
          </a:p>
        </p:txBody>
      </p:sp>
      <p:sp>
        <p:nvSpPr>
          <p:cNvPr id="4" name="Text Box 30"/>
          <p:cNvSpPr txBox="1"/>
          <p:nvPr/>
        </p:nvSpPr>
        <p:spPr>
          <a:xfrm>
            <a:off x="501015" y="1443990"/>
            <a:ext cx="8323580" cy="34918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Em hãy chọn đáp án đúng nhất: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Câu 3: Em dùng phím tắt nào để chọn toàn bộ bài vẽ?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A. Phím Ctrl và phím C</a:t>
            </a: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B. </a:t>
            </a: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  <a:sym typeface="+mn-ea"/>
              </a:rPr>
              <a:t>Phím Ctrl và phím V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C. </a:t>
            </a: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  <a:sym typeface="+mn-ea"/>
              </a:rPr>
              <a:t>Phím Ctrl và phím S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D. </a:t>
            </a: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  <a:sym typeface="+mn-ea"/>
              </a:rPr>
              <a:t>Phím Ctrl và phím A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78155" y="4425315"/>
            <a:ext cx="507365" cy="504190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9" name="Picture 9" descr="DECOR033"/>
          <p:cNvPicPr>
            <a:picLocks noChangeAspect="1"/>
          </p:cNvPicPr>
          <p:nvPr/>
        </p:nvPicPr>
        <p:blipFill>
          <a:blip r:embed="rId2">
            <a:lum bright="67996" contrast="33998"/>
          </a:blip>
          <a:stretch>
            <a:fillRect/>
          </a:stretch>
        </p:blipFill>
        <p:spPr>
          <a:xfrm rot="-1764106">
            <a:off x="136525" y="5848350"/>
            <a:ext cx="1190625" cy="1225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0" name="Picture 9" descr="DECOR033"/>
          <p:cNvPicPr>
            <a:picLocks noChangeAspect="1"/>
          </p:cNvPicPr>
          <p:nvPr/>
        </p:nvPicPr>
        <p:blipFill>
          <a:blip r:embed="rId2">
            <a:lum bright="67996" contrast="33998"/>
          </a:blip>
          <a:stretch>
            <a:fillRect/>
          </a:stretch>
        </p:blipFill>
        <p:spPr>
          <a:xfrm rot="1171182" flipH="1">
            <a:off x="8064500" y="5859463"/>
            <a:ext cx="1060450" cy="11874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1" name="Picture 9" descr="DECOR033"/>
          <p:cNvPicPr>
            <a:picLocks noChangeAspect="1"/>
          </p:cNvPicPr>
          <p:nvPr/>
        </p:nvPicPr>
        <p:blipFill>
          <a:blip r:embed="rId2">
            <a:lum bright="67996" contrast="33998"/>
          </a:blip>
          <a:stretch>
            <a:fillRect/>
          </a:stretch>
        </p:blipFill>
        <p:spPr>
          <a:xfrm rot="-1764106" flipV="1">
            <a:off x="-446087" y="-128270"/>
            <a:ext cx="1135062" cy="11668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2" name="Picture 9" descr="DECOR033"/>
          <p:cNvPicPr>
            <a:picLocks noChangeAspect="1"/>
          </p:cNvPicPr>
          <p:nvPr/>
        </p:nvPicPr>
        <p:blipFill>
          <a:blip r:embed="rId2">
            <a:lum bright="67996" contrast="33998"/>
          </a:blip>
          <a:stretch>
            <a:fillRect/>
          </a:stretch>
        </p:blipFill>
        <p:spPr>
          <a:xfrm rot="1171182" flipH="1" flipV="1">
            <a:off x="8412163" y="-315912"/>
            <a:ext cx="1071562" cy="12001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Rectangle 2"/>
          <p:cNvSpPr/>
          <p:nvPr/>
        </p:nvSpPr>
        <p:spPr>
          <a:xfrm>
            <a:off x="902018" y="473710"/>
            <a:ext cx="7339330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4400" b="1">
                <a:ln w="1270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TRÒ CHƠI AI ĐÚNG AI SAI</a:t>
            </a:r>
          </a:p>
        </p:txBody>
      </p:sp>
      <p:sp>
        <p:nvSpPr>
          <p:cNvPr id="4" name="Text Box 30"/>
          <p:cNvSpPr txBox="1"/>
          <p:nvPr/>
        </p:nvSpPr>
        <p:spPr>
          <a:xfrm>
            <a:off x="501015" y="1443990"/>
            <a:ext cx="8323580" cy="38925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Em hãy chọn đáp án đúng nhất: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Câu 4: Em dùng phím tắt nào để sao chép vùng được chọn?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A. Phím Ctrl và phím C</a:t>
            </a: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B. </a:t>
            </a: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  <a:sym typeface="+mn-ea"/>
              </a:rPr>
              <a:t>Phím Ctrl và phím V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C. </a:t>
            </a: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  <a:sym typeface="+mn-ea"/>
              </a:rPr>
              <a:t>Phím Ctrl và phím S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D. </a:t>
            </a: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  <a:sym typeface="+mn-ea"/>
              </a:rPr>
              <a:t>Phím Ctrl và phím A</a:t>
            </a:r>
            <a:endParaRPr lang="en-US" altLang="zh-C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78155" y="3061970"/>
            <a:ext cx="507365" cy="504190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62" name="Text Box 30"/>
          <p:cNvSpPr txBox="1"/>
          <p:nvPr/>
        </p:nvSpPr>
        <p:spPr>
          <a:xfrm>
            <a:off x="1000125" y="876300"/>
            <a:ext cx="7441565" cy="4914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Câu hỏi: Em hãy tô màu cho hình 2 giống như hình 1.</a:t>
            </a:r>
          </a:p>
        </p:txBody>
      </p:sp>
      <p:graphicFrame>
        <p:nvGraphicFramePr>
          <p:cNvPr id="4" name="Object 3">
            <a:hlinkClick r:id="rId2" action="ppaction://hlinkfile"/>
          </p:cNvPr>
          <p:cNvGraphicFramePr/>
          <p:nvPr/>
        </p:nvGraphicFramePr>
        <p:xfrm>
          <a:off x="3970655" y="6064250"/>
          <a:ext cx="694690" cy="719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565150" imgH="501650" progId="Paint.Picture">
                  <p:embed/>
                </p:oleObj>
              </mc:Choice>
              <mc:Fallback>
                <p:oleObj r:id="rId3" imgW="565150" imgH="501650" progId="Paint.Picture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70655" y="6064250"/>
                        <a:ext cx="694690" cy="7194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9" descr="DECOR033"/>
          <p:cNvPicPr>
            <a:picLocks noChangeAspect="1"/>
          </p:cNvPicPr>
          <p:nvPr/>
        </p:nvPicPr>
        <p:blipFill>
          <a:blip r:embed="rId5">
            <a:lum bright="67996" contrast="33998"/>
          </a:blip>
          <a:stretch>
            <a:fillRect/>
          </a:stretch>
        </p:blipFill>
        <p:spPr>
          <a:xfrm rot="-1764106">
            <a:off x="136525" y="5848350"/>
            <a:ext cx="1190625" cy="1225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Picture 9" descr="DECOR033"/>
          <p:cNvPicPr>
            <a:picLocks noChangeAspect="1"/>
          </p:cNvPicPr>
          <p:nvPr/>
        </p:nvPicPr>
        <p:blipFill>
          <a:blip r:embed="rId5">
            <a:lum bright="67996" contrast="33998"/>
          </a:blip>
          <a:stretch>
            <a:fillRect/>
          </a:stretch>
        </p:blipFill>
        <p:spPr>
          <a:xfrm rot="1171182" flipH="1">
            <a:off x="8064500" y="5859463"/>
            <a:ext cx="1060450" cy="11874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Picture 9" descr="DECOR033"/>
          <p:cNvPicPr>
            <a:picLocks noChangeAspect="1"/>
          </p:cNvPicPr>
          <p:nvPr/>
        </p:nvPicPr>
        <p:blipFill>
          <a:blip r:embed="rId5">
            <a:lum bright="67996" contrast="33998"/>
          </a:blip>
          <a:stretch>
            <a:fillRect/>
          </a:stretch>
        </p:blipFill>
        <p:spPr>
          <a:xfrm rot="-1764106" flipV="1">
            <a:off x="-446087" y="-128270"/>
            <a:ext cx="1135062" cy="11668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" name="Picture 9" descr="DECOR033"/>
          <p:cNvPicPr>
            <a:picLocks noChangeAspect="1"/>
          </p:cNvPicPr>
          <p:nvPr/>
        </p:nvPicPr>
        <p:blipFill>
          <a:blip r:embed="rId5">
            <a:lum bright="67996" contrast="33998"/>
          </a:blip>
          <a:stretch>
            <a:fillRect/>
          </a:stretch>
        </p:blipFill>
        <p:spPr>
          <a:xfrm rot="1171182" flipH="1" flipV="1">
            <a:off x="8412163" y="-315912"/>
            <a:ext cx="1071562" cy="120015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0" name="Object 9"/>
          <p:cNvGraphicFramePr/>
          <p:nvPr/>
        </p:nvGraphicFramePr>
        <p:xfrm>
          <a:off x="1831340" y="1723390"/>
          <a:ext cx="5779770" cy="3636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3835400" imgH="2051050" progId="Paint.Picture">
                  <p:embed/>
                </p:oleObj>
              </mc:Choice>
              <mc:Fallback>
                <p:oleObj r:id="rId6" imgW="3835400" imgH="2051050" progId="Paint.Picture">
                  <p:embed/>
                  <p:pic>
                    <p:nvPicPr>
                      <p:cNvPr id="0" name="Picture 10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31340" y="1723390"/>
                        <a:ext cx="5779770" cy="36366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/>
          <p:nvPr/>
        </p:nvGrpSpPr>
        <p:grpSpPr>
          <a:xfrm>
            <a:off x="595630" y="2270443"/>
            <a:ext cx="1523187" cy="1436687"/>
            <a:chOff x="336" y="1536"/>
            <a:chExt cx="1969" cy="1968"/>
          </a:xfrm>
        </p:grpSpPr>
        <p:grpSp>
          <p:nvGrpSpPr>
            <p:cNvPr id="10242" name="Group 4"/>
            <p:cNvGrpSpPr/>
            <p:nvPr/>
          </p:nvGrpSpPr>
          <p:grpSpPr>
            <a:xfrm>
              <a:off x="336" y="1536"/>
              <a:ext cx="1968" cy="1968"/>
              <a:chOff x="384" y="1776"/>
              <a:chExt cx="1488" cy="1488"/>
            </a:xfrm>
          </p:grpSpPr>
          <p:sp>
            <p:nvSpPr>
              <p:cNvPr id="41989" name="Oval 5"/>
              <p:cNvSpPr>
                <a:spLocks noChangeArrowheads="1"/>
              </p:cNvSpPr>
              <p:nvPr/>
            </p:nvSpPr>
            <p:spPr bwMode="gray">
              <a:xfrm>
                <a:off x="384" y="1776"/>
                <a:ext cx="1488" cy="1488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gamma/>
                      <a:tint val="10196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tint val="10196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</a:ln>
              <a:effectLst>
                <a:outerShdw dist="50800" dir="54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2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990" name="Oval 6"/>
              <p:cNvSpPr>
                <a:spLocks noChangeArrowheads="1"/>
              </p:cNvSpPr>
              <p:nvPr/>
            </p:nvSpPr>
            <p:spPr bwMode="gray">
              <a:xfrm>
                <a:off x="407" y="1799"/>
                <a:ext cx="1434" cy="1434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34902"/>
                      <a:invGamma/>
                    </a:schemeClr>
                  </a:gs>
                  <a:gs pos="50000">
                    <a:schemeClr val="accent1"/>
                  </a:gs>
                  <a:gs pos="100000">
                    <a:schemeClr val="accent1">
                      <a:gamma/>
                      <a:tint val="34902"/>
                      <a:invGamma/>
                    </a:schemeClr>
                  </a:gs>
                </a:gsLst>
                <a:lin ang="5400000" scaled="1"/>
              </a:gradFill>
              <a:ln w="19050">
                <a:solidFill>
                  <a:schemeClr val="bg1">
                    <a:alpha val="20000"/>
                  </a:schemeClr>
                </a:solidFill>
                <a:rou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2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0245" name="Picture 2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64" y="1776"/>
              <a:ext cx="912" cy="77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246" name="TextBox 32"/>
            <p:cNvSpPr txBox="1"/>
            <p:nvPr/>
          </p:nvSpPr>
          <p:spPr>
            <a:xfrm>
              <a:off x="673" y="2399"/>
              <a:ext cx="1632" cy="54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sz="2000" b="1" dirty="0">
                  <a:solidFill>
                    <a:srgbClr val="FFFF00"/>
                  </a:solidFill>
                  <a:latin typeface="Times New Roman" panose="02020603050405020304" pitchFamily="18" charset="0"/>
                </a:rPr>
                <a:t>Mục tiêu</a:t>
              </a:r>
            </a:p>
          </p:txBody>
        </p:sp>
      </p:grpSp>
      <p:sp>
        <p:nvSpPr>
          <p:cNvPr id="44062" name="Text Box 30"/>
          <p:cNvSpPr txBox="1"/>
          <p:nvPr/>
        </p:nvSpPr>
        <p:spPr>
          <a:xfrm>
            <a:off x="2085975" y="2738755"/>
            <a:ext cx="6580505" cy="4914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Biết cách sao chép từ màu của bức vẽ có sẵn.</a:t>
            </a:r>
          </a:p>
        </p:txBody>
      </p:sp>
      <p:sp>
        <p:nvSpPr>
          <p:cNvPr id="7" name="Rectangle 49"/>
          <p:cNvSpPr/>
          <p:nvPr/>
        </p:nvSpPr>
        <p:spPr>
          <a:xfrm>
            <a:off x="366713" y="715010"/>
            <a:ext cx="9144000" cy="418833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 eaLnBrk="0" hangingPunct="0">
              <a:lnSpc>
                <a:spcPct val="75000"/>
              </a:lnSpc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BÀI 4. SAO CHÉP MÀU </a:t>
            </a:r>
          </a:p>
        </p:txBody>
      </p:sp>
      <p:pic>
        <p:nvPicPr>
          <p:cNvPr id="3" name="Picture 9" descr="DECOR033"/>
          <p:cNvPicPr>
            <a:picLocks noChangeAspect="1"/>
          </p:cNvPicPr>
          <p:nvPr/>
        </p:nvPicPr>
        <p:blipFill>
          <a:blip r:embed="rId3">
            <a:lum bright="67996" contrast="33998"/>
          </a:blip>
          <a:stretch>
            <a:fillRect/>
          </a:stretch>
        </p:blipFill>
        <p:spPr>
          <a:xfrm rot="-1764106">
            <a:off x="136525" y="5848350"/>
            <a:ext cx="1190625" cy="1225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Picture 9" descr="DECOR033"/>
          <p:cNvPicPr>
            <a:picLocks noChangeAspect="1"/>
          </p:cNvPicPr>
          <p:nvPr/>
        </p:nvPicPr>
        <p:blipFill>
          <a:blip r:embed="rId3">
            <a:lum bright="67996" contrast="33998"/>
          </a:blip>
          <a:stretch>
            <a:fillRect/>
          </a:stretch>
        </p:blipFill>
        <p:spPr>
          <a:xfrm rot="1171182" flipH="1">
            <a:off x="8064500" y="5859463"/>
            <a:ext cx="1060450" cy="11874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Picture 9" descr="DECOR033"/>
          <p:cNvPicPr>
            <a:picLocks noChangeAspect="1"/>
          </p:cNvPicPr>
          <p:nvPr/>
        </p:nvPicPr>
        <p:blipFill>
          <a:blip r:embed="rId3">
            <a:lum bright="67996" contrast="33998"/>
          </a:blip>
          <a:stretch>
            <a:fillRect/>
          </a:stretch>
        </p:blipFill>
        <p:spPr>
          <a:xfrm rot="-1764106" flipV="1">
            <a:off x="-446087" y="-128270"/>
            <a:ext cx="1135062" cy="11668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" name="Picture 9" descr="DECOR033"/>
          <p:cNvPicPr>
            <a:picLocks noChangeAspect="1"/>
          </p:cNvPicPr>
          <p:nvPr/>
        </p:nvPicPr>
        <p:blipFill>
          <a:blip r:embed="rId3">
            <a:lum bright="67996" contrast="33998"/>
          </a:blip>
          <a:stretch>
            <a:fillRect/>
          </a:stretch>
        </p:blipFill>
        <p:spPr>
          <a:xfrm rot="1171182" flipH="1" flipV="1">
            <a:off x="8412163" y="-315912"/>
            <a:ext cx="1071562" cy="12001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2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62" name="Text Box 30"/>
          <p:cNvSpPr txBox="1"/>
          <p:nvPr/>
        </p:nvSpPr>
        <p:spPr>
          <a:xfrm>
            <a:off x="708660" y="1811655"/>
            <a:ext cx="6580505" cy="1091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6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A. HOẠT ĐỘNG CƠ BẢN</a:t>
            </a:r>
            <a:endParaRPr lang="en-US" altLang="zh-CN" sz="2600" b="1" dirty="0">
              <a:solidFill>
                <a:srgbClr val="2407B9"/>
              </a:solidFill>
              <a:latin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sz="26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1. Vẽ các hình theo mẫu sau:</a:t>
            </a:r>
          </a:p>
        </p:txBody>
      </p:sp>
      <p:sp>
        <p:nvSpPr>
          <p:cNvPr id="7" name="Rectangle 49"/>
          <p:cNvSpPr/>
          <p:nvPr/>
        </p:nvSpPr>
        <p:spPr>
          <a:xfrm>
            <a:off x="366713" y="284480"/>
            <a:ext cx="9144000" cy="418833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 eaLnBrk="0" hangingPunct="0">
              <a:lnSpc>
                <a:spcPct val="75000"/>
              </a:lnSpc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BÀI 4. SAO CHÉP MÀU </a:t>
            </a:r>
          </a:p>
        </p:txBody>
      </p:sp>
      <p:graphicFrame>
        <p:nvGraphicFramePr>
          <p:cNvPr id="4" name="Object 3">
            <a:hlinkClick r:id="rId2" action="ppaction://hlinkfile"/>
          </p:cNvPr>
          <p:cNvGraphicFramePr/>
          <p:nvPr/>
        </p:nvGraphicFramePr>
        <p:xfrm>
          <a:off x="8014335" y="5646420"/>
          <a:ext cx="694690" cy="719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565150" imgH="501650" progId="Paint.Picture">
                  <p:embed/>
                </p:oleObj>
              </mc:Choice>
              <mc:Fallback>
                <p:oleObj r:id="rId3" imgW="565150" imgH="501650" progId="Paint.Picture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14335" y="5646420"/>
                        <a:ext cx="694690" cy="7194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/>
          <p:nvPr/>
        </p:nvGraphicFramePr>
        <p:xfrm>
          <a:off x="1626235" y="2984500"/>
          <a:ext cx="4745355" cy="1744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5010150" imgH="1885950" progId="Paint.Picture">
                  <p:embed/>
                </p:oleObj>
              </mc:Choice>
              <mc:Fallback>
                <p:oleObj r:id="rId5" imgW="5010150" imgH="1885950" progId="Paint.Picture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6"/>
                      <a:srcRect l="-509" t="7537" r="5384"/>
                      <a:stretch>
                        <a:fillRect/>
                      </a:stretch>
                    </p:blipFill>
                    <p:spPr>
                      <a:xfrm>
                        <a:off x="1626235" y="2984500"/>
                        <a:ext cx="4745355" cy="17449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30"/>
          <p:cNvSpPr txBox="1"/>
          <p:nvPr/>
        </p:nvSpPr>
        <p:spPr>
          <a:xfrm>
            <a:off x="1011555" y="4813935"/>
            <a:ext cx="6580505" cy="169164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3421EF"/>
                </a:solidFill>
                <a:latin typeface="Times New Roman" panose="02020603050405020304" pitchFamily="18" charset="0"/>
              </a:rPr>
              <a:t>Thực hành nhóm đôi: 2 phút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3421EF"/>
                </a:solidFill>
                <a:latin typeface="Times New Roman" panose="02020603050405020304" pitchFamily="18" charset="0"/>
              </a:rPr>
              <a:t>Học sinh 1: Vẽ lá cờ Việt Nam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3421EF"/>
                </a:solidFill>
                <a:latin typeface="Times New Roman" panose="02020603050405020304" pitchFamily="18" charset="0"/>
              </a:rPr>
              <a:t>Học sinh 2: Vẽ lá cờ Nhật Bản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2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62" name="Text Box 30"/>
          <p:cNvSpPr txBox="1"/>
          <p:nvPr/>
        </p:nvSpPr>
        <p:spPr>
          <a:xfrm>
            <a:off x="910590" y="2378710"/>
            <a:ext cx="8326120" cy="149161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6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A. HOẠT ĐỘNG CƠ BẢN</a:t>
            </a:r>
            <a:endParaRPr lang="en-US" altLang="zh-CN" sz="2600" b="1" dirty="0">
              <a:solidFill>
                <a:srgbClr val="2407B9"/>
              </a:solidFill>
              <a:latin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sz="26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2. Em tô màu cho hình thứ nhất rồi thực hiện sao chép đã tô cho hình thứ  nhất để tô màu cho hình thứ hai. </a:t>
            </a:r>
          </a:p>
        </p:txBody>
      </p:sp>
      <p:sp>
        <p:nvSpPr>
          <p:cNvPr id="7" name="Rectangle 49"/>
          <p:cNvSpPr/>
          <p:nvPr/>
        </p:nvSpPr>
        <p:spPr>
          <a:xfrm>
            <a:off x="366713" y="284480"/>
            <a:ext cx="9144000" cy="731739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 eaLnBrk="0" hangingPunct="0">
              <a:lnSpc>
                <a:spcPct val="75000"/>
              </a:lnSpc>
              <a:spcBef>
                <a:spcPts val="50"/>
              </a:spcBef>
            </a:pP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0" hangingPunct="0">
              <a:lnSpc>
                <a:spcPct val="75000"/>
              </a:lnSpc>
              <a:spcBef>
                <a:spcPts val="5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BÀI 4. SAO CHÉP MÀU </a:t>
            </a:r>
          </a:p>
        </p:txBody>
      </p:sp>
      <p:graphicFrame>
        <p:nvGraphicFramePr>
          <p:cNvPr id="4" name="Object 3">
            <a:hlinkClick r:id="rId2" action="ppaction://hlinkfile"/>
          </p:cNvPr>
          <p:cNvGraphicFramePr/>
          <p:nvPr/>
        </p:nvGraphicFramePr>
        <p:xfrm>
          <a:off x="8014335" y="5646420"/>
          <a:ext cx="694690" cy="719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565150" imgH="501650" progId="Paint.Picture">
                  <p:embed/>
                </p:oleObj>
              </mc:Choice>
              <mc:Fallback>
                <p:oleObj r:id="rId3" imgW="565150" imgH="501650" progId="Paint.Picture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14335" y="5646420"/>
                        <a:ext cx="694690" cy="7194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/>
          <p:nvPr/>
        </p:nvGraphicFramePr>
        <p:xfrm>
          <a:off x="1635760" y="4003040"/>
          <a:ext cx="5864225" cy="2210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5010150" imgH="1885950" progId="Paint.Picture">
                  <p:embed/>
                </p:oleObj>
              </mc:Choice>
              <mc:Fallback>
                <p:oleObj r:id="rId5" imgW="5010150" imgH="1885950" progId="Paint.Picture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6"/>
                      <a:srcRect l="-509" t="7537" r="5384"/>
                      <a:stretch>
                        <a:fillRect/>
                      </a:stretch>
                    </p:blipFill>
                    <p:spPr>
                      <a:xfrm>
                        <a:off x="1635760" y="4003040"/>
                        <a:ext cx="5864225" cy="22104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4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2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</TotalTime>
  <Words>647</Words>
  <Application>Microsoft Office PowerPoint</Application>
  <PresentationFormat>On-screen Show (4:3)</PresentationFormat>
  <Paragraphs>73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Ancuu</vt:lpstr>
      <vt:lpstr>Arial</vt:lpstr>
      <vt:lpstr>Calibri</vt:lpstr>
      <vt:lpstr>Times New Roman</vt:lpstr>
      <vt:lpstr>Default Design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Chi</dc:creator>
  <cp:lastModifiedBy>Nguyen Huu Phuc</cp:lastModifiedBy>
  <cp:revision>115</cp:revision>
  <dcterms:created xsi:type="dcterms:W3CDTF">2018-01-16T10:54:00Z</dcterms:created>
  <dcterms:modified xsi:type="dcterms:W3CDTF">2022-11-05T14:20:59Z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1033-10.2.0.7646</vt:lpwstr>
  </property>
</Properties>
</file>