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47" r:id="rId3"/>
    <p:sldId id="268" r:id="rId4"/>
    <p:sldId id="352" r:id="rId5"/>
    <p:sldId id="340" r:id="rId6"/>
    <p:sldId id="350" r:id="rId7"/>
    <p:sldId id="341" r:id="rId8"/>
    <p:sldId id="342" r:id="rId9"/>
    <p:sldId id="343" r:id="rId10"/>
    <p:sldId id="348" r:id="rId11"/>
    <p:sldId id="344" r:id="rId12"/>
    <p:sldId id="354" r:id="rId13"/>
    <p:sldId id="349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8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0BDA-D891-4502-BA35-6ADB1F8D79F6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E6D5-9542-445E-80CF-FCB7385A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1-CFE8-49B0-9FE7-279F99CC2577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96B4-DB20-4246-AB72-F1357B0A6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9609-D788-4736-9A58-112AA81CE1F2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5E57-9BDB-4708-BD7A-BA79163D6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7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611-FAE0-43A2-A8B4-A479E445E497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752-9AB0-4384-B86F-1435077B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2C6-DA3F-40E2-86DA-8E89E73CE2DE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ED7-5445-4681-8305-E1918A1F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4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D9A-0A45-46F7-A77E-E2F5E1644418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2AEF-62F8-4A3E-AEFB-FA05DFA6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1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7E3-102B-4725-B7D4-6A03F77827B2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BB7-77A0-49C2-8B46-290B8611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CF6-DB05-4C65-90B1-078EEDC29383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8A66-F24C-4C36-B4A3-6F159202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8968-CF3B-412B-9EDE-22C90EF60532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BAE-5BA4-414C-8814-E1B0B403C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A32-EB97-4287-99D2-15DD1813D6D5}" type="datetime1">
              <a:rPr lang="en-US" altLang="en-US"/>
              <a:pPr>
                <a:defRPr/>
              </a:pPr>
              <a:t>9/7/2021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2E3E-EC5A-4858-B35F-57B2327F4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9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A28C28-D6E0-4438-8184-53B4CF4531A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9/7/2021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EF2DE7-19F9-4132-B1E3-9F5CF3C2DCD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190500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LUYỆN TỪ VÀ CÂU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Tuần</a:t>
            </a:r>
            <a:r>
              <a:rPr lang="en-US" sz="4000" i="1" dirty="0">
                <a:solidFill>
                  <a:schemeClr val="bg1"/>
                </a:solidFill>
              </a:rPr>
              <a:t> 4 – </a:t>
            </a:r>
            <a:r>
              <a:rPr lang="en-US" sz="4000" i="1" dirty="0" err="1">
                <a:solidFill>
                  <a:schemeClr val="bg1"/>
                </a:solidFill>
              </a:rPr>
              <a:t>Tiết</a:t>
            </a:r>
            <a:r>
              <a:rPr lang="en-US" sz="4000" i="1">
                <a:solidFill>
                  <a:schemeClr val="bg1"/>
                </a:solidFill>
              </a:rPr>
              <a:t> 4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440EF-AC2B-42A4-B2CD-5DD2009EF745}"/>
              </a:ext>
            </a:extLst>
          </p:cNvPr>
          <p:cNvSpPr txBox="1"/>
          <p:nvPr/>
        </p:nvSpPr>
        <p:spPr>
          <a:xfrm>
            <a:off x="0" y="76200"/>
            <a:ext cx="12192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58524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56" y="528934"/>
            <a:ext cx="888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4: </a:t>
            </a:r>
            <a:r>
              <a:rPr lang="en-US" sz="2800" b="1" i="1" dirty="0" err="1"/>
              <a:t>Đặt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:</a:t>
            </a:r>
          </a:p>
        </p:txBody>
      </p:sp>
      <p:sp>
        <p:nvSpPr>
          <p:cNvPr id="3" name="Text Box 10" descr="Papyrus"/>
          <p:cNvSpPr txBox="1">
            <a:spLocks noChangeArrowheads="1"/>
          </p:cNvSpPr>
          <p:nvPr/>
        </p:nvSpPr>
        <p:spPr bwMode="auto">
          <a:xfrm>
            <a:off x="642257" y="109569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Quê hương</a:t>
            </a:r>
          </a:p>
        </p:txBody>
      </p:sp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690153" y="2077644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mẹ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00" y="317533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63" y="440555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d. </a:t>
            </a:r>
            <a:r>
              <a:rPr lang="en-US" sz="2800" b="1" dirty="0" err="1">
                <a:solidFill>
                  <a:srgbClr val="0000FF"/>
                </a:solidFill>
              </a:rPr>
              <a:t>Nơi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16148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u="sng"/>
              <a:t>Quê hương</a:t>
            </a:r>
            <a:r>
              <a:rPr lang="en-SG" sz="2400" b="1"/>
              <a:t> tôi ở Cà Mau - mỏm đất cuối cùng của Tổ quốc.</a:t>
            </a:r>
            <a:endParaRPr lang="en-US" sz="2400" b="1"/>
          </a:p>
        </p:txBody>
      </p:sp>
      <p:sp>
        <p:nvSpPr>
          <p:cNvPr id="8" name="Rectangle 7"/>
          <p:cNvSpPr/>
          <p:nvPr/>
        </p:nvSpPr>
        <p:spPr>
          <a:xfrm>
            <a:off x="678984" y="2674178"/>
            <a:ext cx="723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/>
              <a:t>Nam </a:t>
            </a:r>
            <a:r>
              <a:rPr lang="en-SG" sz="2400" b="1" dirty="0" err="1"/>
              <a:t>Định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</a:t>
            </a:r>
            <a:r>
              <a:rPr lang="en-SG" sz="2400" b="1" u="sng" dirty="0" err="1"/>
              <a:t>mẹ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6205" y="3777533"/>
            <a:ext cx="883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Vùng</a:t>
            </a:r>
            <a:r>
              <a:rPr lang="en-SG" sz="2400" b="1" dirty="0"/>
              <a:t> </a:t>
            </a:r>
            <a:r>
              <a:rPr lang="en-SG" sz="2400" b="1" dirty="0" err="1"/>
              <a:t>đất</a:t>
            </a:r>
            <a:r>
              <a:rPr lang="en-SG" sz="2400" b="1" dirty="0"/>
              <a:t> </a:t>
            </a:r>
            <a:r>
              <a:rPr lang="en-SG" sz="2400" b="1" dirty="0" err="1"/>
              <a:t>Phú</a:t>
            </a:r>
            <a:r>
              <a:rPr lang="en-SG" sz="2400" b="1" dirty="0"/>
              <a:t> </a:t>
            </a:r>
            <a:r>
              <a:rPr lang="en-SG" sz="2400" b="1" dirty="0" err="1"/>
              <a:t>Thị</a:t>
            </a:r>
            <a:r>
              <a:rPr lang="en-SG" sz="2400" b="1" dirty="0"/>
              <a:t>, Gia </a:t>
            </a:r>
            <a:r>
              <a:rPr lang="en-SG" sz="2400" b="1" dirty="0" err="1"/>
              <a:t>Lâm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cha </a:t>
            </a:r>
            <a:r>
              <a:rPr lang="en-SG" sz="2400" b="1" u="sng" dirty="0" err="1"/>
              <a:t>đất</a:t>
            </a:r>
            <a:r>
              <a:rPr lang="en-SG" sz="2400" b="1" u="sng" dirty="0"/>
              <a:t> </a:t>
            </a:r>
            <a:r>
              <a:rPr lang="en-SG" sz="2400" b="1" u="sng" dirty="0" err="1"/>
              <a:t>tổ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chúng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48788" y="5295965"/>
            <a:ext cx="88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Bác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 </a:t>
            </a:r>
            <a:r>
              <a:rPr lang="en-SG" sz="2400" b="1" dirty="0" err="1"/>
              <a:t>chỉ</a:t>
            </a:r>
            <a:r>
              <a:rPr lang="en-SG" sz="2400" b="1" dirty="0"/>
              <a:t> mong </a:t>
            </a:r>
            <a:r>
              <a:rPr lang="en-SG" sz="2400" b="1" dirty="0" err="1"/>
              <a:t>được</a:t>
            </a:r>
            <a:r>
              <a:rPr lang="en-SG" sz="2400" b="1" dirty="0"/>
              <a:t> </a:t>
            </a:r>
            <a:r>
              <a:rPr lang="en-SG" sz="2400" b="1" dirty="0" err="1"/>
              <a:t>về</a:t>
            </a:r>
            <a:r>
              <a:rPr lang="en-SG" sz="2400" b="1" dirty="0"/>
              <a:t> </a:t>
            </a:r>
            <a:r>
              <a:rPr lang="en-SG" sz="2400" b="1" dirty="0" err="1"/>
              <a:t>sống</a:t>
            </a:r>
            <a:r>
              <a:rPr lang="en-SG" sz="2400" b="1" dirty="0"/>
              <a:t> ở </a:t>
            </a:r>
            <a:r>
              <a:rPr lang="en-SG" sz="2400" b="1" u="sng" dirty="0" err="1"/>
              <a:t>nơi</a:t>
            </a:r>
            <a:r>
              <a:rPr lang="en-SG" sz="2400" b="1" u="sng" dirty="0"/>
              <a:t> </a:t>
            </a:r>
            <a:r>
              <a:rPr lang="en-SG" sz="2400" b="1" u="sng" dirty="0" err="1"/>
              <a:t>chôn</a:t>
            </a:r>
            <a:r>
              <a:rPr lang="en-SG" sz="2400" b="1" u="sng" dirty="0"/>
              <a:t> </a:t>
            </a:r>
            <a:r>
              <a:rPr lang="en-SG" sz="2400" b="1" u="sng" dirty="0" err="1"/>
              <a:t>rau</a:t>
            </a:r>
            <a:r>
              <a:rPr lang="en-SG" sz="2400" b="1" u="sng" dirty="0"/>
              <a:t> </a:t>
            </a:r>
            <a:r>
              <a:rPr lang="en-SG" sz="2400" b="1" u="sng" dirty="0" err="1"/>
              <a:t>cắt</a:t>
            </a:r>
            <a:r>
              <a:rPr lang="en-SG" sz="2400" b="1" u="sng" dirty="0"/>
              <a:t> </a:t>
            </a:r>
            <a:r>
              <a:rPr lang="en-SG" sz="2400" b="1" u="sng" dirty="0" err="1"/>
              <a:t>rốn</a:t>
            </a:r>
            <a:r>
              <a:rPr lang="en-SG" sz="2400" b="1" u="sng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 </a:t>
            </a:r>
            <a:r>
              <a:rPr lang="en-SG" sz="2400" b="1" dirty="0" err="1"/>
              <a:t>mình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E2EEF-3507-463E-A8C9-211D9BC1FC3D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4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0527"/>
            <a:ext cx="10538649" cy="11723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EF387AFC-3BC8-4A75-99A9-5BAD3AD6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247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C16F3-31AB-43C9-9A99-C888F9CF0C2B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000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1236664" y="1308101"/>
            <a:ext cx="10515600" cy="4243387"/>
          </a:xfrm>
          <a:prstGeom prst="cloudCallout">
            <a:avLst>
              <a:gd name="adj1" fmla="val -69037"/>
              <a:gd name="adj2" fmla="val 411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</a:t>
            </a:r>
          </a:p>
          <a:p>
            <a:pPr algn="ctr"/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   </a:t>
            </a:r>
            <a:r>
              <a:rPr lang="en-US" sz="4400" b="1" dirty="0" err="1">
                <a:solidFill>
                  <a:srgbClr val="CC3300"/>
                </a:solidFill>
              </a:rPr>
              <a:t>Trò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chơi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thi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tìm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từ</a:t>
            </a:r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3200" b="1" dirty="0">
                <a:solidFill>
                  <a:srgbClr val="CC3300"/>
                </a:solidFill>
              </a:rPr>
              <a:t>1.Tìm </a:t>
            </a:r>
            <a:r>
              <a:rPr lang="en-US" sz="3200" b="1" dirty="0" err="1">
                <a:solidFill>
                  <a:srgbClr val="CC3300"/>
                </a:solidFill>
              </a:rPr>
              <a:t>từ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đồng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nghĩa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với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Tổ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quốc</a:t>
            </a:r>
            <a:endParaRPr lang="en-US" sz="3200" b="1" dirty="0">
              <a:solidFill>
                <a:srgbClr val="CC3300"/>
              </a:solidFill>
            </a:endParaRPr>
          </a:p>
          <a:p>
            <a:pPr algn="ctr"/>
            <a:r>
              <a:rPr lang="en-SG" sz="4400" b="1" dirty="0">
                <a:solidFill>
                  <a:srgbClr val="FF0000"/>
                </a:solidFill>
              </a:rPr>
              <a:t>         </a:t>
            </a:r>
            <a:r>
              <a:rPr lang="en-SG" sz="3200" b="1" dirty="0">
                <a:solidFill>
                  <a:srgbClr val="FF0000"/>
                </a:solidFill>
              </a:rPr>
              <a:t>2.Tìm </a:t>
            </a:r>
            <a:r>
              <a:rPr lang="en-SG" sz="3200" b="1" dirty="0" err="1">
                <a:solidFill>
                  <a:srgbClr val="FF0000"/>
                </a:solidFill>
              </a:rPr>
              <a:t>từ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có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tiếng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quốc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có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nghĩa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là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nước</a:t>
            </a:r>
            <a:r>
              <a:rPr lang="en-SG" sz="3200" b="1" dirty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vi-VN" sz="4400" b="1" dirty="0">
              <a:solidFill>
                <a:srgbClr val="CC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72AE2-F62B-4721-8F10-EDBE697861AF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5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ĐÃ ĐẠT ĐƯỢC NHỮNG 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/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556D3B-A499-476D-8E59-14BDD19B5B12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13552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21ED0-A0D8-4C09-81DA-842C31AC5945}"/>
              </a:ext>
            </a:extLst>
          </p:cNvPr>
          <p:cNvSpPr txBox="1"/>
          <p:nvPr/>
        </p:nvSpPr>
        <p:spPr>
          <a:xfrm>
            <a:off x="762811" y="1699002"/>
            <a:ext cx="990600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chỉ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vàng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E7990-B64B-40A6-8BE3-3AAAFA197E8B}"/>
              </a:ext>
            </a:extLst>
          </p:cNvPr>
          <p:cNvSpPr txBox="1"/>
          <p:nvPr/>
        </p:nvSpPr>
        <p:spPr>
          <a:xfrm>
            <a:off x="761190" y="3037407"/>
            <a:ext cx="11049810" cy="59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3ABB19-7FCB-4FED-8009-F008528356F1}"/>
              </a:ext>
            </a:extLst>
          </p:cNvPr>
          <p:cNvSpPr txBox="1"/>
          <p:nvPr/>
        </p:nvSpPr>
        <p:spPr>
          <a:xfrm>
            <a:off x="761190" y="4574140"/>
            <a:ext cx="632541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1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026" name="Picture 2" descr="Những hình ảnh lá cờ Việt Nam tuyệt đẹp">
            <a:extLst>
              <a:ext uri="{FF2B5EF4-FFF2-40B4-BE49-F238E27FC236}">
                <a16:creationId xmlns:a16="http://schemas.microsoft.com/office/drawing/2014/main" id="{10CD7AB2-43B1-41E2-BAA9-A1D6B1D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3004"/>
            <a:ext cx="6706611" cy="54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21336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MỞ RỘNG VỐN TỪ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TỔ QUỐC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10013-A35C-4C79-8DE5-1F752A996CE1}"/>
              </a:ext>
            </a:extLst>
          </p:cNvPr>
          <p:cNvSpPr txBox="1"/>
          <p:nvPr/>
        </p:nvSpPr>
        <p:spPr>
          <a:xfrm>
            <a:off x="0" y="76200"/>
            <a:ext cx="12192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893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latin typeface="+mn-lt"/>
              </a:rPr>
              <a:t>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63062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FE1E07-F4E8-4CEF-BC8B-F98635F6FBFF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err="1"/>
              <a:t>Bài</a:t>
            </a:r>
            <a:r>
              <a:rPr lang="en-US" sz="2800" i="1" dirty="0"/>
              <a:t> 1: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b="1" i="1" dirty="0" err="1"/>
              <a:t>Thư</a:t>
            </a:r>
            <a:r>
              <a:rPr lang="en-US" sz="2800" b="1" i="1" dirty="0"/>
              <a:t> </a:t>
            </a:r>
            <a:r>
              <a:rPr lang="en-US" sz="2800" b="1" i="1" dirty="0" err="1"/>
              <a:t>gửi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b="1" i="1" dirty="0" err="1"/>
              <a:t>Việt</a:t>
            </a:r>
            <a:r>
              <a:rPr lang="en-US" sz="2800" b="1" i="1" dirty="0"/>
              <a:t> Nam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u="sng" dirty="0" err="1"/>
              <a:t>đồng</a:t>
            </a:r>
            <a:r>
              <a:rPr lang="en-US" sz="2800" i="1" u="sng" dirty="0"/>
              <a:t> </a:t>
            </a:r>
            <a:r>
              <a:rPr lang="en-US" sz="2800" i="1" u="sng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quốc</a:t>
            </a:r>
            <a:r>
              <a:rPr lang="en-US" sz="2800" b="1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7088"/>
              </p:ext>
            </p:extLst>
          </p:nvPr>
        </p:nvGraphicFramePr>
        <p:xfrm>
          <a:off x="1752600" y="1905000"/>
          <a:ext cx="8861425" cy="1524000"/>
        </p:xfrm>
        <a:graphic>
          <a:graphicData uri="http://schemas.openxmlformats.org/drawingml/2006/table">
            <a:tbl>
              <a:tblPr/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Thư gửi các học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Việt Nam thân yêu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CA37E-23DB-4A2A-B704-2A7C90ECE3F3}"/>
              </a:ext>
            </a:extLst>
          </p:cNvPr>
          <p:cNvSpPr txBox="1"/>
          <p:nvPr/>
        </p:nvSpPr>
        <p:spPr>
          <a:xfrm>
            <a:off x="5791200" y="183979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nước nhà, non 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AA55-2695-4C74-AB3D-9D3156417086}"/>
              </a:ext>
            </a:extLst>
          </p:cNvPr>
          <p:cNvSpPr txBox="1"/>
          <p:nvPr/>
        </p:nvSpPr>
        <p:spPr>
          <a:xfrm>
            <a:off x="5791200" y="263439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đất nước, quê 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E3FF8-6CDF-42A7-B775-CA5864CEFA00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40177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9101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2: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Những từ đồng nghĩa với từ Tổ quốc: </a:t>
            </a:r>
            <a:r>
              <a:rPr lang="vi-VN" sz="3200" b="1" dirty="0">
                <a:solidFill>
                  <a:srgbClr val="FF0000"/>
                </a:solidFill>
              </a:rPr>
              <a:t>đất nước, nước nhà, quốc gia, non sông, giang sơn, quê hương, xã tắc, sơn hà, 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8CFE0-20C0-461A-8381-A2CFE6BD58E0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3: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,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b="1" i="1" dirty="0" err="1"/>
              <a:t>nước</a:t>
            </a:r>
            <a:r>
              <a:rPr lang="en-US" sz="3200" i="1" dirty="0"/>
              <a:t>.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chứa</a:t>
            </a:r>
            <a:r>
              <a:rPr lang="en-US" sz="3200" i="1" dirty="0"/>
              <a:t>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E2F92-79F8-4048-92DC-D590B7FFF468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068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55995"/>
              </p:ext>
            </p:extLst>
          </p:nvPr>
        </p:nvGraphicFramePr>
        <p:xfrm>
          <a:off x="609600" y="228600"/>
          <a:ext cx="10972800" cy="639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Nghĩa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Từ</a:t>
                      </a:r>
                      <a:r>
                        <a:rPr lang="en-US" sz="25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B</a:t>
                      </a:r>
                      <a:r>
                        <a:rPr lang="vi-VN" sz="2500" b="1" dirty="0"/>
                        <a:t>ảo vệ Tổ quốc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Vệ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Yêu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Ái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Bài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hát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chính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thức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của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một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dùng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trong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những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nghi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lễ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trọng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thể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Người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dân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của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một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dân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731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/>
                        <a:t>tinh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thần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đặc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biệt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tạo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nên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sức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sống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của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một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dân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tộc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hồn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/>
                        <a:t>huy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hiệu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tượng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trưng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cho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một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huy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Cơ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quan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quyết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định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các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vấn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đề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trọng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đại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của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đất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hội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Loài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hoa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tượng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trưng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cho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một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hoa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Lễ</a:t>
                      </a:r>
                      <a:r>
                        <a:rPr lang="en-US" sz="2500" b="1" baseline="0" dirty="0"/>
                        <a:t> tang </a:t>
                      </a:r>
                      <a:r>
                        <a:rPr lang="en-US" sz="2500" b="1" baseline="0" dirty="0" err="1"/>
                        <a:t>cấp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quốc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gia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B871BD-612A-4861-99BD-8B3B13691F91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96768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509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Tahoma</vt:lpstr>
      <vt:lpstr>Times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 NẾP KỶ LUẬT</dc:title>
  <dc:creator>Nguyễn Thị Nha Trang-VSC</dc:creator>
  <cp:lastModifiedBy>Giang</cp:lastModifiedBy>
  <cp:revision>195</cp:revision>
  <dcterms:created xsi:type="dcterms:W3CDTF">2006-08-16T00:00:00Z</dcterms:created>
  <dcterms:modified xsi:type="dcterms:W3CDTF">2021-09-07T07:21:19Z</dcterms:modified>
  <cp:contentStatus/>
</cp:coreProperties>
</file>