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5"/>
  </p:notesMasterIdLst>
  <p:handoutMasterIdLst>
    <p:handoutMasterId r:id="rId16"/>
  </p:handoutMasterIdLst>
  <p:sldIdLst>
    <p:sldId id="267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70" r:id="rId12"/>
    <p:sldId id="273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00FF"/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4" autoAdjust="0"/>
  </p:normalViewPr>
  <p:slideViewPr>
    <p:cSldViewPr>
      <p:cViewPr varScale="1">
        <p:scale>
          <a:sx n="39" d="100"/>
          <a:sy n="39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BFA288C-0386-4CD7-8310-28347C391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3C916AC-5319-4AEA-8270-EFC6836EE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8474 w 43200"/>
                <a:gd name="T1" fmla="*/ 3400 h 43200"/>
                <a:gd name="T2" fmla="*/ 4900 w 43200"/>
                <a:gd name="T3" fmla="*/ 42 h 43200"/>
                <a:gd name="T4" fmla="*/ 4237 w 43200"/>
                <a:gd name="T5" fmla="*/ 3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926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AB867-0A4B-46FA-8A89-793A1DB6FA9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523E19A7-5D72-46D5-AC64-C89E308B9B7F}" type="slidenum">
              <a:rPr lang="en-US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5CB3-9B5C-4459-9EA3-8AF2F968514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7D3EBCF9-D0AA-4E58-894B-116CEDF0DC77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1A58F-E6C1-48DE-BED3-D78115DE502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718EB1B-7371-49EF-BE1B-73DD3FE2FC95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2625" y="609600"/>
            <a:ext cx="8080375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00808-B149-4ADC-8CBE-9A283680747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B383C1B-B00B-4B3F-9F95-DA51FC3BFD57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CBB67-0DE0-4B59-80AF-3341CC44895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A252E16-5AA4-4C35-81A6-80DAFF0447EC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5378-7364-4F62-BA8D-EBBE1DFFE00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85EAF03-32D6-4FD7-B140-80A37E9BB59C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E4BC0-73AF-4E17-9A1D-386CBA0F93B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86E15F0-E9B9-41A3-AF75-3BD1CC1D6F52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535D-0A4D-4E7E-A843-4E37D332273D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40BA615-277D-43BB-98DA-1F12F30294DA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A9DDF-2760-4410-ABA1-276BFFB380A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14116DA-9F6C-4C9A-9C7D-D965A246784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A11CF-2DF3-4283-B678-F6B6441C82B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6BAB21F-04FC-4DAA-A12B-D4BBDD376A95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D81E4-291C-4F0C-B8C4-84D885A0DAD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4C99453-A6B8-4310-BA51-4D043742D291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6152-EE11-4D1B-A9A3-D9C1403CD56D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356413D-3F5D-4A6A-B629-C2EC0ABFE8B8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3824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10596 w 43200"/>
                <a:gd name="T1" fmla="*/ 4312 h 43200"/>
                <a:gd name="T2" fmla="*/ 5298 w 43200"/>
                <a:gd name="T3" fmla="*/ 0 h 43200"/>
                <a:gd name="T4" fmla="*/ 5298 w 43200"/>
                <a:gd name="T5" fmla="*/ 43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8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0F84258C-2016-4795-85D4-DEA3678ADF4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38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 eaLnBrk="1" hangingPunct="1">
              <a:defRPr sz="1400"/>
            </a:lvl2pPr>
          </a:lstStyle>
          <a:p>
            <a:pPr lvl="1">
              <a:defRPr/>
            </a:pPr>
            <a:fld id="{2E088F3F-84E0-4BE2-AB51-921AF6C3E5AE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90404AD-DA3A-4285-A0AC-FAC0F122F247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336A041D-656D-491E-B714-C1C89C798056}" type="slidenum">
              <a:rPr lang="en-US" smtClean="0"/>
              <a:pPr lvl="1"/>
              <a:t>1</a:t>
            </a:fld>
            <a:endParaRPr lang="en-US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763000" cy="2438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i="1" smtClean="0">
                <a:solidFill>
                  <a:srgbClr val="00CCFF"/>
                </a:solidFill>
                <a:latin typeface="Arial" charset="0"/>
              </a:rPr>
              <a:t>*Ví dụ1</a:t>
            </a:r>
            <a:r>
              <a:rPr lang="en-US" b="1" i="1" smtClean="0">
                <a:solidFill>
                  <a:srgbClr val="00CCFF"/>
                </a:solidFill>
              </a:rPr>
              <a:t>:</a:t>
            </a:r>
            <a:endParaRPr lang="en-US" b="1" smtClean="0">
              <a:solidFill>
                <a:srgbClr val="00CCFF"/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latin typeface="Arial" charset="0"/>
              </a:rPr>
              <a:t>	Một ôtô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i từ Hà Nội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ến Thanh Hoá hết </a:t>
            </a:r>
            <a:r>
              <a:rPr lang="en-US" b="1" smtClean="0">
                <a:solidFill>
                  <a:srgbClr val="FFCC00"/>
                </a:solidFill>
                <a:latin typeface="Arial" charset="0"/>
              </a:rPr>
              <a:t>3 giờ 15 phút</a:t>
            </a:r>
            <a:r>
              <a:rPr lang="en-US" b="1" smtClean="0">
                <a:latin typeface="Arial" charset="0"/>
              </a:rPr>
              <a:t> rồi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i tiếp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ến Vinh hết </a:t>
            </a:r>
            <a:r>
              <a:rPr lang="en-US" b="1" smtClean="0">
                <a:solidFill>
                  <a:srgbClr val="FFCC00"/>
                </a:solidFill>
                <a:latin typeface="Arial" charset="0"/>
              </a:rPr>
              <a:t>2 giờ 35 phút</a:t>
            </a:r>
            <a:r>
              <a:rPr lang="en-US" b="1" smtClean="0">
                <a:latin typeface="Arial" charset="0"/>
              </a:rPr>
              <a:t>. Hỏi ôtô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ó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i cả quãng </a:t>
            </a:r>
            <a:r>
              <a:rPr lang="vi-VN" b="1" smtClean="0">
                <a:latin typeface="Arial" charset="0"/>
              </a:rPr>
              <a:t>đư</a:t>
            </a:r>
            <a:r>
              <a:rPr lang="en-US" b="1" smtClean="0">
                <a:latin typeface="Arial" charset="0"/>
              </a:rPr>
              <a:t>ờng từ Hà Nội </a:t>
            </a:r>
            <a:r>
              <a:rPr lang="vi-VN" b="1" smtClean="0">
                <a:latin typeface="Arial" charset="0"/>
              </a:rPr>
              <a:t>đ</a:t>
            </a:r>
            <a:r>
              <a:rPr lang="en-US" b="1" smtClean="0">
                <a:latin typeface="Arial" charset="0"/>
              </a:rPr>
              <a:t>ến Vinh hết bao nhiêu thời gian? </a:t>
            </a:r>
            <a:endParaRPr lang="en-US" b="1" i="1" smtClean="0">
              <a:latin typeface="Arial" charset="0"/>
            </a:endParaRPr>
          </a:p>
        </p:txBody>
      </p:sp>
      <p:sp>
        <p:nvSpPr>
          <p:cNvPr id="3077" name="Rectangle 24"/>
          <p:cNvSpPr>
            <a:spLocks noChangeArrowheads="1"/>
          </p:cNvSpPr>
          <p:nvPr/>
        </p:nvSpPr>
        <p:spPr bwMode="auto">
          <a:xfrm>
            <a:off x="228600" y="5143500"/>
            <a:ext cx="571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3200" b="1" i="1"/>
          </a:p>
        </p:txBody>
      </p:sp>
      <p:sp>
        <p:nvSpPr>
          <p:cNvPr id="3078" name="Rectangle 33"/>
          <p:cNvSpPr>
            <a:spLocks noChangeArrowheads="1"/>
          </p:cNvSpPr>
          <p:nvPr/>
        </p:nvSpPr>
        <p:spPr bwMode="auto">
          <a:xfrm>
            <a:off x="0" y="152400"/>
            <a:ext cx="91440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 b="1"/>
          </a:p>
          <a:p>
            <a:pPr algn="ctr"/>
            <a:r>
              <a:rPr lang="en-US" sz="4000" b="1">
                <a:solidFill>
                  <a:schemeClr val="accent1"/>
                </a:solidFill>
              </a:rPr>
              <a:t>Môn Toán</a:t>
            </a:r>
          </a:p>
        </p:txBody>
      </p:sp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228600" y="5105400"/>
            <a:ext cx="601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 i="1"/>
              <a:t>Hà Nội                      Thanh Hoá	</a:t>
            </a:r>
          </a:p>
        </p:txBody>
      </p:sp>
      <p:sp>
        <p:nvSpPr>
          <p:cNvPr id="64551" name="Rectangle 39"/>
          <p:cNvSpPr>
            <a:spLocks noChangeArrowheads="1"/>
          </p:cNvSpPr>
          <p:nvPr/>
        </p:nvSpPr>
        <p:spPr bwMode="auto">
          <a:xfrm>
            <a:off x="7315200" y="5181600"/>
            <a:ext cx="1057275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3200" b="1" i="1"/>
              <a:t>Vinh</a:t>
            </a:r>
          </a:p>
        </p:txBody>
      </p:sp>
      <p:sp>
        <p:nvSpPr>
          <p:cNvPr id="64558" name="Line 46"/>
          <p:cNvSpPr>
            <a:spLocks noChangeShapeType="1"/>
          </p:cNvSpPr>
          <p:nvPr/>
        </p:nvSpPr>
        <p:spPr bwMode="auto">
          <a:xfrm>
            <a:off x="990600" y="4876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59" name="Line 47"/>
          <p:cNvSpPr>
            <a:spLocks noChangeShapeType="1"/>
          </p:cNvSpPr>
          <p:nvPr/>
        </p:nvSpPr>
        <p:spPr bwMode="auto">
          <a:xfrm>
            <a:off x="990600" y="47529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60" name="Line 48"/>
          <p:cNvSpPr>
            <a:spLocks noChangeShapeType="1"/>
          </p:cNvSpPr>
          <p:nvPr/>
        </p:nvSpPr>
        <p:spPr bwMode="auto">
          <a:xfrm>
            <a:off x="7848600" y="47529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61" name="Line 49"/>
          <p:cNvSpPr>
            <a:spLocks noChangeShapeType="1"/>
          </p:cNvSpPr>
          <p:nvPr/>
        </p:nvSpPr>
        <p:spPr bwMode="auto">
          <a:xfrm>
            <a:off x="4953000" y="48768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62" name="Line 50"/>
          <p:cNvSpPr>
            <a:spLocks noChangeShapeType="1"/>
          </p:cNvSpPr>
          <p:nvPr/>
        </p:nvSpPr>
        <p:spPr bwMode="auto">
          <a:xfrm>
            <a:off x="4953000" y="47720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8" grpId="0"/>
      <p:bldP spid="64551" grpId="0"/>
      <p:bldP spid="64558" grpId="0" animBg="1"/>
      <p:bldP spid="64559" grpId="0" animBg="1"/>
      <p:bldP spid="64560" grpId="0" animBg="1"/>
      <p:bldP spid="64561" grpId="0" animBg="1"/>
      <p:bldP spid="64562" grpId="0" animBg="1"/>
      <p:bldP spid="6456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4EA1DB5-48CA-4A43-83AF-D31C0F550FB3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0E30F7FB-66D4-4906-89E4-EB1837AB9106}" type="slidenum">
              <a:rPr lang="en-US" smtClean="0">
                <a:latin typeface="Arial" charset="0"/>
              </a:rPr>
              <a:pPr lvl="1"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304800" y="1939925"/>
            <a:ext cx="69500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 u="sng">
                <a:solidFill>
                  <a:srgbClr val="FFCC00"/>
                </a:solidFill>
              </a:rPr>
              <a:t>Bài số 4</a:t>
            </a:r>
            <a:r>
              <a:rPr lang="en-US" sz="2800" b="1"/>
              <a:t>:  Tính:</a:t>
            </a:r>
          </a:p>
          <a:p>
            <a:pPr eaLnBrk="1" hangingPunct="1"/>
            <a:r>
              <a:rPr lang="en-US" sz="2800" b="1"/>
              <a:t>                 2 giờ 30 giây+15 phút 30 giây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057400" y="3048000"/>
            <a:ext cx="4124325" cy="1520825"/>
            <a:chOff x="3158" y="1442"/>
            <a:chExt cx="2598" cy="958"/>
          </a:xfrm>
        </p:grpSpPr>
        <p:sp>
          <p:nvSpPr>
            <p:cNvPr id="12299" name="Text Box 4"/>
            <p:cNvSpPr txBox="1">
              <a:spLocks noChangeArrowheads="1"/>
            </p:cNvSpPr>
            <p:nvPr/>
          </p:nvSpPr>
          <p:spPr bwMode="auto">
            <a:xfrm>
              <a:off x="3350" y="1442"/>
              <a:ext cx="2406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* Đặt tính:</a:t>
              </a:r>
            </a:p>
            <a:p>
              <a:pPr eaLnBrk="1" hangingPunct="1"/>
              <a:r>
                <a:rPr lang="en-US" sz="2800" b="1"/>
                <a:t>2 giờ 00 phút 30 giây</a:t>
              </a:r>
            </a:p>
            <a:p>
              <a:pPr eaLnBrk="1" hangingPunct="1"/>
              <a:r>
                <a:rPr lang="en-US" sz="2800" b="1"/>
                <a:t>         15 phút 30 giây</a:t>
              </a:r>
            </a:p>
          </p:txBody>
        </p:sp>
        <p:sp>
          <p:nvSpPr>
            <p:cNvPr id="12300" name="Text Box 5"/>
            <p:cNvSpPr txBox="1">
              <a:spLocks noChangeArrowheads="1"/>
            </p:cNvSpPr>
            <p:nvPr/>
          </p:nvSpPr>
          <p:spPr bwMode="auto">
            <a:xfrm>
              <a:off x="3158" y="1970"/>
              <a:ext cx="24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+</a:t>
              </a:r>
            </a:p>
          </p:txBody>
        </p:sp>
        <p:sp>
          <p:nvSpPr>
            <p:cNvPr id="12301" name="Line 6"/>
            <p:cNvSpPr>
              <a:spLocks noChangeShapeType="1"/>
            </p:cNvSpPr>
            <p:nvPr/>
          </p:nvSpPr>
          <p:spPr bwMode="auto">
            <a:xfrm>
              <a:off x="3216" y="2400"/>
              <a:ext cx="2208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2362200" y="4724400"/>
            <a:ext cx="3819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2 giờ 15 phút 60 giây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804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hay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2362200" y="5410200"/>
            <a:ext cx="243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hlink"/>
                </a:solidFill>
              </a:rPr>
              <a:t>2 giờ 16 phút</a:t>
            </a:r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>
            <a:off x="2349500" y="16764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 autoUpdateAnimBg="0"/>
      <p:bldP spid="61449" grpId="0" autoUpdateAnimBg="0"/>
      <p:bldP spid="614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880CF58-9597-4D2D-A62F-941FC3DCDEE0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20E230B2-3A75-4AC1-A5A1-75AB9741E2CB}" type="slidenum">
              <a:rPr lang="en-US" smtClean="0"/>
              <a:pPr lvl="1"/>
              <a:t>11</a:t>
            </a:fld>
            <a:endParaRPr lang="en-US" smtClean="0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76400"/>
            <a:ext cx="83820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1"/>
                </a:solidFill>
                <a:effectLst/>
              </a:rPr>
              <a:t>	 Muốn cộng số </a:t>
            </a:r>
            <a:r>
              <a:rPr lang="vi-VN" sz="4000" b="1" smtClean="0">
                <a:solidFill>
                  <a:schemeClr val="tx1"/>
                </a:solidFill>
                <a:effectLst/>
              </a:rPr>
              <a:t>đ</a:t>
            </a:r>
            <a:r>
              <a:rPr lang="en-US" sz="4000" b="1" smtClean="0">
                <a:solidFill>
                  <a:schemeClr val="tx1"/>
                </a:solidFill>
                <a:effectLst/>
              </a:rPr>
              <a:t>o thời gian ta làm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CC65132-0541-44FB-B10D-71DB118FE5DF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8C2DD3A0-ED30-4A41-BEC7-D89BF233C5F1}" type="slidenum">
              <a:rPr lang="en-US" smtClean="0"/>
              <a:pPr lvl="1"/>
              <a:t>12</a:t>
            </a:fld>
            <a:endParaRPr lang="en-US" smtClean="0"/>
          </a:p>
        </p:txBody>
      </p:sp>
      <p:pic>
        <p:nvPicPr>
          <p:cNvPr id="14340" name="Picture 2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lum contrast="20000"/>
          </a:blip>
          <a:srcRect/>
          <a:stretch>
            <a:fillRect/>
          </a:stretch>
        </p:blipFill>
        <p:spPr>
          <a:xfrm>
            <a:off x="1752600" y="0"/>
            <a:ext cx="4419600" cy="6705600"/>
          </a:xfrm>
          <a:noFill/>
        </p:spPr>
      </p:pic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1828800" y="63246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Bút Tháp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F49F90-D7D8-44CC-B944-FF84ED30A8C6}" type="datetime1">
              <a:rPr lang="en-US" sz="1200" smtClean="0">
                <a:latin typeface="Arial" charset="0"/>
              </a:rPr>
              <a:pPr/>
              <a:t>6/30/2016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363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18A52B9C-12FD-42D5-9BFA-4635F4F41D02}" type="slidenum">
              <a:rPr lang="en-US" sz="1200" smtClean="0">
                <a:latin typeface="Arial" charset="0"/>
              </a:rPr>
              <a:pPr lvl="1"/>
              <a:t>13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1011238" y="381000"/>
            <a:ext cx="4022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4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2400" b="1" u="sng">
                <a:solidFill>
                  <a:schemeClr val="hlink"/>
                </a:solidFill>
              </a:rPr>
              <a:t>Bài : Cộng số </a:t>
            </a:r>
            <a:r>
              <a:rPr lang="vi-VN" sz="2400" b="1" u="sng">
                <a:solidFill>
                  <a:schemeClr val="hlink"/>
                </a:solidFill>
              </a:rPr>
              <a:t>đ</a:t>
            </a:r>
            <a:r>
              <a:rPr lang="en-US" sz="2400" b="1" u="sng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533400" y="1908175"/>
            <a:ext cx="6421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u="sng">
                <a:solidFill>
                  <a:srgbClr val="FFCC00"/>
                </a:solidFill>
              </a:rPr>
              <a:t>Bài số 4:</a:t>
            </a:r>
            <a:r>
              <a:rPr lang="en-US" sz="2400" b="1"/>
              <a:t> Giải bài toán theo tóm tắt sau:        ô tô </a:t>
            </a:r>
            <a:r>
              <a:rPr lang="vi-VN" sz="2400" b="1"/>
              <a:t>đ</a:t>
            </a:r>
            <a:r>
              <a:rPr lang="en-US" sz="2400" b="1"/>
              <a:t>i lúc: 6 giờ 45 phút</a:t>
            </a:r>
          </a:p>
          <a:p>
            <a:pPr eaLnBrk="1" hangingPunct="1"/>
            <a:r>
              <a:rPr lang="en-US" sz="2400" b="1"/>
              <a:t>ô tô đi hết: 2,5 giờ.</a:t>
            </a:r>
          </a:p>
        </p:txBody>
      </p:sp>
      <p:sp>
        <p:nvSpPr>
          <p:cNvPr id="15366" name="Line 4"/>
          <p:cNvSpPr>
            <a:spLocks noChangeShapeType="1"/>
          </p:cNvSpPr>
          <p:nvPr/>
        </p:nvSpPr>
        <p:spPr bwMode="auto">
          <a:xfrm>
            <a:off x="4876800" y="2514600"/>
            <a:ext cx="0" cy="762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5165725" y="2289175"/>
            <a:ext cx="38703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Nghỉ dọc </a:t>
            </a:r>
            <a:r>
              <a:rPr lang="vi-VN" sz="2400" b="1"/>
              <a:t>đư</a:t>
            </a:r>
            <a:r>
              <a:rPr lang="en-US" sz="2400" b="1"/>
              <a:t>ờng: 15 phút</a:t>
            </a:r>
          </a:p>
          <a:p>
            <a:pPr eaLnBrk="1" hangingPunct="1"/>
            <a:r>
              <a:rPr lang="en-US" sz="2400" b="1"/>
              <a:t>ô tô </a:t>
            </a:r>
            <a:r>
              <a:rPr lang="vi-VN" sz="2400" b="1"/>
              <a:t>đ</a:t>
            </a:r>
            <a:r>
              <a:rPr lang="en-US" sz="2400" b="1"/>
              <a:t>ến n</a:t>
            </a:r>
            <a:r>
              <a:rPr lang="vi-VN" sz="2400" b="1"/>
              <a:t>ơ</a:t>
            </a:r>
            <a:r>
              <a:rPr lang="en-US" sz="2400" b="1"/>
              <a:t>i lúc ? giờ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3657600" y="3235325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 u="sng">
                <a:solidFill>
                  <a:schemeClr val="tx2"/>
                </a:solidFill>
              </a:rPr>
              <a:t>Bài giải</a:t>
            </a:r>
          </a:p>
        </p:txBody>
      </p: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2209800" y="3692525"/>
            <a:ext cx="3392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Đổi 15 phút = </a:t>
            </a:r>
            <a:r>
              <a:rPr lang="en-US"/>
              <a:t>………</a:t>
            </a:r>
            <a:r>
              <a:rPr lang="en-US" sz="2400" b="1"/>
              <a:t>giờ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4343400" y="3657600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chemeClr val="hlink"/>
                </a:solidFill>
              </a:rPr>
              <a:t>0,25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1447800" y="4225925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/>
              <a:t>  </a:t>
            </a:r>
            <a:r>
              <a:rPr lang="en-US" sz="2000" b="1"/>
              <a:t>Ô</a:t>
            </a:r>
            <a:r>
              <a:rPr lang="en-US" sz="2400" b="1"/>
              <a:t> tô </a:t>
            </a:r>
            <a:r>
              <a:rPr lang="vi-VN" sz="2400" b="1"/>
              <a:t>đ</a:t>
            </a:r>
            <a:r>
              <a:rPr lang="en-US" sz="2400" b="1"/>
              <a:t>i và nghỉ hết số thời gian là: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2362200" y="4606925"/>
            <a:ext cx="3292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2,5 + 0,25 = 2,75 (giờ)</a:t>
            </a:r>
          </a:p>
        </p:txBody>
      </p:sp>
      <p:sp>
        <p:nvSpPr>
          <p:cNvPr id="143371" name="Text Box 11"/>
          <p:cNvSpPr txBox="1">
            <a:spLocks noChangeArrowheads="1"/>
          </p:cNvSpPr>
          <p:nvPr/>
        </p:nvSpPr>
        <p:spPr bwMode="auto">
          <a:xfrm>
            <a:off x="3962400" y="4987925"/>
            <a:ext cx="2762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Hay </a:t>
            </a:r>
            <a:r>
              <a:rPr lang="en-US" sz="2400" b="1">
                <a:solidFill>
                  <a:schemeClr val="hlink"/>
                </a:solidFill>
              </a:rPr>
              <a:t>2 giờ 45 phút</a:t>
            </a:r>
          </a:p>
        </p:txBody>
      </p:sp>
      <p:sp>
        <p:nvSpPr>
          <p:cNvPr id="143372" name="Text Box 12"/>
          <p:cNvSpPr txBox="1">
            <a:spLocks noChangeArrowheads="1"/>
          </p:cNvSpPr>
          <p:nvPr/>
        </p:nvSpPr>
        <p:spPr bwMode="auto">
          <a:xfrm>
            <a:off x="1676400" y="5368925"/>
            <a:ext cx="495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/>
              <a:t> Thời </a:t>
            </a:r>
            <a:r>
              <a:rPr lang="vi-VN" sz="2400" b="1"/>
              <a:t>đ</a:t>
            </a:r>
            <a:r>
              <a:rPr lang="en-US" sz="2400" b="1"/>
              <a:t>iểm ô tô </a:t>
            </a:r>
            <a:r>
              <a:rPr lang="vi-VN" sz="2400" b="1"/>
              <a:t>đ</a:t>
            </a:r>
            <a:r>
              <a:rPr lang="en-US" sz="2400" b="1"/>
              <a:t>ến n</a:t>
            </a:r>
            <a:r>
              <a:rPr lang="vi-VN" sz="2400" b="1"/>
              <a:t>ơ</a:t>
            </a:r>
            <a:r>
              <a:rPr lang="en-US" sz="2400" b="1"/>
              <a:t>i là:</a:t>
            </a:r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2057400" y="5826125"/>
            <a:ext cx="4652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6 giờ 45 phút + 2 giờ 45 phút =</a:t>
            </a:r>
          </a:p>
        </p:txBody>
      </p:sp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6781800" y="5791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/>
              <a:t>8 giờ 90 phút</a:t>
            </a:r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5699125" y="6251575"/>
            <a:ext cx="2762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Hay </a:t>
            </a:r>
            <a:r>
              <a:rPr lang="en-US" sz="2400" b="1">
                <a:solidFill>
                  <a:schemeClr val="hlink"/>
                </a:solidFill>
              </a:rPr>
              <a:t>9 giờ 30 phút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" dur="5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4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4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 autoUpdateAnimBg="0"/>
      <p:bldP spid="143369" grpId="0" autoUpdateAnimBg="0"/>
      <p:bldP spid="143370" grpId="0" autoUpdateAnimBg="0"/>
      <p:bldP spid="143371" grpId="0" autoUpdateAnimBg="0"/>
      <p:bldP spid="143372" grpId="0" autoUpdateAnimBg="0"/>
      <p:bldP spid="143373" grpId="0" autoUpdateAnimBg="0"/>
      <p:bldP spid="143374" grpId="0" autoUpdateAnimBg="0"/>
      <p:bldP spid="14337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4390AFC-2776-4B60-9F07-A698261ACE00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D2BD4386-EDBD-4B48-BC61-0970E318063A}" type="slidenum">
              <a:rPr lang="en-US" smtClean="0">
                <a:latin typeface="Arial" charset="0"/>
              </a:rPr>
              <a:pPr lvl="1"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b="1"/>
          </a:p>
          <a:p>
            <a:pPr algn="ctr" eaLnBrk="1" hangingPunct="1"/>
            <a:r>
              <a:rPr lang="en-US" sz="4400" b="1">
                <a:solidFill>
                  <a:schemeClr val="accent1"/>
                </a:solidFill>
              </a:rPr>
              <a:t>Môn Toán</a:t>
            </a:r>
            <a:endParaRPr lang="en-US" sz="4400" b="1" u="sng">
              <a:solidFill>
                <a:schemeClr val="hlink"/>
              </a:solidFill>
            </a:endParaRP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0" y="2058988"/>
            <a:ext cx="9205913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/>
              <a:t>* </a:t>
            </a:r>
            <a:r>
              <a:rPr lang="en-US" sz="2800" b="1" i="1">
                <a:solidFill>
                  <a:srgbClr val="00CCFF"/>
                </a:solidFill>
              </a:rPr>
              <a:t>Ta có phép tính:</a:t>
            </a:r>
            <a:r>
              <a:rPr lang="en-US" sz="2800" b="1"/>
              <a:t> 3 giờ 15 phút + 2 giờ 35 phút = ? 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4572000" cy="954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u="sng">
                <a:solidFill>
                  <a:schemeClr val="hlink"/>
                </a:solidFill>
              </a:rPr>
              <a:t>B</a:t>
            </a:r>
            <a:r>
              <a:rPr lang="vi-VN" sz="2800" b="1" u="sng">
                <a:solidFill>
                  <a:schemeClr val="hlink"/>
                </a:solidFill>
              </a:rPr>
              <a:t>ư</a:t>
            </a:r>
            <a:r>
              <a:rPr lang="en-US" sz="2800" b="1" u="sng">
                <a:solidFill>
                  <a:schemeClr val="hlink"/>
                </a:solidFill>
              </a:rPr>
              <a:t>ớc1:</a:t>
            </a:r>
            <a:r>
              <a:rPr lang="en-US" sz="2800" b="1"/>
              <a:t> Đặt tính theo cột dọc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003925" y="2746375"/>
            <a:ext cx="25368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3 giờ 15 phút 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019800" y="3159125"/>
            <a:ext cx="25368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2 giờ 35 phút 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775325" y="2949575"/>
            <a:ext cx="3921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+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5867400" y="3771900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36525" y="3965575"/>
            <a:ext cx="5686425" cy="9540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2800" b="1" u="sng">
                <a:solidFill>
                  <a:schemeClr val="hlink"/>
                </a:solidFill>
              </a:rPr>
              <a:t>B</a:t>
            </a:r>
            <a:r>
              <a:rPr lang="vi-VN" sz="2800" b="1" u="sng">
                <a:solidFill>
                  <a:schemeClr val="hlink"/>
                </a:solidFill>
              </a:rPr>
              <a:t>ư</a:t>
            </a:r>
            <a:r>
              <a:rPr lang="en-US" sz="2800" b="1" u="sng">
                <a:solidFill>
                  <a:schemeClr val="hlink"/>
                </a:solidFill>
              </a:rPr>
              <a:t>ớc 2:</a:t>
            </a:r>
            <a:r>
              <a:rPr lang="en-US" sz="2800" b="1"/>
              <a:t> Cộng từng loại </a:t>
            </a:r>
            <a:r>
              <a:rPr lang="vi-VN" sz="2800" b="1"/>
              <a:t>đơ</a:t>
            </a:r>
            <a:r>
              <a:rPr lang="en-US" sz="2800" b="1"/>
              <a:t>n vị</a:t>
            </a:r>
          </a:p>
          <a:p>
            <a:pPr eaLnBrk="1" hangingPunct="1"/>
            <a:r>
              <a:rPr lang="en-US" sz="2800" b="1"/>
              <a:t> kể từ phải sang trái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019800" y="3810000"/>
            <a:ext cx="3857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5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457200" y="5321300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eaLnBrk="1" hangingPunct="1"/>
            <a:r>
              <a:rPr kumimoji="1" lang="en-US" sz="2800" b="1" i="1">
                <a:solidFill>
                  <a:srgbClr val="FFCC00"/>
                </a:solidFill>
              </a:rPr>
              <a:t>Vậy </a:t>
            </a:r>
            <a:r>
              <a:rPr kumimoji="1" lang="en-US" sz="2800" b="1" i="1"/>
              <a:t>: 3 giờ 15 phút + 2 giờ 35 phút = 5 giờ 50 phút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7315200" y="3762375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/>
              <a:t>phút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6883400" y="3822700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50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6324600" y="3814763"/>
            <a:ext cx="758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giờ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utoUpdateAnimBg="0"/>
      <p:bldP spid="21510" grpId="0" autoUpdateAnimBg="0"/>
      <p:bldP spid="21511" grpId="0" autoUpdateAnimBg="0"/>
      <p:bldP spid="21512" grpId="0" autoUpdateAnimBg="0"/>
      <p:bldP spid="21514" grpId="0" animBg="1"/>
      <p:bldP spid="21515" grpId="0" autoUpdateAnimBg="0"/>
      <p:bldP spid="21519" grpId="0"/>
      <p:bldP spid="21521" grpId="0"/>
      <p:bldP spid="21522" grpId="0"/>
      <p:bldP spid="21523" grpId="0"/>
      <p:bldP spid="215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677FDD-D77C-4219-86CF-CC0BB26F035F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9FE89B46-5A4A-4D8D-8A61-889C9468899E}" type="slidenum">
              <a:rPr lang="en-US" smtClean="0"/>
              <a:pPr lvl="1"/>
              <a:t>3</a:t>
            </a:fld>
            <a:endParaRPr lang="en-US" smtClean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7200" b="1" smtClean="0">
                <a:solidFill>
                  <a:schemeClr val="tx1"/>
                </a:solidFill>
                <a:effectLst/>
              </a:rPr>
              <a:t>Tiết: 121</a:t>
            </a:r>
            <a:r>
              <a:rPr lang="en-US" sz="4000" b="1" smtClean="0">
                <a:solidFill>
                  <a:schemeClr val="tx1"/>
                </a:solidFill>
                <a:effectLst/>
                <a:latin typeface="SimSun" pitchFamily="2" charset="-122"/>
              </a:rPr>
              <a:t/>
            </a:r>
            <a:br>
              <a:rPr lang="en-US" sz="4000" b="1" smtClean="0">
                <a:solidFill>
                  <a:schemeClr val="tx1"/>
                </a:solidFill>
                <a:effectLst/>
                <a:latin typeface="SimSun" pitchFamily="2" charset="-122"/>
              </a:rPr>
            </a:br>
            <a:endParaRPr lang="en-US" sz="4000" b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62471" name="WordArt 7"/>
          <p:cNvSpPr>
            <a:spLocks noChangeArrowheads="1" noChangeShapeType="1" noTextEdit="1"/>
          </p:cNvSpPr>
          <p:nvPr/>
        </p:nvSpPr>
        <p:spPr bwMode="auto">
          <a:xfrm rot="-235095">
            <a:off x="617538" y="2589213"/>
            <a:ext cx="7591425" cy="2590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7200" b="1" kern="10" spc="-72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Cộng số đo thời gian</a:t>
            </a:r>
            <a:endParaRPr lang="en-US" sz="7200" b="1" kern="10" spc="-72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FF21290-745D-4FDE-827B-BC91C10AB791}" type="datetime1">
              <a:rPr lang="en-US" sz="1200" smtClean="0">
                <a:latin typeface="Arial" charset="0"/>
              </a:rPr>
              <a:pPr/>
              <a:t>6/30/2016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147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4AEB12DE-1705-45F5-850E-466B8924E444}" type="slidenum">
              <a:rPr lang="en-US" sz="1200" smtClean="0">
                <a:latin typeface="Arial" charset="0"/>
              </a:rPr>
              <a:pPr lvl="1"/>
              <a:t>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219200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sz="2400" b="1"/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685800" y="796925"/>
            <a:ext cx="699928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* </a:t>
            </a:r>
            <a:r>
              <a:rPr lang="en-US" sz="2400" b="1" i="1" u="sng">
                <a:solidFill>
                  <a:schemeClr val="accent1"/>
                </a:solidFill>
              </a:rPr>
              <a:t>Ví dụ 2</a:t>
            </a:r>
            <a:r>
              <a:rPr lang="en-US" sz="2400" b="1"/>
              <a:t>: 22 phút 58 giây + 23 phút 25 giây = ? 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09600" y="1558925"/>
            <a:ext cx="165258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- </a:t>
            </a:r>
            <a:r>
              <a:rPr lang="en-US" sz="2400" b="1" u="sng">
                <a:solidFill>
                  <a:schemeClr val="hlink"/>
                </a:solidFill>
              </a:rPr>
              <a:t>Bước 1:</a:t>
            </a:r>
            <a:r>
              <a:rPr lang="en-US" sz="2400" b="1"/>
              <a:t> 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685800" y="2244725"/>
            <a:ext cx="3344863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Đặt tính theo cột dọc: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334000" y="2286000"/>
            <a:ext cx="3200400" cy="990600"/>
            <a:chOff x="3360" y="1826"/>
            <a:chExt cx="1680" cy="622"/>
          </a:xfrm>
        </p:grpSpPr>
        <p:sp>
          <p:nvSpPr>
            <p:cNvPr id="6163" name="Text Box 6"/>
            <p:cNvSpPr txBox="1">
              <a:spLocks noChangeArrowheads="1"/>
            </p:cNvSpPr>
            <p:nvPr/>
          </p:nvSpPr>
          <p:spPr bwMode="auto">
            <a:xfrm>
              <a:off x="3542" y="1826"/>
              <a:ext cx="1320" cy="5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400" b="1"/>
                <a:t>22 phút 58 giây</a:t>
              </a:r>
            </a:p>
            <a:p>
              <a:pPr eaLnBrk="1" hangingPunct="1"/>
              <a:r>
                <a:rPr lang="en-US" sz="2400" b="1"/>
                <a:t>23 phút 25 giây</a:t>
              </a:r>
            </a:p>
          </p:txBody>
        </p:sp>
        <p:sp>
          <p:nvSpPr>
            <p:cNvPr id="6164" name="Text Box 7"/>
            <p:cNvSpPr txBox="1">
              <a:spLocks noChangeArrowheads="1"/>
            </p:cNvSpPr>
            <p:nvPr/>
          </p:nvSpPr>
          <p:spPr bwMode="auto">
            <a:xfrm>
              <a:off x="3360" y="1990"/>
              <a:ext cx="191" cy="29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400" b="1"/>
                <a:t>+</a:t>
              </a:r>
            </a:p>
          </p:txBody>
        </p:sp>
        <p:sp>
          <p:nvSpPr>
            <p:cNvPr id="6165" name="Line 8"/>
            <p:cNvSpPr>
              <a:spLocks noChangeShapeType="1"/>
            </p:cNvSpPr>
            <p:nvPr/>
          </p:nvSpPr>
          <p:spPr bwMode="auto">
            <a:xfrm>
              <a:off x="3456" y="2448"/>
              <a:ext cx="15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6934200" y="3429000"/>
            <a:ext cx="1228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FF66"/>
                </a:solidFill>
              </a:rPr>
              <a:t>83 giây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715000" y="3429000"/>
            <a:ext cx="127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FF66"/>
                </a:solidFill>
              </a:rPr>
              <a:t>45 phút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746125" y="3584575"/>
            <a:ext cx="156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- </a:t>
            </a:r>
            <a:r>
              <a:rPr lang="en-US" sz="2400" b="1" u="sng">
                <a:solidFill>
                  <a:schemeClr val="hlink"/>
                </a:solidFill>
              </a:rPr>
              <a:t>Bước 2: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685800" y="4149725"/>
            <a:ext cx="3567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Cộng từ phải sang trái: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746125" y="4727575"/>
            <a:ext cx="3270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2400" b="1" u="sng">
                <a:solidFill>
                  <a:schemeClr val="hlink"/>
                </a:solidFill>
              </a:rPr>
              <a:t>B</a:t>
            </a:r>
            <a:r>
              <a:rPr lang="vi-VN" sz="2400" b="1" u="sng">
                <a:solidFill>
                  <a:schemeClr val="hlink"/>
                </a:solidFill>
              </a:rPr>
              <a:t>ư</a:t>
            </a:r>
            <a:r>
              <a:rPr lang="en-US" sz="2400" b="1" u="sng">
                <a:solidFill>
                  <a:schemeClr val="hlink"/>
                </a:solidFill>
              </a:rPr>
              <a:t>ớc 3:</a:t>
            </a:r>
            <a:r>
              <a:rPr lang="en-US" sz="2400" b="1"/>
              <a:t> </a:t>
            </a:r>
          </a:p>
          <a:p>
            <a:pPr eaLnBrk="1" hangingPunct="1"/>
            <a:r>
              <a:rPr lang="en-US" sz="2400" b="1"/>
              <a:t>Đổi </a:t>
            </a:r>
            <a:r>
              <a:rPr lang="vi-VN" sz="2400" b="1"/>
              <a:t>đơ</a:t>
            </a:r>
            <a:r>
              <a:rPr lang="en-US" sz="2400" b="1"/>
              <a:t>n vị ở kết quả: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4572000" y="5521325"/>
            <a:ext cx="3814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83 giây = </a:t>
            </a:r>
            <a:r>
              <a:rPr lang="en-US" sz="1200" b="1"/>
              <a:t>……  </a:t>
            </a:r>
            <a:r>
              <a:rPr lang="en-US" sz="2400" b="1"/>
              <a:t>phút </a:t>
            </a:r>
            <a:r>
              <a:rPr lang="en-US" sz="2400"/>
              <a:t>…..</a:t>
            </a:r>
            <a:r>
              <a:rPr lang="en-US" sz="2400" b="1"/>
              <a:t>giây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6121400" y="5486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7366000" y="54864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chemeClr val="hlink"/>
                </a:solidFill>
              </a:rPr>
              <a:t>23</a:t>
            </a:r>
          </a:p>
        </p:txBody>
      </p:sp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2743200" y="6054725"/>
            <a:ext cx="3321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/>
              <a:t>Vậy: 45phút 83 giây =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6248400" y="6019800"/>
            <a:ext cx="2406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FF66"/>
                </a:solidFill>
              </a:rPr>
              <a:t>46 phút 23 giây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75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3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75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3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utoUpdateAnimBg="0"/>
      <p:bldP spid="54277" grpId="0" autoUpdateAnimBg="0"/>
      <p:bldP spid="54282" grpId="0" autoUpdateAnimBg="0"/>
      <p:bldP spid="54283" grpId="0" autoUpdateAnimBg="0"/>
      <p:bldP spid="54284" grpId="0" autoUpdateAnimBg="0"/>
      <p:bldP spid="54285" grpId="0" autoUpdateAnimBg="0"/>
      <p:bldP spid="54286" grpId="0" autoUpdateAnimBg="0"/>
      <p:bldP spid="54287" grpId="0" autoUpdateAnimBg="0"/>
      <p:bldP spid="54288" grpId="0" autoUpdateAnimBg="0"/>
      <p:bldP spid="54289" grpId="0" autoUpdateAnimBg="0"/>
      <p:bldP spid="54290" grpId="0" autoUpdateAnimBg="0"/>
      <p:bldP spid="5429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1F8DE5D-6BD7-4181-B2B1-BE43691CF237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7171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78A32798-48AF-4B3F-AB77-9F489372D012}" type="slidenum">
              <a:rPr lang="en-US" smtClean="0">
                <a:latin typeface="Arial" charset="0"/>
              </a:rPr>
              <a:pPr lvl="1"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304800" y="2016125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latin typeface="SimSun" pitchFamily="2" charset="-122"/>
              </a:rPr>
              <a:t> </a:t>
            </a:r>
            <a:r>
              <a:rPr lang="en-US" sz="2800" b="1"/>
              <a:t>Vậy muốn cộng số </a:t>
            </a:r>
            <a:r>
              <a:rPr lang="vi-VN" sz="2800" b="1"/>
              <a:t>đ</a:t>
            </a:r>
            <a:r>
              <a:rPr lang="en-US" sz="2800" b="1"/>
              <a:t>o thời gian ta làm thế nào?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81000" y="3352800"/>
            <a:ext cx="8458200" cy="287496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/>
            <a:endParaRPr lang="en-US" sz="2000" b="1"/>
          </a:p>
          <a:p>
            <a:pPr marL="457200" indent="-457200" eaLnBrk="1" hangingPunct="1"/>
            <a:r>
              <a:rPr lang="en-US" sz="2800" b="1"/>
              <a:t>	Muốn cộng số </a:t>
            </a:r>
            <a:r>
              <a:rPr lang="vi-VN" sz="2800" b="1"/>
              <a:t>đ</a:t>
            </a:r>
            <a:r>
              <a:rPr lang="en-US" sz="2800" b="1"/>
              <a:t>o thời gian ta phải thực hiện</a:t>
            </a:r>
          </a:p>
          <a:p>
            <a:pPr marL="457200" indent="-457200" eaLnBrk="1" hangingPunct="1"/>
            <a:r>
              <a:rPr lang="en-US" sz="2800" b="1"/>
              <a:t>theo các b</a:t>
            </a:r>
            <a:r>
              <a:rPr lang="vi-VN" sz="2800" b="1"/>
              <a:t>ư</a:t>
            </a:r>
            <a:r>
              <a:rPr lang="en-US" sz="2800" b="1"/>
              <a:t>ớc nh</a:t>
            </a:r>
            <a:r>
              <a:rPr lang="vi-VN" sz="2800" b="1"/>
              <a:t>ư</a:t>
            </a:r>
            <a:r>
              <a:rPr lang="en-US" sz="2800" b="1"/>
              <a:t> sau:</a:t>
            </a:r>
          </a:p>
          <a:p>
            <a:pPr marL="457200" indent="-457200" eaLnBrk="1" hangingPunct="1">
              <a:buFontTx/>
              <a:buAutoNum type="arabicParenR"/>
            </a:pPr>
            <a:r>
              <a:rPr lang="en-US" sz="2800" b="1"/>
              <a:t>Đặt tính theo cột dọc.</a:t>
            </a:r>
          </a:p>
          <a:p>
            <a:pPr marL="457200" indent="-457200" eaLnBrk="1" hangingPunct="1">
              <a:buFontTx/>
              <a:buAutoNum type="arabicParenR"/>
            </a:pPr>
            <a:r>
              <a:rPr lang="en-US" sz="2800" b="1"/>
              <a:t>Cộng từ phải sang trái</a:t>
            </a:r>
          </a:p>
          <a:p>
            <a:pPr marL="457200" indent="-457200" eaLnBrk="1" hangingPunct="1">
              <a:buFontTx/>
              <a:buAutoNum type="arabicParenR"/>
            </a:pPr>
            <a:r>
              <a:rPr lang="en-US" sz="2800" b="1"/>
              <a:t>Đổi </a:t>
            </a:r>
            <a:r>
              <a:rPr lang="vi-VN" sz="2800" b="1"/>
              <a:t>đơ</a:t>
            </a:r>
            <a:r>
              <a:rPr lang="en-US" sz="2800" b="1"/>
              <a:t>n vị ở kết qủa ( nếu có )</a:t>
            </a:r>
          </a:p>
          <a:p>
            <a:pPr marL="457200" indent="-457200" eaLnBrk="1" hangingPunct="1">
              <a:buFontTx/>
              <a:buAutoNum type="arabicParenR"/>
            </a:pPr>
            <a:endParaRPr lang="en-US" sz="2000" b="1"/>
          </a:p>
        </p:txBody>
      </p:sp>
      <p:sp>
        <p:nvSpPr>
          <p:cNvPr id="7175" name="Line 5"/>
          <p:cNvSpPr>
            <a:spLocks noChangeShapeType="1"/>
          </p:cNvSpPr>
          <p:nvPr/>
        </p:nvSpPr>
        <p:spPr bwMode="auto">
          <a:xfrm flipV="1">
            <a:off x="2362200" y="16764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75"/>
                                        <p:tgtEl>
                                          <p:spTgt spid="553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bg/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75"/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75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75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75"/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75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build="allAtOnce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8247EEC-BE23-4CD9-81D3-4D9E44C31B3D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8195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5B42877E-6B96-4512-9CF4-4E9D3A342E06}" type="slidenum">
              <a:rPr lang="en-US" smtClean="0">
                <a:latin typeface="Arial" charset="0"/>
              </a:rPr>
              <a:pPr lvl="1"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sz="1600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898525" y="1797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CC00"/>
                </a:solidFill>
              </a:rPr>
              <a:t>Luyện tập :</a:t>
            </a:r>
          </a:p>
        </p:txBody>
      </p:sp>
      <p:sp>
        <p:nvSpPr>
          <p:cNvPr id="8198" name="Line 4"/>
          <p:cNvSpPr>
            <a:spLocks noChangeShapeType="1"/>
          </p:cNvSpPr>
          <p:nvPr/>
        </p:nvSpPr>
        <p:spPr bwMode="auto">
          <a:xfrm>
            <a:off x="914400" y="2362200"/>
            <a:ext cx="1828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304800" y="2466975"/>
            <a:ext cx="63388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Bài số 1:</a:t>
            </a:r>
            <a:r>
              <a:rPr lang="en-US" sz="2800" b="1"/>
              <a:t> Đặt tính rồi tính:</a:t>
            </a:r>
          </a:p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a)</a:t>
            </a:r>
            <a:r>
              <a:rPr lang="en-US" sz="2800" b="1"/>
              <a:t> 12 phút 32 giây + 27 phút 15 giây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248400" y="2819400"/>
            <a:ext cx="3076575" cy="1470025"/>
            <a:chOff x="3840" y="1764"/>
            <a:chExt cx="1938" cy="926"/>
          </a:xfrm>
        </p:grpSpPr>
        <p:sp>
          <p:nvSpPr>
            <p:cNvPr id="8210" name="Text Box 6"/>
            <p:cNvSpPr txBox="1">
              <a:spLocks noChangeArrowheads="1"/>
            </p:cNvSpPr>
            <p:nvPr/>
          </p:nvSpPr>
          <p:spPr bwMode="auto">
            <a:xfrm>
              <a:off x="3974" y="1764"/>
              <a:ext cx="179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12 phút 32 giây</a:t>
              </a:r>
            </a:p>
            <a:p>
              <a:pPr eaLnBrk="1" hangingPunct="1"/>
              <a:r>
                <a:rPr lang="en-US" sz="2800" b="1"/>
                <a:t>27 phút 15 giây</a:t>
              </a:r>
            </a:p>
          </p:txBody>
        </p:sp>
        <p:sp>
          <p:nvSpPr>
            <p:cNvPr id="8211" name="Text Box 7"/>
            <p:cNvSpPr txBox="1">
              <a:spLocks noChangeArrowheads="1"/>
            </p:cNvSpPr>
            <p:nvPr/>
          </p:nvSpPr>
          <p:spPr bwMode="auto">
            <a:xfrm>
              <a:off x="3840" y="1872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+</a:t>
              </a:r>
            </a:p>
          </p:txBody>
        </p:sp>
        <p:sp>
          <p:nvSpPr>
            <p:cNvPr id="8212" name="Line 8"/>
            <p:cNvSpPr>
              <a:spLocks noChangeShapeType="1"/>
            </p:cNvSpPr>
            <p:nvPr/>
          </p:nvSpPr>
          <p:spPr bwMode="auto">
            <a:xfrm>
              <a:off x="3888" y="2352"/>
              <a:ext cx="168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Text Box 9"/>
            <p:cNvSpPr txBox="1">
              <a:spLocks noChangeArrowheads="1"/>
            </p:cNvSpPr>
            <p:nvPr/>
          </p:nvSpPr>
          <p:spPr bwMode="auto">
            <a:xfrm>
              <a:off x="3984" y="2360"/>
              <a:ext cx="179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chemeClr val="accent2"/>
                  </a:solidFill>
                </a:rPr>
                <a:t>39 phút 47 giây</a:t>
              </a:r>
            </a:p>
          </p:txBody>
        </p:sp>
      </p:grp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304800" y="4432300"/>
            <a:ext cx="487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b)</a:t>
            </a:r>
            <a:r>
              <a:rPr lang="en-US" sz="2800" b="1"/>
              <a:t> 6 giờ 7phút + 12 giờ 42 phút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324600" y="4343400"/>
            <a:ext cx="2881313" cy="1590675"/>
            <a:chOff x="3638" y="2772"/>
            <a:chExt cx="1815" cy="1002"/>
          </a:xfrm>
        </p:grpSpPr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3926" y="2772"/>
              <a:ext cx="14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6 giờ  7 phút</a:t>
              </a:r>
            </a:p>
          </p:txBody>
        </p:sp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3792" y="3080"/>
              <a:ext cx="166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12 giờ 42 phút</a:t>
              </a: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3638" y="2860"/>
              <a:ext cx="24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+</a:t>
              </a:r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3792" y="3456"/>
              <a:ext cx="148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3782" y="3444"/>
              <a:ext cx="166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>
                  <a:solidFill>
                    <a:schemeClr val="accent2"/>
                  </a:solidFill>
                </a:rPr>
                <a:t>18 giờ 49 phút</a:t>
              </a:r>
            </a:p>
          </p:txBody>
        </p:sp>
      </p:grpSp>
      <p:sp>
        <p:nvSpPr>
          <p:cNvPr id="8203" name="Line 19"/>
          <p:cNvSpPr>
            <a:spLocks noChangeShapeType="1"/>
          </p:cNvSpPr>
          <p:nvPr/>
        </p:nvSpPr>
        <p:spPr bwMode="auto">
          <a:xfrm>
            <a:off x="381000" y="2895600"/>
            <a:ext cx="12192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Line 20"/>
          <p:cNvSpPr>
            <a:spLocks noChangeShapeType="1"/>
          </p:cNvSpPr>
          <p:nvPr/>
        </p:nvSpPr>
        <p:spPr bwMode="auto">
          <a:xfrm>
            <a:off x="2362200" y="18034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8311571-2B72-47DF-BFBD-CBD5118FF404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9219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AC9B714B-FABB-4837-9CE1-4779C0D9CFB2}" type="slidenum">
              <a:rPr lang="en-US" smtClean="0">
                <a:latin typeface="Arial" charset="0"/>
              </a:rPr>
              <a:pPr lvl="1"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sz="1600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898525" y="1797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CC00"/>
                </a:solidFill>
              </a:rPr>
              <a:t>Luyện tập :</a:t>
            </a:r>
          </a:p>
        </p:txBody>
      </p:sp>
      <p:sp>
        <p:nvSpPr>
          <p:cNvPr id="9222" name="Line 4"/>
          <p:cNvSpPr>
            <a:spLocks noChangeShapeType="1"/>
          </p:cNvSpPr>
          <p:nvPr/>
        </p:nvSpPr>
        <p:spPr bwMode="auto">
          <a:xfrm>
            <a:off x="914400" y="2286000"/>
            <a:ext cx="19050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669925" y="2343150"/>
            <a:ext cx="3360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c)</a:t>
            </a:r>
            <a:r>
              <a:rPr lang="en-US" sz="2800" b="1"/>
              <a:t> 3,5 giờ + 2,6 giờ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562600" y="2266950"/>
            <a:ext cx="1646238" cy="1009650"/>
            <a:chOff x="3504" y="1428"/>
            <a:chExt cx="1037" cy="636"/>
          </a:xfrm>
        </p:grpSpPr>
        <p:sp>
          <p:nvSpPr>
            <p:cNvPr id="9234" name="Text Box 6"/>
            <p:cNvSpPr txBox="1">
              <a:spLocks noChangeArrowheads="1"/>
            </p:cNvSpPr>
            <p:nvPr/>
          </p:nvSpPr>
          <p:spPr bwMode="auto">
            <a:xfrm>
              <a:off x="3686" y="1428"/>
              <a:ext cx="855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3,5 giờ</a:t>
              </a:r>
            </a:p>
            <a:p>
              <a:pPr eaLnBrk="1" hangingPunct="1"/>
              <a:r>
                <a:rPr lang="en-US" sz="2800" b="1"/>
                <a:t>2,6 giờ</a:t>
              </a:r>
            </a:p>
          </p:txBody>
        </p:sp>
        <p:sp>
          <p:nvSpPr>
            <p:cNvPr id="9235" name="Text Box 7"/>
            <p:cNvSpPr txBox="1">
              <a:spLocks noChangeArrowheads="1"/>
            </p:cNvSpPr>
            <p:nvPr/>
          </p:nvSpPr>
          <p:spPr bwMode="auto">
            <a:xfrm>
              <a:off x="3504" y="1584"/>
              <a:ext cx="24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+</a:t>
              </a:r>
            </a:p>
          </p:txBody>
        </p:sp>
        <p:sp>
          <p:nvSpPr>
            <p:cNvPr id="9236" name="Line 8"/>
            <p:cNvSpPr>
              <a:spLocks noChangeShapeType="1"/>
            </p:cNvSpPr>
            <p:nvPr/>
          </p:nvSpPr>
          <p:spPr bwMode="auto">
            <a:xfrm>
              <a:off x="3552" y="2064"/>
              <a:ext cx="96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5867400" y="3289300"/>
            <a:ext cx="1357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6,1 giờ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685800" y="4127500"/>
            <a:ext cx="3990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d)</a:t>
            </a:r>
            <a:r>
              <a:rPr lang="en-US" sz="2800" b="1"/>
              <a:t> 12,5 phút + 2,5 phút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318125" y="4171950"/>
            <a:ext cx="1992313" cy="1009650"/>
            <a:chOff x="3350" y="2628"/>
            <a:chExt cx="1255" cy="636"/>
          </a:xfrm>
        </p:grpSpPr>
        <p:sp>
          <p:nvSpPr>
            <p:cNvPr id="9230" name="Text Box 13"/>
            <p:cNvSpPr txBox="1">
              <a:spLocks noChangeArrowheads="1"/>
            </p:cNvSpPr>
            <p:nvPr/>
          </p:nvSpPr>
          <p:spPr bwMode="auto">
            <a:xfrm>
              <a:off x="3494" y="2628"/>
              <a:ext cx="1111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12,5 phút</a:t>
              </a:r>
            </a:p>
            <a:p>
              <a:pPr eaLnBrk="1" hangingPunct="1"/>
              <a:endParaRPr lang="en-US" sz="2800" b="1"/>
            </a:p>
          </p:txBody>
        </p:sp>
        <p:sp>
          <p:nvSpPr>
            <p:cNvPr id="9231" name="Text Box 14"/>
            <p:cNvSpPr txBox="1">
              <a:spLocks noChangeArrowheads="1"/>
            </p:cNvSpPr>
            <p:nvPr/>
          </p:nvSpPr>
          <p:spPr bwMode="auto">
            <a:xfrm>
              <a:off x="3590" y="2868"/>
              <a:ext cx="98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2,5 phút</a:t>
              </a:r>
            </a:p>
          </p:txBody>
        </p:sp>
        <p:sp>
          <p:nvSpPr>
            <p:cNvPr id="9232" name="Text Box 15"/>
            <p:cNvSpPr txBox="1">
              <a:spLocks noChangeArrowheads="1"/>
            </p:cNvSpPr>
            <p:nvPr/>
          </p:nvSpPr>
          <p:spPr bwMode="auto">
            <a:xfrm>
              <a:off x="3350" y="2764"/>
              <a:ext cx="24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 b="1"/>
                <a:t>+</a:t>
              </a:r>
            </a:p>
          </p:txBody>
        </p:sp>
        <p:sp>
          <p:nvSpPr>
            <p:cNvPr id="9233" name="Line 16"/>
            <p:cNvSpPr>
              <a:spLocks noChangeShapeType="1"/>
            </p:cNvSpPr>
            <p:nvPr/>
          </p:nvSpPr>
          <p:spPr bwMode="auto">
            <a:xfrm>
              <a:off x="3408" y="3264"/>
              <a:ext cx="115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5562600" y="5194300"/>
            <a:ext cx="1863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15,0  phút</a:t>
            </a:r>
          </a:p>
        </p:txBody>
      </p:sp>
      <p:sp>
        <p:nvSpPr>
          <p:cNvPr id="9229" name="Line 19"/>
          <p:cNvSpPr>
            <a:spLocks noChangeShapeType="1"/>
          </p:cNvSpPr>
          <p:nvPr/>
        </p:nvSpPr>
        <p:spPr bwMode="auto">
          <a:xfrm>
            <a:off x="2362200" y="16764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5" grpId="0" autoUpdateAnimBg="0"/>
      <p:bldP spid="5736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31B5763-F2AC-43BD-8694-C6A3C3DB0A4E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813C7AC2-E785-416E-B4F4-CFD202CFC446}" type="slidenum">
              <a:rPr lang="en-US" smtClean="0">
                <a:latin typeface="Arial" charset="0"/>
              </a:rPr>
              <a:pPr lvl="1"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sz="1500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21415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 u="sng">
                <a:solidFill>
                  <a:srgbClr val="FFCC00"/>
                </a:solidFill>
              </a:rPr>
              <a:t>Bài 2:</a:t>
            </a:r>
            <a:r>
              <a:rPr lang="en-US" sz="2800" b="1"/>
              <a:t> Tính:</a:t>
            </a:r>
          </a:p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a)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1143000" y="2286000"/>
            <a:ext cx="24368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2 giờ 37 phút</a:t>
            </a:r>
          </a:p>
          <a:p>
            <a:pPr eaLnBrk="1" hangingPunct="1"/>
            <a:r>
              <a:rPr lang="en-US" sz="2800" b="1"/>
              <a:t>3 giờ 48 phút</a:t>
            </a:r>
          </a:p>
        </p:txBody>
      </p:sp>
      <p:sp>
        <p:nvSpPr>
          <p:cNvPr id="10247" name="Text Box 5"/>
          <p:cNvSpPr txBox="1">
            <a:spLocks noChangeArrowheads="1"/>
          </p:cNvSpPr>
          <p:nvPr/>
        </p:nvSpPr>
        <p:spPr bwMode="auto">
          <a:xfrm>
            <a:off x="898525" y="2495550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+</a:t>
            </a:r>
          </a:p>
        </p:txBody>
      </p:sp>
      <p:sp>
        <p:nvSpPr>
          <p:cNvPr id="10248" name="Line 6"/>
          <p:cNvSpPr>
            <a:spLocks noChangeShapeType="1"/>
          </p:cNvSpPr>
          <p:nvPr/>
        </p:nvSpPr>
        <p:spPr bwMode="auto">
          <a:xfrm>
            <a:off x="1143000" y="3276600"/>
            <a:ext cx="2057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838200" y="3429000"/>
            <a:ext cx="2668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   ……………</a:t>
            </a:r>
          </a:p>
        </p:txBody>
      </p:sp>
      <p:sp>
        <p:nvSpPr>
          <p:cNvPr id="10250" name="Text Box 8"/>
          <p:cNvSpPr txBox="1">
            <a:spLocks noChangeArrowheads="1"/>
          </p:cNvSpPr>
          <p:nvPr/>
        </p:nvSpPr>
        <p:spPr bwMode="auto">
          <a:xfrm>
            <a:off x="266700" y="3898900"/>
            <a:ext cx="3314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/>
              <a:t>hay  </a:t>
            </a:r>
            <a:r>
              <a:rPr lang="en-US"/>
              <a:t>....................................</a:t>
            </a:r>
          </a:p>
        </p:txBody>
      </p:sp>
      <p:sp>
        <p:nvSpPr>
          <p:cNvPr id="10251" name="Text Box 9"/>
          <p:cNvSpPr txBox="1">
            <a:spLocks noChangeArrowheads="1"/>
          </p:cNvSpPr>
          <p:nvPr/>
        </p:nvSpPr>
        <p:spPr bwMode="auto">
          <a:xfrm>
            <a:off x="5638800" y="2209800"/>
            <a:ext cx="26019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2 năm 9 tháng</a:t>
            </a:r>
          </a:p>
          <a:p>
            <a:pPr eaLnBrk="1" hangingPunct="1"/>
            <a:r>
              <a:rPr lang="en-US" sz="2800" b="1"/>
              <a:t>5 năm 3 tháng</a:t>
            </a:r>
          </a:p>
        </p:txBody>
      </p:sp>
      <p:sp>
        <p:nvSpPr>
          <p:cNvPr id="10252" name="Text Box 10"/>
          <p:cNvSpPr txBox="1">
            <a:spLocks noChangeArrowheads="1"/>
          </p:cNvSpPr>
          <p:nvPr/>
        </p:nvSpPr>
        <p:spPr bwMode="auto">
          <a:xfrm>
            <a:off x="5029200" y="22225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b)</a:t>
            </a:r>
          </a:p>
        </p:txBody>
      </p:sp>
      <p:sp>
        <p:nvSpPr>
          <p:cNvPr id="10253" name="Text Box 11"/>
          <p:cNvSpPr txBox="1">
            <a:spLocks noChangeArrowheads="1"/>
          </p:cNvSpPr>
          <p:nvPr/>
        </p:nvSpPr>
        <p:spPr bwMode="auto">
          <a:xfrm>
            <a:off x="5410200" y="2451100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+</a:t>
            </a:r>
          </a:p>
        </p:txBody>
      </p:sp>
      <p:sp>
        <p:nvSpPr>
          <p:cNvPr id="10254" name="Line 12"/>
          <p:cNvSpPr>
            <a:spLocks noChangeShapeType="1"/>
          </p:cNvSpPr>
          <p:nvPr/>
        </p:nvSpPr>
        <p:spPr bwMode="auto">
          <a:xfrm>
            <a:off x="5715000" y="3200400"/>
            <a:ext cx="2057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Text Box 13"/>
          <p:cNvSpPr txBox="1">
            <a:spLocks noChangeArrowheads="1"/>
          </p:cNvSpPr>
          <p:nvPr/>
        </p:nvSpPr>
        <p:spPr bwMode="auto">
          <a:xfrm>
            <a:off x="5181600" y="3432175"/>
            <a:ext cx="2476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     ……………</a:t>
            </a:r>
          </a:p>
        </p:txBody>
      </p:sp>
      <p:sp>
        <p:nvSpPr>
          <p:cNvPr id="10256" name="Text Box 14"/>
          <p:cNvSpPr txBox="1">
            <a:spLocks noChangeArrowheads="1"/>
          </p:cNvSpPr>
          <p:nvPr/>
        </p:nvSpPr>
        <p:spPr bwMode="auto">
          <a:xfrm>
            <a:off x="4495800" y="3975100"/>
            <a:ext cx="2593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hay      </a:t>
            </a:r>
            <a:r>
              <a:rPr lang="en-US" sz="2800"/>
              <a:t>............</a:t>
            </a:r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990600" y="4356100"/>
            <a:ext cx="2841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sz="2800" b="1"/>
          </a:p>
          <a:p>
            <a:pPr eaLnBrk="1" hangingPunct="1"/>
            <a:r>
              <a:rPr lang="en-US" sz="2800" b="1"/>
              <a:t> </a:t>
            </a:r>
          </a:p>
        </p:txBody>
      </p:sp>
      <p:sp>
        <p:nvSpPr>
          <p:cNvPr id="10258" name="Text Box 19"/>
          <p:cNvSpPr txBox="1">
            <a:spLocks noChangeArrowheads="1"/>
          </p:cNvSpPr>
          <p:nvPr/>
        </p:nvSpPr>
        <p:spPr bwMode="auto">
          <a:xfrm>
            <a:off x="762000" y="55626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800" b="1"/>
          </a:p>
        </p:txBody>
      </p:sp>
      <p:sp>
        <p:nvSpPr>
          <p:cNvPr id="10259" name="Text Box 20"/>
          <p:cNvSpPr txBox="1">
            <a:spLocks noChangeArrowheads="1"/>
          </p:cNvSpPr>
          <p:nvPr/>
        </p:nvSpPr>
        <p:spPr bwMode="auto">
          <a:xfrm>
            <a:off x="762000" y="5514975"/>
            <a:ext cx="3841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  </a:t>
            </a:r>
          </a:p>
          <a:p>
            <a:pPr eaLnBrk="1" hangingPunct="1"/>
            <a:r>
              <a:rPr lang="en-US" sz="2800"/>
              <a:t>  </a:t>
            </a:r>
          </a:p>
        </p:txBody>
      </p:sp>
      <p:sp>
        <p:nvSpPr>
          <p:cNvPr id="10260" name="Text Box 22"/>
          <p:cNvSpPr txBox="1">
            <a:spLocks noChangeArrowheads="1"/>
          </p:cNvSpPr>
          <p:nvPr/>
        </p:nvSpPr>
        <p:spPr bwMode="auto">
          <a:xfrm>
            <a:off x="2667000" y="4648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CCFF"/>
                </a:solidFill>
              </a:rPr>
              <a:t>c)</a:t>
            </a:r>
          </a:p>
        </p:txBody>
      </p:sp>
      <p:sp>
        <p:nvSpPr>
          <p:cNvPr id="10261" name="Text Box 23"/>
          <p:cNvSpPr txBox="1">
            <a:spLocks noChangeArrowheads="1"/>
          </p:cNvSpPr>
          <p:nvPr/>
        </p:nvSpPr>
        <p:spPr bwMode="auto">
          <a:xfrm>
            <a:off x="3429000" y="4572000"/>
            <a:ext cx="426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/>
              <a:t>5 ngày 18 giờ</a:t>
            </a:r>
          </a:p>
          <a:p>
            <a:pPr eaLnBrk="1" hangingPunct="1"/>
            <a:r>
              <a:rPr lang="en-US" sz="2800" b="1"/>
              <a:t>6 ngày 22 giờ</a:t>
            </a:r>
          </a:p>
        </p:txBody>
      </p:sp>
      <p:sp>
        <p:nvSpPr>
          <p:cNvPr id="10262" name="Text Box 24"/>
          <p:cNvSpPr txBox="1">
            <a:spLocks noChangeArrowheads="1"/>
          </p:cNvSpPr>
          <p:nvPr/>
        </p:nvSpPr>
        <p:spPr bwMode="auto">
          <a:xfrm>
            <a:off x="3124200" y="4800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/>
              <a:t>+</a:t>
            </a:r>
          </a:p>
        </p:txBody>
      </p:sp>
      <p:sp>
        <p:nvSpPr>
          <p:cNvPr id="10263" name="Line 25"/>
          <p:cNvSpPr>
            <a:spLocks noChangeShapeType="1"/>
          </p:cNvSpPr>
          <p:nvPr/>
        </p:nvSpPr>
        <p:spPr bwMode="auto">
          <a:xfrm>
            <a:off x="3429000" y="5562600"/>
            <a:ext cx="22860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Text Box 27"/>
          <p:cNvSpPr txBox="1">
            <a:spLocks noChangeArrowheads="1"/>
          </p:cNvSpPr>
          <p:nvPr/>
        </p:nvSpPr>
        <p:spPr bwMode="auto">
          <a:xfrm>
            <a:off x="3276600" y="5562600"/>
            <a:ext cx="4375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………………</a:t>
            </a:r>
          </a:p>
          <a:p>
            <a:pPr eaLnBrk="1" hangingPunct="1"/>
            <a:r>
              <a:rPr lang="en-US" sz="2800"/>
              <a:t>………………</a:t>
            </a:r>
          </a:p>
        </p:txBody>
      </p:sp>
      <p:sp>
        <p:nvSpPr>
          <p:cNvPr id="10265" name="Text Box 28"/>
          <p:cNvSpPr txBox="1">
            <a:spLocks noChangeArrowheads="1"/>
          </p:cNvSpPr>
          <p:nvPr/>
        </p:nvSpPr>
        <p:spPr bwMode="auto">
          <a:xfrm>
            <a:off x="1676400" y="5943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/>
              <a:t>hay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1143000" y="3276600"/>
            <a:ext cx="243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5 giờ 85 phút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1104900" y="3886200"/>
            <a:ext cx="243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hlink"/>
                </a:solidFill>
              </a:rPr>
              <a:t>6 giờ 25 phút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5562600" y="32766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7 năm 12 tháng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5562600" y="3886200"/>
            <a:ext cx="122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hlink"/>
                </a:solidFill>
              </a:rPr>
              <a:t>8 năm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3276600" y="5562600"/>
            <a:ext cx="440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11 ngày 40 giờ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3200400" y="5943600"/>
            <a:ext cx="440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chemeClr val="hlink"/>
                </a:solidFill>
              </a:rPr>
              <a:t>12 ngày 16 giờ</a:t>
            </a:r>
          </a:p>
        </p:txBody>
      </p:sp>
      <p:sp>
        <p:nvSpPr>
          <p:cNvPr id="10272" name="Line 37"/>
          <p:cNvSpPr>
            <a:spLocks noChangeShapeType="1"/>
          </p:cNvSpPr>
          <p:nvPr/>
        </p:nvSpPr>
        <p:spPr bwMode="auto">
          <a:xfrm>
            <a:off x="685800" y="2286000"/>
            <a:ext cx="11430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Line 38"/>
          <p:cNvSpPr>
            <a:spLocks noChangeShapeType="1"/>
          </p:cNvSpPr>
          <p:nvPr/>
        </p:nvSpPr>
        <p:spPr bwMode="auto">
          <a:xfrm>
            <a:off x="2349500" y="16383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58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7" grpId="0" autoUpdateAnimBg="0"/>
      <p:bldP spid="58398" grpId="0" autoUpdateAnimBg="0"/>
      <p:bldP spid="58399" grpId="0" autoUpdateAnimBg="0"/>
      <p:bldP spid="58400" grpId="0" autoUpdateAnimBg="0"/>
      <p:bldP spid="58403" grpId="0" autoUpdateAnimBg="0"/>
      <p:bldP spid="5840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8C535C2-3BEE-4DAE-990C-40D9A42C4629}" type="datetime1">
              <a:rPr lang="en-US" smtClean="0">
                <a:latin typeface="Arial" charset="0"/>
              </a:rPr>
              <a:pPr/>
              <a:t>6/30/2016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lvl="1"/>
            <a:fld id="{76F74FD3-A4C1-4604-9964-B99BF4564120}" type="slidenum">
              <a:rPr lang="en-US" smtClean="0">
                <a:latin typeface="Arial" charset="0"/>
              </a:rPr>
              <a:pPr lvl="1"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endParaRPr lang="en-US" b="1"/>
          </a:p>
          <a:p>
            <a:pPr algn="ctr" eaLnBrk="1" hangingPunct="1"/>
            <a:r>
              <a:rPr lang="en-US" sz="2800" b="1">
                <a:solidFill>
                  <a:schemeClr val="accent1"/>
                </a:solidFill>
              </a:rPr>
              <a:t>Môn Toán – tiết : 121</a:t>
            </a:r>
          </a:p>
          <a:p>
            <a:pPr algn="ctr" eaLnBrk="1" hangingPunct="1"/>
            <a:r>
              <a:rPr lang="en-US" sz="3200" b="1">
                <a:solidFill>
                  <a:schemeClr val="hlink"/>
                </a:solidFill>
              </a:rPr>
              <a:t>Bài : Cộng số </a:t>
            </a:r>
            <a:r>
              <a:rPr lang="vi-VN" sz="3200" b="1">
                <a:solidFill>
                  <a:schemeClr val="hlink"/>
                </a:solidFill>
              </a:rPr>
              <a:t>đ</a:t>
            </a:r>
            <a:r>
              <a:rPr lang="en-US" sz="3200" b="1">
                <a:solidFill>
                  <a:schemeClr val="hlink"/>
                </a:solidFill>
              </a:rPr>
              <a:t>o thời gian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762000" y="1981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CC00"/>
                </a:solidFill>
              </a:rPr>
              <a:t>Bài số 3:</a:t>
            </a:r>
          </a:p>
        </p:txBody>
      </p:sp>
      <p:sp>
        <p:nvSpPr>
          <p:cNvPr id="11270" name="Line 4"/>
          <p:cNvSpPr>
            <a:spLocks noChangeShapeType="1"/>
          </p:cNvSpPr>
          <p:nvPr/>
        </p:nvSpPr>
        <p:spPr bwMode="auto">
          <a:xfrm>
            <a:off x="685800" y="2438400"/>
            <a:ext cx="1828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Text Box 5"/>
          <p:cNvSpPr txBox="1">
            <a:spLocks noChangeArrowheads="1"/>
          </p:cNvSpPr>
          <p:nvPr/>
        </p:nvSpPr>
        <p:spPr bwMode="auto">
          <a:xfrm>
            <a:off x="533400" y="2438400"/>
            <a:ext cx="818991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/>
              <a:t>An làm bài toán hết 45 phút, làm bài v</a:t>
            </a:r>
            <a:r>
              <a:rPr lang="vi-VN" sz="2800" b="1"/>
              <a:t>ă</a:t>
            </a:r>
            <a:r>
              <a:rPr lang="en-US" sz="2800" b="1"/>
              <a:t>n hết</a:t>
            </a:r>
          </a:p>
          <a:p>
            <a:pPr eaLnBrk="1" hangingPunct="1"/>
            <a:r>
              <a:rPr lang="en-US" sz="2800" b="1"/>
              <a:t>1 giờ 30 phút. Hỏi An làm cả hai bài hết bao nhiêu thời gian?</a:t>
            </a:r>
          </a:p>
          <a:p>
            <a:pPr algn="ctr" eaLnBrk="1" hangingPunct="1"/>
            <a:r>
              <a:rPr lang="en-US" sz="2800" b="1" u="sng">
                <a:solidFill>
                  <a:schemeClr val="tx2"/>
                </a:solidFill>
              </a:rPr>
              <a:t>Bài giải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762000" y="4378325"/>
            <a:ext cx="643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An làm cả hai bài hết số thời gian là: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736725" y="4879975"/>
            <a:ext cx="4433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45 phút + 1 giờ 30 phút =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562600" y="4876800"/>
            <a:ext cx="243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chemeClr val="accent2"/>
                </a:solidFill>
              </a:rPr>
              <a:t>1 giờ 75 phút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5013325" y="5337175"/>
            <a:ext cx="3295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Hay  </a:t>
            </a:r>
            <a:r>
              <a:rPr lang="en-US" sz="2800" b="1">
                <a:solidFill>
                  <a:schemeClr val="hlink"/>
                </a:solidFill>
              </a:rPr>
              <a:t>2 giờ 15 phút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800600" y="5978525"/>
            <a:ext cx="3354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/>
              <a:t>Đ/S : </a:t>
            </a:r>
            <a:r>
              <a:rPr lang="en-US" sz="2800" b="1">
                <a:solidFill>
                  <a:srgbClr val="FFFF66"/>
                </a:solidFill>
              </a:rPr>
              <a:t>2 giờ 15 phút</a:t>
            </a:r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2362200" y="1676400"/>
            <a:ext cx="44196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 autoUpdateAnimBg="0"/>
      <p:bldP spid="59399" grpId="0" autoUpdateAnimBg="0"/>
      <p:bldP spid="59400" grpId="0" autoUpdateAnimBg="0"/>
      <p:bldP spid="59401" grpId="0" autoUpdateAnimBg="0"/>
      <p:bldP spid="59402" grpId="0" autoUpdateAnimBg="0"/>
    </p:bld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704</Words>
  <Application>Microsoft PowerPoint 7.0</Application>
  <PresentationFormat>On-screen Show (4:3)</PresentationFormat>
  <Paragraphs>179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Wingdings</vt:lpstr>
      <vt:lpstr>SimSun</vt:lpstr>
      <vt:lpstr>Training</vt:lpstr>
      <vt:lpstr>Slide 1</vt:lpstr>
      <vt:lpstr>Slide 2</vt:lpstr>
      <vt:lpstr>Tiết: 121 </vt:lpstr>
      <vt:lpstr>Slide 4</vt:lpstr>
      <vt:lpstr>Slide 5</vt:lpstr>
      <vt:lpstr>Slide 6</vt:lpstr>
      <vt:lpstr>Slide 7</vt:lpstr>
      <vt:lpstr>Slide 8</vt:lpstr>
      <vt:lpstr>Slide 9</vt:lpstr>
      <vt:lpstr>Slide 10</vt:lpstr>
      <vt:lpstr>  Muốn cộng số đo thời gian ta làm thế nào?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64</cp:revision>
  <cp:lastPrinted>1601-01-01T00:00:00Z</cp:lastPrinted>
  <dcterms:created xsi:type="dcterms:W3CDTF">1601-01-01T00:00:00Z</dcterms:created>
  <dcterms:modified xsi:type="dcterms:W3CDTF">2016-06-30T03:36:08Z</dcterms:modified>
</cp:coreProperties>
</file>