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AAEEEC"/>
    <a:srgbClr val="3333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E122A7-B8BF-463B-9FF7-CCEA2EDDE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B6BAE-5DD8-42F5-B639-9B58A753C7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2B3874-F6D3-4DB2-B07D-84A74EABCF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EADDE-E1BF-45B0-A03B-30CA8918B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607C7-0BD0-4775-85DA-2E47C0B413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CDC540-06E2-45C8-AC68-E7EF8427C0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89635-4E77-4083-B7D0-2689AE55A5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DFC80-ACD6-45B3-81EE-3CCA33D0C4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1F8BCB-FCAE-4B66-80B0-9D469DA653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1089F-FD46-405D-BA84-330B58333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94991-3A01-4C76-90FC-740CC0A1BB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7C30A6-7249-4208-B0CB-1DC5207D83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F95B7-7858-4A7A-83C7-6B56B41EF0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32F52425-6E85-471B-988D-2B6EAEBCF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1.jpeg"/><Relationship Id="rId4" Type="http://schemas.openxmlformats.org/officeDocument/2006/relationships/hyperlink" Target="http://www.terragalleria.com/vietnam/picture.viet7914.html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terragalleria.com/vietnam/picture.viet8265.html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jpeg"/><Relationship Id="rId4" Type="http://schemas.openxmlformats.org/officeDocument/2006/relationships/hyperlink" Target="http://www.terragalleria.com/vietnam/picture.viet8322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228600"/>
            <a:ext cx="6400800" cy="762000"/>
          </a:xfrm>
        </p:spPr>
        <p:txBody>
          <a:bodyPr/>
          <a:lstStyle/>
          <a:p>
            <a:pPr eaLnBrk="1" hangingPunct="1"/>
            <a:r>
              <a:rPr lang="en-US" sz="4000" b="1" smtClean="0">
                <a:solidFill>
                  <a:srgbClr val="3333FF"/>
                </a:solidFill>
              </a:rPr>
              <a:t>Luyện từ và câu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066800" y="10668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</a:t>
            </a:r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457200" y="2057400"/>
            <a:ext cx="266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I- Nhận xét: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457200" y="2514600"/>
            <a:ext cx="8458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  </a:t>
            </a:r>
            <a:r>
              <a:rPr lang="en-US" sz="2000" b="1" i="1">
                <a:latin typeface="Arial" charset="0"/>
              </a:rPr>
              <a:t>1. Trong câu in nghiêng d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ới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ây, từ nào lặp lại từ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ã dùng ở câu tr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ớc?</a:t>
            </a:r>
          </a:p>
          <a:p>
            <a:pPr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  Đền Th</a:t>
            </a:r>
            <a:r>
              <a:rPr lang="vi-VN" sz="2000" b="1">
                <a:latin typeface="Arial" charset="0"/>
              </a:rPr>
              <a:t>ư</a:t>
            </a:r>
            <a:r>
              <a:rPr lang="en-US" sz="2000" b="1">
                <a:latin typeface="Arial" charset="0"/>
              </a:rPr>
              <a:t>ợng nằm chót vót trên </a:t>
            </a:r>
            <a:r>
              <a:rPr lang="vi-VN" sz="2000" b="1">
                <a:latin typeface="Arial" charset="0"/>
              </a:rPr>
              <a:t>đ</a:t>
            </a:r>
            <a:r>
              <a:rPr lang="en-US" sz="2000" b="1">
                <a:latin typeface="Arial" charset="0"/>
              </a:rPr>
              <a:t>ỉnh núi Nghĩa Lĩnh. </a:t>
            </a:r>
            <a:r>
              <a:rPr lang="en-US" sz="2000" b="1" i="1">
                <a:latin typeface="Arial" charset="0"/>
              </a:rPr>
              <a:t>Tr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ớc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ền, những khóm hải </a:t>
            </a:r>
            <a:r>
              <a:rPr lang="vi-VN" sz="2000" b="1" i="1">
                <a:latin typeface="Arial" charset="0"/>
              </a:rPr>
              <a:t>đư</a:t>
            </a:r>
            <a:r>
              <a:rPr lang="en-US" sz="2000" b="1" i="1">
                <a:latin typeface="Arial" charset="0"/>
              </a:rPr>
              <a:t>ờng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âm bông rực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ỏ, những cánh b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ớm nhiều màu sắc bay dập dờn nh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 </a:t>
            </a:r>
            <a:r>
              <a:rPr lang="vi-VN" sz="2000" b="1" i="1">
                <a:latin typeface="Arial" charset="0"/>
              </a:rPr>
              <a:t>đ</a:t>
            </a:r>
            <a:r>
              <a:rPr lang="en-US" sz="2000" b="1" i="1">
                <a:latin typeface="Arial" charset="0"/>
              </a:rPr>
              <a:t>ang múa quạt xoè hoa.</a:t>
            </a:r>
          </a:p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                                                                             </a:t>
            </a:r>
            <a:r>
              <a:rPr lang="en-US" sz="1400" b="1">
                <a:latin typeface="Arial" charset="0"/>
              </a:rPr>
              <a:t>ĐOÀN MINH TUẤN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04800" y="5410200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charset="0"/>
              </a:rPr>
              <a:t>  </a:t>
            </a:r>
            <a:r>
              <a:rPr lang="en-US" sz="2000" b="1" i="1">
                <a:latin typeface="Arial" charset="0"/>
              </a:rPr>
              <a:t>2. Nếu ta thay từ </a:t>
            </a:r>
            <a:r>
              <a:rPr lang="vi-VN" sz="2000" b="1" i="1">
                <a:latin typeface="Arial" charset="0"/>
              </a:rPr>
              <a:t>đư</a:t>
            </a:r>
            <a:r>
              <a:rPr lang="en-US" sz="2000" b="1" i="1">
                <a:latin typeface="Arial" charset="0"/>
              </a:rPr>
              <a:t>ợc dùng lặp lại bằng một trong các từ nhà, chùa, tr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ờng, lớp thì hai câu trên có còn gắn bó với nhau không?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609600" y="4038600"/>
            <a:ext cx="3810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  <p:bldP spid="2052" grpId="0"/>
      <p:bldP spid="2053" grpId="0"/>
      <p:bldP spid="2054" grpId="0"/>
      <p:bldP spid="2057" grpId="0"/>
      <p:bldP spid="205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pPr algn="l" eaLnBrk="1" hangingPunct="1"/>
            <a:r>
              <a:rPr lang="en-US" sz="2200" i="1" smtClean="0"/>
              <a:t>2. Chọn từ ngữ trong ngoặc </a:t>
            </a:r>
            <a:r>
              <a:rPr lang="vi-VN" sz="2200" i="1" smtClean="0"/>
              <a:t>đơ</a:t>
            </a:r>
            <a:r>
              <a:rPr lang="en-US" sz="2200" i="1" smtClean="0"/>
              <a:t>n thích hợp với mỗi ô trống </a:t>
            </a:r>
            <a:r>
              <a:rPr lang="vi-VN" sz="2200" i="1" smtClean="0"/>
              <a:t>đ</a:t>
            </a:r>
            <a:r>
              <a:rPr lang="en-US" sz="2200" i="1" smtClean="0"/>
              <a:t>ể các câu, các </a:t>
            </a:r>
            <a:r>
              <a:rPr lang="vi-VN" sz="2200" i="1" smtClean="0"/>
              <a:t>đ</a:t>
            </a:r>
            <a:r>
              <a:rPr lang="en-US" sz="2200" i="1" smtClean="0"/>
              <a:t>oạn </a:t>
            </a:r>
            <a:r>
              <a:rPr lang="vi-VN" sz="2200" i="1" smtClean="0"/>
              <a:t>đư</a:t>
            </a:r>
            <a:r>
              <a:rPr lang="en-US" sz="2200" i="1" smtClean="0"/>
              <a:t>ợc liên kết với nhau: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686800" cy="5638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/>
              <a:t>        Dọc theo bờ vịnh Hạ Long, trên bến Đoan, bến Tàu hay cảng Mới, những </a:t>
            </a:r>
            <a:r>
              <a:rPr lang="vi-VN" sz="2000" smtClean="0"/>
              <a:t>đ</a:t>
            </a:r>
            <a:r>
              <a:rPr lang="en-US" sz="2000" smtClean="0"/>
              <a:t>oàn thuyền </a:t>
            </a:r>
            <a:r>
              <a:rPr lang="vi-VN" sz="2000" smtClean="0"/>
              <a:t>đ</a:t>
            </a:r>
            <a:r>
              <a:rPr lang="en-US" sz="2000" smtClean="0"/>
              <a:t>ánh cá rẽ màn s</a:t>
            </a:r>
            <a:r>
              <a:rPr lang="vi-VN" sz="2000" smtClean="0"/>
              <a:t>ươ</a:t>
            </a:r>
            <a:r>
              <a:rPr lang="en-US" sz="2000" smtClean="0"/>
              <a:t>ng bạc nối </a:t>
            </a:r>
            <a:r>
              <a:rPr lang="vi-VN" sz="2000" smtClean="0"/>
              <a:t>đ</a:t>
            </a:r>
            <a:r>
              <a:rPr lang="en-US" sz="2000" smtClean="0"/>
              <a:t>uôi nhau cập bến, những cánh buồm </a:t>
            </a:r>
            <a:r>
              <a:rPr lang="vi-VN" sz="2000" smtClean="0"/>
              <a:t>ư</a:t>
            </a:r>
            <a:r>
              <a:rPr lang="en-US" sz="2000" smtClean="0"/>
              <a:t>ớt át nh</a:t>
            </a:r>
            <a:r>
              <a:rPr lang="vi-VN" sz="2000" smtClean="0"/>
              <a:t>ư</a:t>
            </a:r>
            <a:r>
              <a:rPr lang="en-US" sz="2000" smtClean="0"/>
              <a:t> cánh chim trong m</a:t>
            </a:r>
            <a:r>
              <a:rPr lang="vi-VN" sz="2000" smtClean="0"/>
              <a:t>ư</a:t>
            </a:r>
            <a:r>
              <a:rPr lang="en-US" sz="2000" smtClean="0"/>
              <a:t>a.              l</a:t>
            </a:r>
            <a:r>
              <a:rPr lang="vi-VN" sz="2000" smtClean="0"/>
              <a:t>ư</a:t>
            </a:r>
            <a:r>
              <a:rPr lang="en-US" sz="2000" smtClean="0"/>
              <a:t>ới mui bằng.               giã </a:t>
            </a:r>
            <a:r>
              <a:rPr lang="vi-VN" sz="2000" smtClean="0"/>
              <a:t>đ</a:t>
            </a:r>
            <a:r>
              <a:rPr lang="en-US" sz="2000" smtClean="0"/>
              <a:t>ôi mui cong.              khu Bốn buồm chữ nhật.      </a:t>
            </a:r>
          </a:p>
          <a:p>
            <a:pPr eaLnBrk="1" hangingPunct="1">
              <a:buFontTx/>
              <a:buNone/>
            </a:pPr>
            <a:r>
              <a:rPr lang="en-US" sz="2000" smtClean="0"/>
              <a:t>                  Vạn Ninh buồm cánh én.              nào cũng tôm cá </a:t>
            </a:r>
            <a:r>
              <a:rPr lang="vi-VN" sz="2000" smtClean="0"/>
              <a:t>đ</a:t>
            </a:r>
            <a:r>
              <a:rPr lang="en-US" sz="2000" smtClean="0"/>
              <a:t>ầy khoang. Ng</a:t>
            </a:r>
            <a:r>
              <a:rPr lang="vi-VN" sz="2000" smtClean="0"/>
              <a:t>ư</a:t>
            </a:r>
            <a:r>
              <a:rPr lang="en-US" sz="2000" smtClean="0"/>
              <a:t>ời ta khiêng từng sọt cá nặng t</a:t>
            </a:r>
            <a:r>
              <a:rPr lang="vi-VN" sz="2000" smtClean="0"/>
              <a:t>ươ</a:t>
            </a:r>
            <a:r>
              <a:rPr lang="en-US" sz="2000" smtClean="0"/>
              <a:t>i roi rói lên chợ.</a:t>
            </a:r>
          </a:p>
          <a:p>
            <a:pPr eaLnBrk="1" hangingPunct="1">
              <a:buFontTx/>
              <a:buNone/>
            </a:pPr>
            <a:r>
              <a:rPr lang="en-US" sz="2000" smtClean="0"/>
              <a:t>                Hòn Gai buổi sáng la liệt tôm cá. Những con               khoẻ, vớt hàng giờ vẫn giẫy </a:t>
            </a:r>
            <a:r>
              <a:rPr lang="vi-VN" sz="2000" smtClean="0"/>
              <a:t>đ</a:t>
            </a:r>
            <a:r>
              <a:rPr lang="en-US" sz="2000" smtClean="0"/>
              <a:t>ành </a:t>
            </a:r>
            <a:r>
              <a:rPr lang="vi-VN" sz="2000" smtClean="0"/>
              <a:t>đ</a:t>
            </a:r>
            <a:r>
              <a:rPr lang="en-US" sz="2000" smtClean="0"/>
              <a:t>ạch, vảy xám hoa </a:t>
            </a:r>
            <a:r>
              <a:rPr lang="vi-VN" sz="2000" smtClean="0"/>
              <a:t>đ</a:t>
            </a:r>
            <a:r>
              <a:rPr lang="en-US" sz="2000" smtClean="0"/>
              <a:t>en lốm </a:t>
            </a:r>
            <a:r>
              <a:rPr lang="vi-VN" sz="2000" smtClean="0"/>
              <a:t>đ</a:t>
            </a:r>
            <a:r>
              <a:rPr lang="en-US" sz="2000" smtClean="0"/>
              <a:t>ốm. Những con</a:t>
            </a:r>
          </a:p>
          <a:p>
            <a:pPr eaLnBrk="1" hangingPunct="1">
              <a:buFontTx/>
              <a:buNone/>
            </a:pPr>
            <a:r>
              <a:rPr lang="en-US" sz="2000" smtClean="0"/>
              <a:t>                   mình dẹt nh</a:t>
            </a:r>
            <a:r>
              <a:rPr lang="vi-VN" sz="2000" smtClean="0"/>
              <a:t>ư</a:t>
            </a:r>
            <a:r>
              <a:rPr lang="en-US" sz="2000" smtClean="0"/>
              <a:t> hình con chim lúc sải cánh bay, thịt ngon vào loại nhất nhì. Những con cá nhụ béo núc, trắng lốp, bóng m</a:t>
            </a:r>
            <a:r>
              <a:rPr lang="vi-VN" sz="2000" smtClean="0"/>
              <a:t>ư</a:t>
            </a:r>
            <a:r>
              <a:rPr lang="en-US" sz="2000" smtClean="0"/>
              <a:t>ợt nh</a:t>
            </a:r>
            <a:r>
              <a:rPr lang="vi-VN" sz="2000" smtClean="0"/>
              <a:t>ư</a:t>
            </a:r>
            <a:r>
              <a:rPr lang="en-US" sz="2000" smtClean="0"/>
              <a:t> </a:t>
            </a:r>
            <a:r>
              <a:rPr lang="vi-VN" sz="2000" smtClean="0"/>
              <a:t>đư</a:t>
            </a:r>
            <a:r>
              <a:rPr lang="en-US" sz="2000" smtClean="0"/>
              <a:t>ợc quét một lớp mỡ ngoài vậy. Những con        tròn, thịt c</a:t>
            </a:r>
            <a:r>
              <a:rPr lang="vi-VN" sz="2000" smtClean="0"/>
              <a:t>ă</a:t>
            </a:r>
            <a:r>
              <a:rPr lang="en-US" sz="2000" smtClean="0"/>
              <a:t>ng lên từng ngấn</a:t>
            </a:r>
            <a:r>
              <a:rPr lang="en-US" sz="1800" smtClean="0"/>
              <a:t> </a:t>
            </a:r>
            <a:r>
              <a:rPr lang="en-US" sz="2000" smtClean="0"/>
              <a:t>nh</a:t>
            </a:r>
            <a:r>
              <a:rPr lang="vi-VN" sz="2000" smtClean="0"/>
              <a:t>ư</a:t>
            </a:r>
            <a:r>
              <a:rPr lang="en-US" sz="2000" smtClean="0"/>
              <a:t> cổ tay của trẻ lên ba, da xanh ánh, hàng chân choi choi nh</a:t>
            </a:r>
            <a:r>
              <a:rPr lang="vi-VN" sz="2000" smtClean="0"/>
              <a:t>ư</a:t>
            </a:r>
            <a:r>
              <a:rPr lang="en-US" sz="2000" smtClean="0"/>
              <a:t> muốn b</a:t>
            </a:r>
            <a:r>
              <a:rPr lang="vi-VN" sz="2000" smtClean="0"/>
              <a:t>ơ</a:t>
            </a:r>
            <a:r>
              <a:rPr lang="en-US" sz="2000" smtClean="0"/>
              <a:t>i.</a:t>
            </a:r>
          </a:p>
          <a:p>
            <a:pPr eaLnBrk="1" hangingPunct="1">
              <a:buFontTx/>
              <a:buNone/>
            </a:pPr>
            <a:r>
              <a:rPr lang="en-US" sz="1800" smtClean="0"/>
              <a:t>                                                                                                     </a:t>
            </a:r>
            <a:r>
              <a:rPr lang="en-US" sz="1800" i="1" smtClean="0"/>
              <a:t>Theo</a:t>
            </a:r>
            <a:r>
              <a:rPr lang="en-US" sz="1800" smtClean="0"/>
              <a:t> THI SẢNH</a:t>
            </a:r>
          </a:p>
          <a:p>
            <a:pPr eaLnBrk="1" hangingPunct="1">
              <a:buFontTx/>
              <a:buNone/>
            </a:pPr>
            <a:r>
              <a:rPr lang="en-US" sz="1800" smtClean="0"/>
              <a:t>                 </a:t>
            </a:r>
            <a:r>
              <a:rPr lang="en-US" sz="2000" smtClean="0"/>
              <a:t>( cá song, tôm, thuyền, cá chim, chợ )</a:t>
            </a:r>
            <a:r>
              <a:rPr lang="en-US" sz="1800" smtClean="0"/>
              <a:t>                                             </a:t>
            </a:r>
          </a:p>
          <a:p>
            <a:pPr eaLnBrk="1" hangingPunct="1">
              <a:buFontTx/>
              <a:buNone/>
            </a:pPr>
            <a:r>
              <a:rPr lang="en-US" sz="1800" smtClean="0"/>
              <a:t>                             </a:t>
            </a:r>
          </a:p>
          <a:p>
            <a:pPr eaLnBrk="1" hangingPunct="1">
              <a:buFontTx/>
              <a:buNone/>
            </a:pPr>
            <a:r>
              <a:rPr lang="en-US" sz="1800" smtClean="0"/>
              <a:t>              </a:t>
            </a:r>
            <a:r>
              <a:rPr lang="en-US" sz="2000" smtClean="0"/>
              <a:t>                               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2057400"/>
            <a:ext cx="8686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200">
                <a:latin typeface="Arial" charset="0"/>
              </a:rPr>
              <a:t>                                                    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6629400" y="19050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752600" y="22098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4572000" y="22098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1066800" y="25908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4876800" y="25908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914400" y="32766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6934200" y="32766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990600" y="39624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105400" y="4572000"/>
            <a:ext cx="381000" cy="228600"/>
          </a:xfrm>
          <a:prstGeom prst="rect">
            <a:avLst/>
          </a:prstGeom>
          <a:solidFill>
            <a:srgbClr val="AAEEEC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6353175" y="1828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Thuyền</a:t>
            </a:r>
          </a:p>
        </p:txBody>
      </p:sp>
      <p:sp>
        <p:nvSpPr>
          <p:cNvPr id="29711" name="Text Box 15"/>
          <p:cNvSpPr txBox="1">
            <a:spLocks noChangeArrowheads="1"/>
          </p:cNvSpPr>
          <p:nvPr/>
        </p:nvSpPr>
        <p:spPr bwMode="auto">
          <a:xfrm>
            <a:off x="1357313" y="2133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Thuyền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281488" y="213677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Thuyền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533400" y="24987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Thuyền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4391025" y="2498725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Thuyền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812800" y="31623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Chợ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6400800" y="3152775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cá song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623888" y="384175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cá chim</a:t>
            </a:r>
          </a:p>
        </p:txBody>
      </p:sp>
      <p:sp>
        <p:nvSpPr>
          <p:cNvPr id="29718" name="Text Box 22"/>
          <p:cNvSpPr txBox="1">
            <a:spLocks noChangeArrowheads="1"/>
          </p:cNvSpPr>
          <p:nvPr/>
        </p:nvSpPr>
        <p:spPr bwMode="auto">
          <a:xfrm>
            <a:off x="4981575" y="4448175"/>
            <a:ext cx="609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3333FF"/>
                </a:solidFill>
                <a:latin typeface="Arial" charset="0"/>
              </a:rPr>
              <a:t>tôm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7" dur="20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3" dur="2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7" dur="20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83" dur="2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2000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2000"/>
                                        <p:tgtEl>
                                          <p:spTgt spid="29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3" dur="200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/>
                                        <p:tgtEl>
                                          <p:spTgt spid="297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0" dur="20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4" dur="20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0" dur="20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4" dur="20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20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24" dur="20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0" dur="20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54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4" dur="200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200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200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0"/>
                                        <p:tgtEl>
                                          <p:spTgt spid="29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8" dur="20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4" dur="20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6" presetClass="exit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48" dur="20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4" dur="20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21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58" dur="2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4" dur="2000"/>
                                        <p:tgtEl>
                                          <p:spTgt spid="29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  <p:bldP spid="29701" grpId="0" animBg="1"/>
      <p:bldP spid="29701" grpId="1" animBg="1"/>
      <p:bldP spid="29702" grpId="0" animBg="1"/>
      <p:bldP spid="29703" grpId="0" animBg="1"/>
      <p:bldP spid="29704" grpId="0" animBg="1"/>
      <p:bldP spid="29705" grpId="0" animBg="1"/>
      <p:bldP spid="29706" grpId="0" animBg="1"/>
      <p:bldP spid="29707" grpId="0" animBg="1"/>
      <p:bldP spid="29708" grpId="0" animBg="1"/>
      <p:bldP spid="29709" grpId="0" animBg="1"/>
      <p:bldP spid="29710" grpId="0"/>
      <p:bldP spid="29711" grpId="0"/>
      <p:bldP spid="29712" grpId="0"/>
      <p:bldP spid="29713" grpId="0"/>
      <p:bldP spid="29714" grpId="0"/>
      <p:bldP spid="29715" grpId="0"/>
      <p:bldP spid="29716" grpId="0"/>
      <p:bldP spid="29717" grpId="0"/>
      <p:bldP spid="297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9" name="Picture 5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52400"/>
            <a:ext cx="3702050" cy="2819400"/>
          </a:xfrm>
          <a:noFill/>
        </p:spPr>
      </p:pic>
      <p:pic>
        <p:nvPicPr>
          <p:cNvPr id="31751" name="Picture 7" descr="tc313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876800" y="1371600"/>
            <a:ext cx="3886200" cy="4267200"/>
          </a:xfrm>
          <a:noFill/>
        </p:spPr>
      </p:pic>
      <p:pic>
        <p:nvPicPr>
          <p:cNvPr id="31757" name="Picture 13" descr="Woman catching a boat, with the bay in the background. Halong Bay, Vietnam (color)">
            <a:hlinkClick r:id="rId4"/>
          </p:cNvPr>
          <p:cNvPicPr>
            <a:picLocks noChangeAspect="1" noChangeArrowheads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228600" y="3200400"/>
            <a:ext cx="3657600" cy="3505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2" dur="20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8" name="Picture 8" descr="Harbor in Hong Gai. Halong Bay, Vietnam (color)">
            <a:hlinkClick r:id="rId2"/>
          </p:cNvPr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33400" y="990600"/>
            <a:ext cx="4114800" cy="5105400"/>
          </a:xfrm>
        </p:spPr>
      </p:pic>
      <p:pic>
        <p:nvPicPr>
          <p:cNvPr id="10277" name="Picture 37" descr="Fish market, Hong Gai. Halong Bay, Vietnam (color)">
            <a:hlinkClick r:id="rId4"/>
          </p:cNvPr>
          <p:cNvPicPr>
            <a:picLocks noChangeAspect="1" noChangeArrowheads="1"/>
          </p:cNvPicPr>
          <p:nvPr>
            <p:ph sz="half" idx="1"/>
          </p:nvPr>
        </p:nvPicPr>
        <p:blipFill>
          <a:blip r:embed="rId5"/>
          <a:srcRect/>
          <a:stretch>
            <a:fillRect/>
          </a:stretch>
        </p:blipFill>
        <p:spPr>
          <a:xfrm>
            <a:off x="5029200" y="990600"/>
            <a:ext cx="3886200" cy="51816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ChangeArrowheads="1"/>
          </p:cNvSpPr>
          <p:nvPr/>
        </p:nvSpPr>
        <p:spPr bwMode="auto">
          <a:xfrm>
            <a:off x="1295400" y="15240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000" b="1">
                <a:solidFill>
                  <a:srgbClr val="3333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3075" name="Text Box 6"/>
          <p:cNvSpPr txBox="1">
            <a:spLocks noChangeArrowheads="1"/>
          </p:cNvSpPr>
          <p:nvPr/>
        </p:nvSpPr>
        <p:spPr bwMode="auto">
          <a:xfrm>
            <a:off x="1066800" y="7620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</a:t>
            </a:r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533400" y="1828800"/>
            <a:ext cx="8458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</a:t>
            </a:r>
            <a:r>
              <a:rPr lang="en-US" sz="2000" i="1">
                <a:latin typeface="Arial" charset="0"/>
              </a:rPr>
              <a:t>2. Nếu ta thay từ </a:t>
            </a:r>
            <a:r>
              <a:rPr lang="vi-VN" sz="2000" i="1">
                <a:latin typeface="Arial" charset="0"/>
              </a:rPr>
              <a:t>đư</a:t>
            </a:r>
            <a:r>
              <a:rPr lang="en-US" sz="2000" i="1">
                <a:latin typeface="Arial" charset="0"/>
              </a:rPr>
              <a:t>ợc dùng lặp lại bằng một trong các từ </a:t>
            </a:r>
            <a:r>
              <a:rPr lang="en-US" sz="2000" b="1" i="1">
                <a:latin typeface="Arial" charset="0"/>
              </a:rPr>
              <a:t>nhà, chùa, tr</a:t>
            </a:r>
            <a:r>
              <a:rPr lang="vi-VN" sz="2000" b="1" i="1">
                <a:latin typeface="Arial" charset="0"/>
              </a:rPr>
              <a:t>ư</a:t>
            </a:r>
            <a:r>
              <a:rPr lang="en-US" sz="2000" b="1" i="1">
                <a:latin typeface="Arial" charset="0"/>
              </a:rPr>
              <a:t>ờng, lớp</a:t>
            </a:r>
            <a:r>
              <a:rPr lang="en-US" sz="2000" i="1">
                <a:latin typeface="Arial" charset="0"/>
              </a:rPr>
              <a:t> thì hai câu trên có còn gắn bó với nhau không?</a:t>
            </a:r>
            <a:endParaRPr lang="en-US" sz="2000" b="1" i="1">
              <a:latin typeface="Arial" charset="0"/>
            </a:endParaRP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152400" y="3124200"/>
            <a:ext cx="8763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</a:t>
            </a:r>
            <a:r>
              <a:rPr lang="en-US" sz="2000">
                <a:latin typeface="Arial" charset="0"/>
              </a:rPr>
              <a:t>Đền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ợng nằm chót vót trên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ỉnh núi Nghĩa Lĩnh. </a:t>
            </a:r>
            <a:r>
              <a:rPr lang="en-US" sz="2000" i="1">
                <a:latin typeface="Arial" charset="0"/>
              </a:rPr>
              <a:t>Tr</a:t>
            </a:r>
            <a:r>
              <a:rPr lang="vi-VN" sz="2000" i="1">
                <a:latin typeface="Arial" charset="0"/>
              </a:rPr>
              <a:t>ư</a:t>
            </a:r>
            <a:r>
              <a:rPr lang="en-US" sz="2000" i="1">
                <a:latin typeface="Arial" charset="0"/>
              </a:rPr>
              <a:t>ớc       , những khóm hải </a:t>
            </a:r>
            <a:r>
              <a:rPr lang="vi-VN" sz="2000" i="1">
                <a:latin typeface="Arial" charset="0"/>
              </a:rPr>
              <a:t>đư</a:t>
            </a:r>
            <a:r>
              <a:rPr lang="en-US" sz="2000" i="1">
                <a:latin typeface="Arial" charset="0"/>
              </a:rPr>
              <a:t>ờng </a:t>
            </a:r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âm bông rực </a:t>
            </a:r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ỏ, những cánh b</a:t>
            </a:r>
            <a:r>
              <a:rPr lang="vi-VN" sz="2000" i="1">
                <a:latin typeface="Arial" charset="0"/>
              </a:rPr>
              <a:t>ư</a:t>
            </a:r>
            <a:r>
              <a:rPr lang="en-US" sz="2000" i="1">
                <a:latin typeface="Arial" charset="0"/>
              </a:rPr>
              <a:t>ớm nhiều màu sắc bay dập dờn nh</a:t>
            </a:r>
            <a:r>
              <a:rPr lang="vi-VN" sz="2000" i="1">
                <a:latin typeface="Arial" charset="0"/>
              </a:rPr>
              <a:t>ư</a:t>
            </a:r>
            <a:r>
              <a:rPr lang="en-US" sz="2000" i="1">
                <a:latin typeface="Arial" charset="0"/>
              </a:rPr>
              <a:t> </a:t>
            </a:r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ang múa quạt xoè hoa.</a:t>
            </a:r>
          </a:p>
          <a:p>
            <a:pPr>
              <a:spcBef>
                <a:spcPct val="50000"/>
              </a:spcBef>
            </a:pPr>
            <a:r>
              <a:rPr lang="en-US">
                <a:latin typeface="Arial" charset="0"/>
              </a:rPr>
              <a:t>                                                                             </a:t>
            </a:r>
            <a:r>
              <a:rPr lang="en-US" sz="1400" b="1">
                <a:latin typeface="Arial" charset="0"/>
              </a:rPr>
              <a:t>ĐOÀN MINH TUẤN</a:t>
            </a:r>
          </a:p>
        </p:txBody>
      </p:sp>
      <p:sp>
        <p:nvSpPr>
          <p:cNvPr id="3081" name="Text Box 9"/>
          <p:cNvSpPr txBox="1">
            <a:spLocks noChangeArrowheads="1"/>
          </p:cNvSpPr>
          <p:nvPr/>
        </p:nvSpPr>
        <p:spPr bwMode="auto">
          <a:xfrm>
            <a:off x="7162800" y="3124200"/>
            <a:ext cx="762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 i="1">
                <a:latin typeface="Arial" charset="0"/>
              </a:rPr>
              <a:t>nhà</a:t>
            </a:r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7162800" y="3124200"/>
            <a:ext cx="9525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ền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30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200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2000"/>
                                        <p:tgtEl>
                                          <p:spTgt spid="3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/>
      <p:bldP spid="3080" grpId="0" build="allAtOnce"/>
      <p:bldP spid="3081" grpId="0"/>
      <p:bldP spid="3086" grpId="0"/>
      <p:bldP spid="308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ChangeArrowheads="1"/>
          </p:cNvSpPr>
          <p:nvPr/>
        </p:nvSpPr>
        <p:spPr bwMode="auto">
          <a:xfrm>
            <a:off x="1219200" y="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200" b="1">
                <a:solidFill>
                  <a:srgbClr val="3333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4099" name="Text Box 6"/>
          <p:cNvSpPr txBox="1">
            <a:spLocks noChangeArrowheads="1"/>
          </p:cNvSpPr>
          <p:nvPr/>
        </p:nvSpPr>
        <p:spPr bwMode="auto">
          <a:xfrm>
            <a:off x="990600" y="762000"/>
            <a:ext cx="7620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4100" name="Text Box 7"/>
          <p:cNvSpPr txBox="1">
            <a:spLocks noChangeArrowheads="1"/>
          </p:cNvSpPr>
          <p:nvPr/>
        </p:nvSpPr>
        <p:spPr bwMode="auto">
          <a:xfrm>
            <a:off x="533400" y="1828800"/>
            <a:ext cx="8458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</a:t>
            </a:r>
            <a:r>
              <a:rPr lang="en-US" sz="2400" i="1">
                <a:latin typeface="Arial" charset="0"/>
              </a:rPr>
              <a:t>2. Nếu ta thay từ </a:t>
            </a:r>
            <a:r>
              <a:rPr lang="vi-VN" sz="2400" i="1">
                <a:latin typeface="Arial" charset="0"/>
              </a:rPr>
              <a:t>đư</a:t>
            </a:r>
            <a:r>
              <a:rPr lang="en-US" sz="2400" i="1">
                <a:latin typeface="Arial" charset="0"/>
              </a:rPr>
              <a:t>ợc dùng lặp lại bằng một trong các từ </a:t>
            </a:r>
            <a:r>
              <a:rPr lang="en-US" sz="2400" b="1" i="1">
                <a:latin typeface="Arial" charset="0"/>
              </a:rPr>
              <a:t>nhà, chùa, tr</a:t>
            </a:r>
            <a:r>
              <a:rPr lang="vi-VN" sz="2400" b="1" i="1">
                <a:latin typeface="Arial" charset="0"/>
              </a:rPr>
              <a:t>ư</a:t>
            </a:r>
            <a:r>
              <a:rPr lang="en-US" sz="2400" b="1" i="1">
                <a:latin typeface="Arial" charset="0"/>
              </a:rPr>
              <a:t>ờng, lớp</a:t>
            </a:r>
            <a:r>
              <a:rPr lang="en-US" sz="2400" i="1">
                <a:latin typeface="Arial" charset="0"/>
              </a:rPr>
              <a:t> thì hai câu trên có còn gắn bó với nhau không?</a:t>
            </a:r>
            <a:endParaRPr lang="en-US" sz="2400" b="1" i="1">
              <a:latin typeface="Arial" charset="0"/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152400" y="3124200"/>
            <a:ext cx="876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</a:t>
            </a:r>
            <a:r>
              <a:rPr lang="en-US" sz="2200">
                <a:latin typeface="Arial" charset="0"/>
              </a:rPr>
              <a:t>Đền Th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ợng nằm chót vót trên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ỉnh núi Nghĩa Lĩnh. </a:t>
            </a:r>
            <a:r>
              <a:rPr lang="en-US" sz="2200" i="1">
                <a:latin typeface="Arial" charset="0"/>
              </a:rPr>
              <a:t>Tr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ớc         , những khóm hải </a:t>
            </a:r>
            <a:r>
              <a:rPr lang="vi-VN" sz="2200" i="1">
                <a:latin typeface="Arial" charset="0"/>
              </a:rPr>
              <a:t>đư</a:t>
            </a:r>
            <a:r>
              <a:rPr lang="en-US" sz="2200" i="1">
                <a:latin typeface="Arial" charset="0"/>
              </a:rPr>
              <a:t>ờng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âm bông rực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ỏ, những cánh b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ớm nhiều màu sắc bay dập dờn nh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ang múa quạt xoè hoa.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                                                                     </a:t>
            </a:r>
            <a:r>
              <a:rPr lang="en-US" sz="1600" b="1">
                <a:latin typeface="Arial" charset="0"/>
              </a:rPr>
              <a:t>ĐOÀN MINH TUẤN</a:t>
            </a:r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8001000" y="3124200"/>
            <a:ext cx="6080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ền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7924800" y="3124200"/>
            <a:ext cx="838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 i="1">
                <a:latin typeface="Arial" charset="0"/>
              </a:rPr>
              <a:t>chùa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41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20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9" dur="200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/>
                                        <p:tgtEl>
                                          <p:spTgt spid="4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allAtOnce"/>
      <p:bldP spid="4105" grpId="0"/>
      <p:bldP spid="4105" grpId="1"/>
      <p:bldP spid="4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1447800" y="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200" b="1">
                <a:solidFill>
                  <a:srgbClr val="3333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5123" name="Text Box 7"/>
          <p:cNvSpPr txBox="1">
            <a:spLocks noChangeArrowheads="1"/>
          </p:cNvSpPr>
          <p:nvPr/>
        </p:nvSpPr>
        <p:spPr bwMode="auto">
          <a:xfrm>
            <a:off x="1143000" y="91440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 </a:t>
            </a:r>
          </a:p>
        </p:txBody>
      </p:sp>
      <p:sp>
        <p:nvSpPr>
          <p:cNvPr id="5124" name="Text Box 8"/>
          <p:cNvSpPr txBox="1">
            <a:spLocks noChangeArrowheads="1"/>
          </p:cNvSpPr>
          <p:nvPr/>
        </p:nvSpPr>
        <p:spPr bwMode="auto">
          <a:xfrm>
            <a:off x="533400" y="1828800"/>
            <a:ext cx="8458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</a:t>
            </a:r>
            <a:r>
              <a:rPr lang="en-US" sz="2200" i="1">
                <a:latin typeface="Arial" charset="0"/>
              </a:rPr>
              <a:t>2. Nếu ta thay từ </a:t>
            </a:r>
            <a:r>
              <a:rPr lang="vi-VN" sz="2200" i="1">
                <a:latin typeface="Arial" charset="0"/>
              </a:rPr>
              <a:t>đư</a:t>
            </a:r>
            <a:r>
              <a:rPr lang="en-US" sz="2200" i="1">
                <a:latin typeface="Arial" charset="0"/>
              </a:rPr>
              <a:t>ợc dùng lặp lại bằng một trong các từ </a:t>
            </a:r>
            <a:r>
              <a:rPr lang="en-US" sz="2200" b="1" i="1">
                <a:latin typeface="Arial" charset="0"/>
              </a:rPr>
              <a:t>nhà, chùa, tr</a:t>
            </a:r>
            <a:r>
              <a:rPr lang="vi-VN" sz="2200" b="1" i="1">
                <a:latin typeface="Arial" charset="0"/>
              </a:rPr>
              <a:t>ư</a:t>
            </a:r>
            <a:r>
              <a:rPr lang="en-US" sz="2200" b="1" i="1">
                <a:latin typeface="Arial" charset="0"/>
              </a:rPr>
              <a:t>ờng, lớp</a:t>
            </a:r>
            <a:r>
              <a:rPr lang="en-US" sz="2200" i="1">
                <a:latin typeface="Arial" charset="0"/>
              </a:rPr>
              <a:t> thì hai câu trên có còn gắn bó với nhau không?</a:t>
            </a:r>
            <a:endParaRPr lang="en-US" sz="2200" b="1" i="1">
              <a:latin typeface="Arial" charset="0"/>
            </a:endParaRP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152400" y="2743200"/>
            <a:ext cx="87630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r>
              <a:rPr lang="en-US" sz="2200">
                <a:latin typeface="Arial" charset="0"/>
              </a:rPr>
              <a:t>Đền Th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ợng nằm chót vót trên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ỉnh núi Nghĩa Lĩnh. </a:t>
            </a:r>
            <a:r>
              <a:rPr lang="en-US" sz="2200" i="1">
                <a:latin typeface="Arial" charset="0"/>
              </a:rPr>
              <a:t>Tr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ớc            , những khóm hải </a:t>
            </a:r>
            <a:r>
              <a:rPr lang="vi-VN" sz="2200" i="1">
                <a:latin typeface="Arial" charset="0"/>
              </a:rPr>
              <a:t>đư</a:t>
            </a:r>
            <a:r>
              <a:rPr lang="en-US" sz="2200" i="1">
                <a:latin typeface="Arial" charset="0"/>
              </a:rPr>
              <a:t>ờng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âm bông rực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ỏ, những cánh b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ớm nhiều màu sắc bay dập dờn nh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ang múa quạt xoè hoa.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                                                                     </a:t>
            </a:r>
            <a:r>
              <a:rPr lang="en-US" sz="1600" b="1">
                <a:latin typeface="Arial" charset="0"/>
              </a:rPr>
              <a:t>ĐOÀN MINH TUẤN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7637463" y="2743200"/>
            <a:ext cx="11255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="1" i="1">
                <a:latin typeface="Arial" charset="0"/>
              </a:rPr>
              <a:t>tr</a:t>
            </a:r>
            <a:r>
              <a:rPr lang="vi-VN" sz="2200" b="1" i="1">
                <a:latin typeface="Arial" charset="0"/>
              </a:rPr>
              <a:t>ư</a:t>
            </a:r>
            <a:r>
              <a:rPr lang="en-US" sz="2200" b="1" i="1">
                <a:latin typeface="Arial" charset="0"/>
              </a:rPr>
              <a:t>ờng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7848600" y="2743200"/>
            <a:ext cx="83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ền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5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9" grpId="0" build="allAtOnce"/>
      <p:bldP spid="5130" grpId="0"/>
      <p:bldP spid="5131" grpId="0"/>
      <p:bldP spid="5131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1371600" y="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200" b="1">
                <a:solidFill>
                  <a:srgbClr val="3333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1066800" y="7620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6148" name="Text Box 7"/>
          <p:cNvSpPr txBox="1">
            <a:spLocks noChangeArrowheads="1"/>
          </p:cNvSpPr>
          <p:nvPr/>
        </p:nvSpPr>
        <p:spPr bwMode="auto">
          <a:xfrm>
            <a:off x="533400" y="1828800"/>
            <a:ext cx="84582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</a:t>
            </a:r>
            <a:r>
              <a:rPr lang="en-US" sz="2200" i="1">
                <a:latin typeface="Arial" charset="0"/>
              </a:rPr>
              <a:t>2. Nếu ta thay từ </a:t>
            </a:r>
            <a:r>
              <a:rPr lang="vi-VN" sz="2200" i="1">
                <a:latin typeface="Arial" charset="0"/>
              </a:rPr>
              <a:t>đư</a:t>
            </a:r>
            <a:r>
              <a:rPr lang="en-US" sz="2200" i="1">
                <a:latin typeface="Arial" charset="0"/>
              </a:rPr>
              <a:t>ợc dùng lặp lại bằng một trong các từ </a:t>
            </a:r>
            <a:r>
              <a:rPr lang="en-US" sz="2200" b="1" i="1">
                <a:latin typeface="Arial" charset="0"/>
              </a:rPr>
              <a:t>nhà, chùa, tr</a:t>
            </a:r>
            <a:r>
              <a:rPr lang="vi-VN" sz="2200" b="1" i="1">
                <a:latin typeface="Arial" charset="0"/>
              </a:rPr>
              <a:t>ư</a:t>
            </a:r>
            <a:r>
              <a:rPr lang="en-US" sz="2200" b="1" i="1">
                <a:latin typeface="Arial" charset="0"/>
              </a:rPr>
              <a:t>ờng, lớp</a:t>
            </a:r>
            <a:r>
              <a:rPr lang="en-US" sz="2200" i="1">
                <a:latin typeface="Arial" charset="0"/>
              </a:rPr>
              <a:t> thì hai câu trên có còn gắn bó với nhau không?</a:t>
            </a:r>
            <a:endParaRPr lang="en-US" sz="2200" b="1" i="1">
              <a:latin typeface="Arial" charset="0"/>
            </a:endParaRP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81000" y="2819400"/>
            <a:ext cx="85344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r>
              <a:rPr lang="en-US" sz="2200">
                <a:latin typeface="Arial" charset="0"/>
              </a:rPr>
              <a:t>Đền Th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ợng nằm chót vót trên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ỉnh núi Nghĩa Lĩnh. </a:t>
            </a:r>
            <a:r>
              <a:rPr lang="en-US" sz="2200" i="1">
                <a:latin typeface="Arial" charset="0"/>
              </a:rPr>
              <a:t>Tr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ớc      , những khóm hải </a:t>
            </a:r>
            <a:r>
              <a:rPr lang="vi-VN" sz="2200" i="1">
                <a:latin typeface="Arial" charset="0"/>
              </a:rPr>
              <a:t>đư</a:t>
            </a:r>
            <a:r>
              <a:rPr lang="en-US" sz="2200" i="1">
                <a:latin typeface="Arial" charset="0"/>
              </a:rPr>
              <a:t>ờng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âm bông rực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ỏ, những cánh b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ớm nhiều màu sắc bay dập dờn nh</a:t>
            </a:r>
            <a:r>
              <a:rPr lang="vi-VN" sz="2200" i="1">
                <a:latin typeface="Arial" charset="0"/>
              </a:rPr>
              <a:t>ư</a:t>
            </a:r>
            <a:r>
              <a:rPr lang="en-US" sz="2200" i="1">
                <a:latin typeface="Arial" charset="0"/>
              </a:rPr>
              <a:t> </a:t>
            </a:r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ang múa quạt xoè hoa.</a:t>
            </a:r>
          </a:p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                                                                     </a:t>
            </a:r>
            <a:r>
              <a:rPr lang="en-US" sz="1600" b="1">
                <a:latin typeface="Arial" charset="0"/>
              </a:rPr>
              <a:t>ĐOÀN MINH TUẤN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7848600" y="2819400"/>
            <a:ext cx="68580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vi-VN" sz="2200" i="1">
                <a:latin typeface="Arial" charset="0"/>
              </a:rPr>
              <a:t>đ</a:t>
            </a:r>
            <a:r>
              <a:rPr lang="en-US" sz="2200" i="1">
                <a:latin typeface="Arial" charset="0"/>
              </a:rPr>
              <a:t>ền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7908925" y="2819400"/>
            <a:ext cx="6254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200" b="1" i="1">
                <a:latin typeface="Arial" charset="0"/>
              </a:rPr>
              <a:t>lớp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9" dur="2000"/>
                                        <p:tgtEl>
                                          <p:spTgt spid="61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6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allAtOnce"/>
      <p:bldP spid="6153" grpId="0"/>
      <p:bldP spid="6153" grpId="1"/>
      <p:bldP spid="61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ChangeArrowheads="1"/>
          </p:cNvSpPr>
          <p:nvPr/>
        </p:nvSpPr>
        <p:spPr bwMode="auto">
          <a:xfrm>
            <a:off x="1295400" y="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200" b="1">
                <a:solidFill>
                  <a:srgbClr val="3333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143000" y="838200"/>
            <a:ext cx="7239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 </a:t>
            </a:r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33400" y="19812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I- Nhận xét</a:t>
            </a:r>
            <a:r>
              <a:rPr lang="en-US" sz="2400">
                <a:latin typeface="Arial" charset="0"/>
              </a:rPr>
              <a:t>: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533400" y="2438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II- Ghi nhớ</a:t>
            </a:r>
            <a:r>
              <a:rPr lang="en-US" sz="2400">
                <a:latin typeface="Arial" charset="0"/>
              </a:rPr>
              <a:t>: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" y="2895600"/>
            <a:ext cx="8763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</a:t>
            </a:r>
            <a:r>
              <a:rPr lang="en-US" sz="2200">
                <a:latin typeface="Arial" charset="0"/>
              </a:rPr>
              <a:t>1. Trong bài v</a:t>
            </a:r>
            <a:r>
              <a:rPr lang="vi-VN" sz="2200">
                <a:latin typeface="Arial" charset="0"/>
              </a:rPr>
              <a:t>ă</a:t>
            </a:r>
            <a:r>
              <a:rPr lang="en-US" sz="2200">
                <a:latin typeface="Arial" charset="0"/>
              </a:rPr>
              <a:t>n,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oạn v</a:t>
            </a:r>
            <a:r>
              <a:rPr lang="vi-VN" sz="2200">
                <a:latin typeface="Arial" charset="0"/>
              </a:rPr>
              <a:t>ă</a:t>
            </a:r>
            <a:r>
              <a:rPr lang="en-US" sz="2200">
                <a:latin typeface="Arial" charset="0"/>
              </a:rPr>
              <a:t>n, các câu cần phải </a:t>
            </a:r>
            <a:r>
              <a:rPr lang="en-US" sz="2200" b="1" i="1">
                <a:latin typeface="Arial" charset="0"/>
              </a:rPr>
              <a:t>liên kết</a:t>
            </a:r>
            <a:r>
              <a:rPr lang="en-US" sz="2200">
                <a:latin typeface="Arial" charset="0"/>
              </a:rPr>
              <a:t> chặt chẽ với nhau.</a:t>
            </a:r>
            <a:endParaRPr lang="en-US" sz="2200" b="1"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457200" y="3733800"/>
            <a:ext cx="8534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latin typeface="Arial" charset="0"/>
              </a:rPr>
              <a:t>  </a:t>
            </a:r>
            <a:r>
              <a:rPr lang="en-US" sz="2200">
                <a:latin typeface="Arial" charset="0"/>
              </a:rPr>
              <a:t>2. Để liên kết một câu với câu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ứng tr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ớc nó, ta có thể </a:t>
            </a:r>
            <a:r>
              <a:rPr lang="en-US" sz="2200" b="1" i="1">
                <a:latin typeface="Arial" charset="0"/>
              </a:rPr>
              <a:t>lặp lại </a:t>
            </a:r>
            <a:r>
              <a:rPr lang="en-US" sz="2200">
                <a:latin typeface="Arial" charset="0"/>
              </a:rPr>
              <a:t>trong câu ấy những từ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ã xuất hiện ở câu </a:t>
            </a:r>
            <a:r>
              <a:rPr lang="vi-VN" sz="2200">
                <a:latin typeface="Arial" charset="0"/>
              </a:rPr>
              <a:t>đ</a:t>
            </a:r>
            <a:r>
              <a:rPr lang="en-US" sz="2200">
                <a:latin typeface="Arial" charset="0"/>
              </a:rPr>
              <a:t>ứng tr</a:t>
            </a:r>
            <a:r>
              <a:rPr lang="vi-VN" sz="2200">
                <a:latin typeface="Arial" charset="0"/>
              </a:rPr>
              <a:t>ư</a:t>
            </a:r>
            <a:r>
              <a:rPr lang="en-US" sz="2200">
                <a:latin typeface="Arial" charset="0"/>
              </a:rPr>
              <a:t>ớc.</a:t>
            </a:r>
            <a:endParaRPr lang="en-US" sz="2200" b="1">
              <a:latin typeface="Arial" charset="0"/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533400" y="4724400"/>
            <a:ext cx="2667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Arial" charset="0"/>
              </a:rPr>
              <a:t>III- Luyện tập</a:t>
            </a:r>
            <a:r>
              <a:rPr lang="en-US" sz="2400">
                <a:latin typeface="Arial" charset="0"/>
              </a:rPr>
              <a:t>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2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71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1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5" grpId="0"/>
      <p:bldP spid="7176" grpId="0"/>
      <p:bldP spid="7177" grpId="0" build="allAtOnce"/>
      <p:bldP spid="7178" grpId="0" build="allAtOnce"/>
      <p:bldP spid="71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ChangeArrowheads="1"/>
          </p:cNvSpPr>
          <p:nvPr/>
        </p:nvSpPr>
        <p:spPr bwMode="auto">
          <a:xfrm>
            <a:off x="1295400" y="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</a:pPr>
            <a:r>
              <a:rPr lang="en-US" sz="4200" b="1">
                <a:solidFill>
                  <a:srgbClr val="3333FF"/>
                </a:solidFill>
                <a:latin typeface="Arial" charset="0"/>
              </a:rPr>
              <a:t>Luyện từ và câu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1219200" y="762000"/>
            <a:ext cx="7315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3333FF"/>
                </a:solidFill>
                <a:latin typeface="Arial" charset="0"/>
              </a:rPr>
              <a:t>Liên kết các câu trong bài bằng cách lặp từ ngữ 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609600" y="1828800"/>
            <a:ext cx="26670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b="1">
                <a:latin typeface="Arial" charset="0"/>
              </a:rPr>
              <a:t>III- Luyện tập</a:t>
            </a:r>
            <a:r>
              <a:rPr lang="en-US" sz="2200">
                <a:latin typeface="Arial" charset="0"/>
              </a:rPr>
              <a:t>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228600" y="2438400"/>
            <a:ext cx="89154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  1. </a:t>
            </a:r>
            <a:r>
              <a:rPr lang="en-US" sz="2000" i="1">
                <a:latin typeface="Arial" charset="0"/>
              </a:rPr>
              <a:t>Tìm những từ ngữ </a:t>
            </a:r>
            <a:r>
              <a:rPr lang="vi-VN" sz="2000" i="1">
                <a:latin typeface="Arial" charset="0"/>
              </a:rPr>
              <a:t>đư</a:t>
            </a:r>
            <a:r>
              <a:rPr lang="en-US" sz="2000" i="1">
                <a:latin typeface="Arial" charset="0"/>
              </a:rPr>
              <a:t>ợc lặp lại </a:t>
            </a:r>
            <a:r>
              <a:rPr lang="vi-VN" sz="2000" i="1">
                <a:latin typeface="Arial" charset="0"/>
              </a:rPr>
              <a:t>đ</a:t>
            </a:r>
            <a:r>
              <a:rPr lang="en-US" sz="2000" i="1">
                <a:latin typeface="Arial" charset="0"/>
              </a:rPr>
              <a:t>ể liên kết câu: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000">
                <a:latin typeface="Arial" charset="0"/>
              </a:rPr>
              <a:t>Niềm tự hào chính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áng của chúng ta trong nền v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hoá                   chính là bộ s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u tập                    hết sức phong phú.                                     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a dạng không chỉ về hình dáng, kích th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ớc mà cả về phong cách trang trí, sắp xếp hoa v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n.</a:t>
            </a:r>
          </a:p>
          <a:p>
            <a:pPr marL="342900" indent="-342900">
              <a:spcBef>
                <a:spcPct val="50000"/>
              </a:spcBef>
            </a:pPr>
            <a:r>
              <a:rPr lang="en-US" sz="1600" b="1">
                <a:latin typeface="Arial" charset="0"/>
              </a:rPr>
              <a:t>                                                                                              </a:t>
            </a:r>
            <a:r>
              <a:rPr lang="en-US" sz="1500" b="1">
                <a:latin typeface="Arial" charset="0"/>
              </a:rPr>
              <a:t>NGUYỄN VĂN HUYÊN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381000" y="4724400"/>
            <a:ext cx="8534400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b) Trong một sáng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ào công sự, l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ỡi xẻng của anh chiến sĩ  xúc lên một mảnh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 gốm có nét hoa v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màu nâu và xanh, hình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uôi rồng. Anh chiến sĩ quả quyết rằng những nét hoa v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này y nh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 hoa v</a:t>
            </a:r>
            <a:r>
              <a:rPr lang="vi-VN" sz="2000">
                <a:latin typeface="Arial" charset="0"/>
              </a:rPr>
              <a:t>ă</a:t>
            </a:r>
            <a:r>
              <a:rPr lang="en-US" sz="2000">
                <a:latin typeface="Arial" charset="0"/>
              </a:rPr>
              <a:t>n trên hũ r</a:t>
            </a:r>
            <a:r>
              <a:rPr lang="vi-VN" sz="2000">
                <a:latin typeface="Arial" charset="0"/>
              </a:rPr>
              <a:t>ư</a:t>
            </a:r>
            <a:r>
              <a:rPr lang="en-US" sz="2000">
                <a:latin typeface="Arial" charset="0"/>
              </a:rPr>
              <a:t>ợu thờ ở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ình làng anh.</a:t>
            </a:r>
          </a:p>
          <a:p>
            <a:pPr marL="342900" indent="-342900">
              <a:spcBef>
                <a:spcPct val="50000"/>
              </a:spcBef>
            </a:pPr>
            <a:r>
              <a:rPr lang="en-US" sz="2000">
                <a:latin typeface="Arial" charset="0"/>
              </a:rPr>
              <a:t>                                                                                    </a:t>
            </a:r>
            <a:r>
              <a:rPr lang="en-US" sz="1500" b="1">
                <a:latin typeface="Arial" charset="0"/>
              </a:rPr>
              <a:t>HÀ ĐÌNH CẨN</a:t>
            </a:r>
          </a:p>
        </p:txBody>
      </p:sp>
      <p:sp>
        <p:nvSpPr>
          <p:cNvPr id="8202" name="Rectangle 10"/>
          <p:cNvSpPr>
            <a:spLocks noChangeArrowheads="1"/>
          </p:cNvSpPr>
          <p:nvPr/>
        </p:nvSpPr>
        <p:spPr bwMode="auto">
          <a:xfrm>
            <a:off x="6934200" y="2895600"/>
            <a:ext cx="142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 Đông S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n</a:t>
            </a:r>
          </a:p>
        </p:txBody>
      </p:sp>
      <p:sp>
        <p:nvSpPr>
          <p:cNvPr id="8203" name="Rectangle 11"/>
          <p:cNvSpPr>
            <a:spLocks noChangeArrowheads="1"/>
          </p:cNvSpPr>
          <p:nvPr/>
        </p:nvSpPr>
        <p:spPr bwMode="auto">
          <a:xfrm>
            <a:off x="6996113" y="2895600"/>
            <a:ext cx="1350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FF0000"/>
                </a:solidFill>
                <a:latin typeface="Arial" charset="0"/>
              </a:rPr>
              <a:t>Đông S</a:t>
            </a:r>
            <a:r>
              <a:rPr lang="vi-VN" sz="200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8204" name="Rectangle 12"/>
          <p:cNvSpPr>
            <a:spLocks noChangeArrowheads="1"/>
          </p:cNvSpPr>
          <p:nvPr/>
        </p:nvSpPr>
        <p:spPr bwMode="auto">
          <a:xfrm>
            <a:off x="6934200" y="3200400"/>
            <a:ext cx="1905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 Đông S</a:t>
            </a:r>
            <a:r>
              <a:rPr lang="vi-VN" sz="2000">
                <a:latin typeface="Arial" charset="0"/>
              </a:rPr>
              <a:t>ơ</a:t>
            </a:r>
            <a:r>
              <a:rPr lang="en-US" sz="2000">
                <a:latin typeface="Arial" charset="0"/>
              </a:rPr>
              <a:t>n</a:t>
            </a:r>
          </a:p>
        </p:txBody>
      </p:sp>
      <p:sp>
        <p:nvSpPr>
          <p:cNvPr id="8205" name="Rectangle 13"/>
          <p:cNvSpPr>
            <a:spLocks noChangeArrowheads="1"/>
          </p:cNvSpPr>
          <p:nvPr/>
        </p:nvSpPr>
        <p:spPr bwMode="auto">
          <a:xfrm>
            <a:off x="6934200" y="3184525"/>
            <a:ext cx="1422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Đông S</a:t>
            </a:r>
            <a:r>
              <a:rPr lang="vi-VN" sz="2000">
                <a:solidFill>
                  <a:srgbClr val="FF0000"/>
                </a:solidFill>
                <a:latin typeface="Arial" charset="0"/>
              </a:rPr>
              <a:t>ơ</a:t>
            </a:r>
            <a:r>
              <a:rPr lang="en-US" sz="2000">
                <a:solidFill>
                  <a:srgbClr val="FF0000"/>
                </a:solidFill>
                <a:latin typeface="Arial" charset="0"/>
              </a:rPr>
              <a:t>n</a:t>
            </a:r>
          </a:p>
        </p:txBody>
      </p:sp>
      <p:sp>
        <p:nvSpPr>
          <p:cNvPr id="8208" name="Rectangle 16"/>
          <p:cNvSpPr>
            <a:spLocks noChangeArrowheads="1"/>
          </p:cNvSpPr>
          <p:nvPr/>
        </p:nvSpPr>
        <p:spPr bwMode="auto">
          <a:xfrm>
            <a:off x="5616575" y="3200400"/>
            <a:ext cx="16732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Trống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 </a:t>
            </a:r>
          </a:p>
        </p:txBody>
      </p:sp>
      <p:sp>
        <p:nvSpPr>
          <p:cNvPr id="8209" name="Rectangle 17"/>
          <p:cNvSpPr>
            <a:spLocks noChangeArrowheads="1"/>
          </p:cNvSpPr>
          <p:nvPr/>
        </p:nvSpPr>
        <p:spPr bwMode="auto">
          <a:xfrm>
            <a:off x="2120900" y="3200400"/>
            <a:ext cx="159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latin typeface="Arial" charset="0"/>
              </a:rPr>
              <a:t>trống </a:t>
            </a:r>
            <a:r>
              <a:rPr lang="vi-VN" sz="2000">
                <a:latin typeface="Arial" charset="0"/>
              </a:rPr>
              <a:t>đ</a:t>
            </a:r>
            <a:r>
              <a:rPr lang="en-US" sz="2000">
                <a:latin typeface="Arial" charset="0"/>
              </a:rPr>
              <a:t>ồng  </a:t>
            </a:r>
          </a:p>
        </p:txBody>
      </p:sp>
      <p:sp>
        <p:nvSpPr>
          <p:cNvPr id="8210" name="Rectangle 18"/>
          <p:cNvSpPr>
            <a:spLocks noChangeArrowheads="1"/>
          </p:cNvSpPr>
          <p:nvPr/>
        </p:nvSpPr>
        <p:spPr bwMode="auto">
          <a:xfrm>
            <a:off x="2133600" y="3200400"/>
            <a:ext cx="15970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FF"/>
                </a:solidFill>
                <a:latin typeface="Arial" charset="0"/>
              </a:rPr>
              <a:t>trống </a:t>
            </a:r>
            <a:r>
              <a:rPr lang="vi-VN" sz="200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ồng  </a:t>
            </a:r>
          </a:p>
        </p:txBody>
      </p:sp>
      <p:sp>
        <p:nvSpPr>
          <p:cNvPr id="8211" name="Rectangle 19"/>
          <p:cNvSpPr>
            <a:spLocks noChangeArrowheads="1"/>
          </p:cNvSpPr>
          <p:nvPr/>
        </p:nvSpPr>
        <p:spPr bwMode="auto">
          <a:xfrm>
            <a:off x="5610225" y="3200400"/>
            <a:ext cx="160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3333FF"/>
                </a:solidFill>
                <a:latin typeface="Arial" charset="0"/>
              </a:rPr>
              <a:t>Trống </a:t>
            </a:r>
            <a:r>
              <a:rPr lang="vi-VN" sz="2000">
                <a:solidFill>
                  <a:srgbClr val="3333FF"/>
                </a:solidFill>
                <a:latin typeface="Arial" charset="0"/>
              </a:rPr>
              <a:t>đ</a:t>
            </a:r>
            <a:r>
              <a:rPr lang="en-US" sz="2000">
                <a:solidFill>
                  <a:srgbClr val="3333FF"/>
                </a:solidFill>
                <a:latin typeface="Arial" charset="0"/>
              </a:rPr>
              <a:t>ồng</a:t>
            </a:r>
            <a:r>
              <a:rPr lang="en-US" sz="2000">
                <a:latin typeface="Arial" charset="0"/>
              </a:rPr>
              <a:t> </a:t>
            </a:r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>
            <a:off x="5715000" y="5076825"/>
            <a:ext cx="1371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8001000" y="5381625"/>
            <a:ext cx="5334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833438" y="5686425"/>
            <a:ext cx="838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2828925" y="5381625"/>
            <a:ext cx="1219200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4352925" y="5676900"/>
            <a:ext cx="1219200" cy="0"/>
          </a:xfrm>
          <a:prstGeom prst="line">
            <a:avLst/>
          </a:prstGeom>
          <a:noFill/>
          <a:ln w="9525">
            <a:solidFill>
              <a:srgbClr val="3333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82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8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8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2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0" dur="2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2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2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5" dur="20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0" dur="2000"/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7" dur="2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2" dur="2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19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8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 fmla="#ppt_h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3" dur="20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8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4" dur="2000"/>
                                        <p:tgtEl>
                                          <p:spTgt spid="8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9" dur="2000"/>
                                        <p:tgtEl>
                                          <p:spTgt spid="8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9" grpId="0"/>
      <p:bldP spid="8200" grpId="0" build="allAtOnce"/>
      <p:bldP spid="8201" grpId="0" build="allAtOnce"/>
      <p:bldP spid="8202" grpId="0"/>
      <p:bldP spid="8203" grpId="0"/>
      <p:bldP spid="8204" grpId="0"/>
      <p:bldP spid="8205" grpId="0"/>
      <p:bldP spid="8208" grpId="0"/>
      <p:bldP spid="8209" grpId="0"/>
      <p:bldP spid="8210" grpId="0"/>
      <p:bldP spid="8211" grpId="0"/>
      <p:bldP spid="8219" grpId="0" animBg="1"/>
      <p:bldP spid="8220" grpId="0" animBg="1"/>
      <p:bldP spid="8221" grpId="0" animBg="1"/>
      <p:bldP spid="8222" grpId="0" animBg="1"/>
      <p:bldP spid="822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/>
          <p:cNvSpPr txBox="1">
            <a:spLocks noChangeArrowheads="1"/>
          </p:cNvSpPr>
          <p:nvPr/>
        </p:nvSpPr>
        <p:spPr bwMode="auto">
          <a:xfrm>
            <a:off x="914400" y="22860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sp>
        <p:nvSpPr>
          <p:cNvPr id="9219" name="Text Box 11"/>
          <p:cNvSpPr txBox="1">
            <a:spLocks noChangeArrowheads="1"/>
          </p:cNvSpPr>
          <p:nvPr/>
        </p:nvSpPr>
        <p:spPr bwMode="auto">
          <a:xfrm>
            <a:off x="228600" y="5257800"/>
            <a:ext cx="3048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Arial" charset="0"/>
            </a:endParaRPr>
          </a:p>
        </p:txBody>
      </p:sp>
      <p:pic>
        <p:nvPicPr>
          <p:cNvPr id="9234" name="Picture 18" descr="t3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52400"/>
            <a:ext cx="3429000" cy="3276600"/>
          </a:xfrm>
          <a:noFill/>
        </p:spPr>
      </p:pic>
      <p:pic>
        <p:nvPicPr>
          <p:cNvPr id="9236" name="Picture 20" descr="langvac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181600" y="3352800"/>
            <a:ext cx="3352800" cy="3505200"/>
          </a:xfrm>
          <a:noFill/>
        </p:spPr>
      </p:pic>
      <p:pic>
        <p:nvPicPr>
          <p:cNvPr id="9240" name="Picture 24" descr="phuphuong1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105400" y="152400"/>
            <a:ext cx="3352800" cy="3124200"/>
          </a:xfrm>
          <a:noFill/>
        </p:spPr>
      </p:pic>
      <p:pic>
        <p:nvPicPr>
          <p:cNvPr id="9248" name="Picture 32" descr="trongdong1_smal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8600" y="3276600"/>
            <a:ext cx="3810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20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3" name="Picture 9" descr="nhasan"/>
          <p:cNvPicPr>
            <a:picLocks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724400" y="2362200"/>
            <a:ext cx="3657600" cy="2143125"/>
          </a:xfrm>
          <a:noFill/>
        </p:spPr>
      </p:pic>
      <p:pic>
        <p:nvPicPr>
          <p:cNvPr id="21516" name="Picture 12" descr="nhasan2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5181600" y="4648200"/>
            <a:ext cx="3276600" cy="2057400"/>
          </a:xfrm>
          <a:noFill/>
        </p:spPr>
      </p:pic>
      <p:pic>
        <p:nvPicPr>
          <p:cNvPr id="21520" name="Picture 16" descr="t0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228600" y="0"/>
            <a:ext cx="8610600" cy="2667000"/>
          </a:xfrm>
          <a:noFill/>
        </p:spPr>
      </p:pic>
      <p:pic>
        <p:nvPicPr>
          <p:cNvPr id="21523" name="Picture 19" descr="201-trong"/>
          <p:cNvPicPr>
            <a:picLocks noChangeAspect="1" noChangeArrowheads="1"/>
          </p:cNvPicPr>
          <p:nvPr>
            <p:ph sz="quarter" idx="4"/>
          </p:nvPr>
        </p:nvPicPr>
        <p:blipFill>
          <a:blip r:embed="rId5"/>
          <a:srcRect/>
          <a:stretch>
            <a:fillRect/>
          </a:stretch>
        </p:blipFill>
        <p:spPr>
          <a:xfrm>
            <a:off x="457200" y="2743200"/>
            <a:ext cx="3470275" cy="3962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21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</TotalTime>
  <Words>1162</Words>
  <Application>Microsoft PowerPoint</Application>
  <PresentationFormat>On-screen Show (4:3)</PresentationFormat>
  <Paragraphs>77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.VnTime</vt:lpstr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2. Chọn từ ngữ trong ngoặc đơn thích hợp với mỗi ô trống để các câu, các đoạn được liên kết với nhau: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Thø n¨m ngµy 13 th¸ng 3 n¨m 2008 </dc:title>
  <dc:creator>XUANTRUONG</dc:creator>
  <cp:lastModifiedBy>CSTeam</cp:lastModifiedBy>
  <cp:revision>285</cp:revision>
  <dcterms:created xsi:type="dcterms:W3CDTF">2001-12-31T17:39:47Z</dcterms:created>
  <dcterms:modified xsi:type="dcterms:W3CDTF">2016-06-30T03:21:26Z</dcterms:modified>
</cp:coreProperties>
</file>