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3" r:id="rId2"/>
    <p:sldMasterId id="2147483698" r:id="rId3"/>
  </p:sldMasterIdLst>
  <p:notesMasterIdLst>
    <p:notesMasterId r:id="rId15"/>
  </p:notesMasterIdLst>
  <p:sldIdLst>
    <p:sldId id="270" r:id="rId4"/>
    <p:sldId id="287" r:id="rId5"/>
    <p:sldId id="275" r:id="rId6"/>
    <p:sldId id="276" r:id="rId7"/>
    <p:sldId id="293" r:id="rId8"/>
    <p:sldId id="294" r:id="rId9"/>
    <p:sldId id="278" r:id="rId10"/>
    <p:sldId id="279" r:id="rId11"/>
    <p:sldId id="271" r:id="rId12"/>
    <p:sldId id="267" r:id="rId13"/>
    <p:sldId id="29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4E1EC"/>
    <a:srgbClr val="8FCCD1"/>
    <a:srgbClr val="67EBF9"/>
    <a:srgbClr val="F16F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pPr/>
              <a:t>14/2/2022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069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14/2/2022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14/2/2022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14/2/2022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11721" y="273050"/>
            <a:ext cx="10968567" cy="5854700"/>
          </a:xfrm>
        </p:spPr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fontAlgn="base" hangingPunct="1"/>
            <a:endParaRPr sz="1400" strike="noStrike" noProof="1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fontAlgn="base" hangingPunct="1"/>
            <a:endParaRPr sz="1400" strike="noStrike" noProof="1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fontAlgn="base" hangingPunct="1"/>
            <a:fld id="{9A0DB2DC-4C9A-4742-B13C-FB6460FD3503}" type="slidenum">
              <a:rPr lang="en-US" altLang="en-US" sz="1400" strike="noStrike" noProof="1" dirty="0">
                <a:latin typeface="Arial" pitchFamily="34" charset="0"/>
                <a:ea typeface="Arial" charset="0"/>
                <a:cs typeface="+mn-ea"/>
              </a:rPr>
              <a:pPr lvl="0" algn="r" eaLnBrk="1" fontAlgn="base" hangingPunct="1"/>
              <a:t>‹#›</a:t>
            </a:fld>
            <a:endParaRPr lang="en-US" altLang="en-US" sz="1400" strike="noStrike" noProof="1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371605"/>
            <a:ext cx="104648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05200"/>
            <a:ext cx="85344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914400" y="3398520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16733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9916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2362201"/>
            <a:ext cx="103632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626869"/>
            <a:ext cx="103632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975360" y="4599432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76275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1191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984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984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3741949" y="4045691"/>
            <a:ext cx="4709160" cy="1059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59051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192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658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14/2/2022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080"/>
            <a:ext cx="2852928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792080"/>
            <a:ext cx="7620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130557"/>
            <a:ext cx="2852928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912152" y="3579944"/>
            <a:ext cx="5577840" cy="211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00233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792480"/>
            <a:ext cx="2856907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1480" y="838201"/>
            <a:ext cx="787252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33600"/>
            <a:ext cx="2852928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5259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0429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609600"/>
            <a:ext cx="27432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80264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6596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bg>
      <p:bgPr>
        <a:gradFill rotWithShape="0">
          <a:gsLst>
            <a:gs pos="0">
              <a:srgbClr val="33CCFF"/>
            </a:gs>
            <a:gs pos="100000">
              <a:srgbClr val="FFFF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43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ctr">
              <a:defRPr>
                <a:latin typeface="VNI-Times" pitchFamily="2" charset="0"/>
              </a:defRPr>
            </a:lvl1pPr>
          </a:lstStyle>
          <a:p>
            <a:pPr>
              <a:defRPr/>
            </a:pPr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>
                <a:latin typeface="VNI-Times" pitchFamily="2" charset="0"/>
              </a:defRPr>
            </a:lvl1pPr>
          </a:lstStyle>
          <a:p>
            <a:pPr>
              <a:defRPr/>
            </a:pPr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algn="r"/>
            <a:fld id="{9A0DB2DC-4C9A-4742-B13C-FB6460FD3503}" type="slidenum">
              <a:rPr lang="en-US" dirty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815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14/02/2022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726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14/02/2022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50118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14/02/2022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07558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14/02/2022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297048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14/02/2022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901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4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14/2/2022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14/02/2022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6390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14/02/2022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090849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14/02/2022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42030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14/02/2022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704083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14/02/2022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830078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14/02/2022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7491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14/2/2022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14/2/2022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14/2/2022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14/2/2022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3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14/2/2022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3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14/2/2022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934FF-F4E1-47C5-9CA5-30A81DDE2BE4}" type="datetimeFigureOut">
              <a:rPr lang="en-US" smtClean="0"/>
              <a:pPr/>
              <a:t>14/2/2022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12192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18288"/>
            <a:ext cx="3860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18288"/>
            <a:ext cx="5486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60000" y="18288"/>
            <a:ext cx="1422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A0DB2DC-4C9A-4742-B13C-FB6460FD350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80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14/02/2022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201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WordArt 18"/>
          <p:cNvSpPr>
            <a:spLocks noChangeArrowheads="1" noChangeShapeType="1" noTextEdit="1"/>
          </p:cNvSpPr>
          <p:nvPr/>
        </p:nvSpPr>
        <p:spPr bwMode="auto">
          <a:xfrm>
            <a:off x="4792133" y="311157"/>
            <a:ext cx="2743200" cy="974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 5 </a:t>
            </a:r>
          </a:p>
        </p:txBody>
      </p:sp>
      <p:sp>
        <p:nvSpPr>
          <p:cNvPr id="34820" name="WordArt 17"/>
          <p:cNvSpPr>
            <a:spLocks noChangeArrowheads="1" noChangeShapeType="1" noTextEdit="1"/>
          </p:cNvSpPr>
          <p:nvPr/>
        </p:nvSpPr>
        <p:spPr bwMode="auto">
          <a:xfrm>
            <a:off x="3574603" y="1644654"/>
            <a:ext cx="6400800" cy="18176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2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 tập  </a:t>
            </a:r>
          </a:p>
        </p:txBody>
      </p:sp>
      <p:pic>
        <p:nvPicPr>
          <p:cNvPr id="34822" name="Picture 10" descr="Thao luan nh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4499" y="5138738"/>
            <a:ext cx="4430183" cy="1719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85889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2" descr="Parchment"/>
          <p:cNvSpPr txBox="1"/>
          <p:nvPr/>
        </p:nvSpPr>
        <p:spPr>
          <a:xfrm>
            <a:off x="448673" y="5611241"/>
            <a:ext cx="12246611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d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)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 Diện tích xung quanh của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hai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 hình hộp chữ nhật không bằng nhau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.</a:t>
            </a:r>
            <a:endParaRPr lang="vi-VN" sz="2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ea typeface="Arial" pitchFamily="34" charset="0"/>
              <a:sym typeface="+mn-ea"/>
            </a:endParaRPr>
          </a:p>
        </p:txBody>
      </p:sp>
      <p:sp>
        <p:nvSpPr>
          <p:cNvPr id="92167" name="Text Box 7"/>
          <p:cNvSpPr txBox="1"/>
          <p:nvPr/>
        </p:nvSpPr>
        <p:spPr>
          <a:xfrm>
            <a:off x="358140" y="4353658"/>
            <a:ext cx="10850880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b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)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Diện tích toàn phần của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hai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hình hộp chữ nhật không bằng nhau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.</a:t>
            </a:r>
            <a:endParaRPr lang="vi-VN" sz="2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ea typeface="Arial" pitchFamily="34" charset="0"/>
            </a:endParaRPr>
          </a:p>
        </p:txBody>
      </p:sp>
      <p:sp>
        <p:nvSpPr>
          <p:cNvPr id="92168" name="Text Box 8"/>
          <p:cNvSpPr txBox="1"/>
          <p:nvPr/>
        </p:nvSpPr>
        <p:spPr>
          <a:xfrm>
            <a:off x="384811" y="4964962"/>
            <a:ext cx="11008360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c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)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Diện tích xung quanh của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hai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hình hộp chữ nhật bằng nhau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.</a:t>
            </a:r>
            <a:endParaRPr lang="vi-VN" sz="2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ea typeface="Arial" pitchFamily="34" charset="0"/>
            </a:endParaRPr>
          </a:p>
        </p:txBody>
      </p:sp>
      <p:sp>
        <p:nvSpPr>
          <p:cNvPr id="92181" name="Text Box 21"/>
          <p:cNvSpPr txBox="1"/>
          <p:nvPr/>
        </p:nvSpPr>
        <p:spPr>
          <a:xfrm>
            <a:off x="384811" y="223520"/>
            <a:ext cx="8839200" cy="48768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algn="just" eaLnBrk="1" hangingPunct="1">
              <a:spcBef>
                <a:spcPct val="50000"/>
              </a:spcBef>
            </a:pPr>
            <a:r>
              <a:rPr sz="2600" b="1" u="sng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</a:rPr>
              <a:t>Bài </a:t>
            </a:r>
            <a:r>
              <a:rPr lang="vi-VN" sz="2600" b="1" u="sng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</a:rPr>
              <a:t>3: </a:t>
            </a:r>
          </a:p>
        </p:txBody>
      </p:sp>
      <p:sp>
        <p:nvSpPr>
          <p:cNvPr id="4" name="Text Box 7"/>
          <p:cNvSpPr txBox="1"/>
          <p:nvPr/>
        </p:nvSpPr>
        <p:spPr>
          <a:xfrm>
            <a:off x="165104" y="3734438"/>
            <a:ext cx="10151745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  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a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)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Diện tích toàn phần của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hai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hình hộp chữ nhật bằng nhau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.</a:t>
            </a:r>
            <a:endParaRPr lang="vi-VN" sz="2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ea typeface="Arial" pitchFamily="34" charset="0"/>
            </a:endParaRPr>
          </a:p>
        </p:txBody>
      </p:sp>
      <p:sp>
        <p:nvSpPr>
          <p:cNvPr id="3" name="Text Box 9"/>
          <p:cNvSpPr txBox="1"/>
          <p:nvPr/>
        </p:nvSpPr>
        <p:spPr>
          <a:xfrm>
            <a:off x="11215859" y="5567973"/>
            <a:ext cx="373524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Đ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6571982" y="408541"/>
            <a:ext cx="3502247" cy="3252324"/>
            <a:chOff x="6922553" y="486576"/>
            <a:chExt cx="3502246" cy="3252324"/>
          </a:xfrm>
        </p:grpSpPr>
        <p:sp>
          <p:nvSpPr>
            <p:cNvPr id="8" name="AutoShape 16"/>
            <p:cNvSpPr/>
            <p:nvPr/>
          </p:nvSpPr>
          <p:spPr>
            <a:xfrm>
              <a:off x="6922553" y="486576"/>
              <a:ext cx="1959682" cy="2768135"/>
            </a:xfrm>
            <a:prstGeom prst="cube">
              <a:avLst>
                <a:gd name="adj" fmla="val 25000"/>
              </a:avLst>
            </a:prstGeom>
            <a:solidFill>
              <a:srgbClr val="67EBF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lvl="0" algn="ctr" eaLnBrk="1" hangingPunct="1"/>
              <a:endParaRPr lang="vi-VN" altLang="x-none" dirty="0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9" name="Line 18"/>
            <p:cNvSpPr/>
            <p:nvPr/>
          </p:nvSpPr>
          <p:spPr>
            <a:xfrm flipH="1">
              <a:off x="6922553" y="2766235"/>
              <a:ext cx="499394" cy="488475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10" name="Line 19"/>
            <p:cNvSpPr/>
            <p:nvPr/>
          </p:nvSpPr>
          <p:spPr>
            <a:xfrm>
              <a:off x="7433541" y="486576"/>
              <a:ext cx="11594" cy="226823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11" name="Line 20"/>
            <p:cNvSpPr/>
            <p:nvPr/>
          </p:nvSpPr>
          <p:spPr>
            <a:xfrm>
              <a:off x="7433541" y="2766236"/>
              <a:ext cx="14371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12" name="Text Box 4"/>
            <p:cNvSpPr txBox="1"/>
            <p:nvPr/>
          </p:nvSpPr>
          <p:spPr>
            <a:xfrm>
              <a:off x="8957314" y="1401269"/>
              <a:ext cx="1467485" cy="45720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square"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2400" b="1" dirty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2,5d</a:t>
              </a:r>
              <a:r>
                <a:rPr sz="2400" b="1" dirty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m</a:t>
              </a:r>
            </a:p>
          </p:txBody>
        </p:sp>
        <p:sp>
          <p:nvSpPr>
            <p:cNvPr id="23" name="Text Box 5"/>
            <p:cNvSpPr txBox="1"/>
            <p:nvPr/>
          </p:nvSpPr>
          <p:spPr>
            <a:xfrm>
              <a:off x="7096885" y="3277235"/>
              <a:ext cx="1066800" cy="461665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2400" b="1" dirty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1,5</a:t>
              </a:r>
              <a:r>
                <a:rPr lang="en-US" sz="2400" b="1" dirty="0" err="1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d</a:t>
              </a:r>
              <a:r>
                <a:rPr sz="2400" b="1" dirty="0" err="1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m</a:t>
              </a:r>
              <a:endPara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endParaRPr>
            </a:p>
          </p:txBody>
        </p:sp>
        <p:sp>
          <p:nvSpPr>
            <p:cNvPr id="24" name="Text Box 6"/>
            <p:cNvSpPr txBox="1"/>
            <p:nvPr/>
          </p:nvSpPr>
          <p:spPr>
            <a:xfrm>
              <a:off x="8746119" y="2833822"/>
              <a:ext cx="1066800" cy="461665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2400" b="1" dirty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1,2</a:t>
              </a:r>
              <a:r>
                <a:rPr lang="en-US" sz="2400" b="1" dirty="0" err="1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d</a:t>
              </a:r>
              <a:r>
                <a:rPr sz="2400" b="1" dirty="0" err="1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m</a:t>
              </a:r>
              <a:endPara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889035" y="661836"/>
            <a:ext cx="4351940" cy="2765364"/>
            <a:chOff x="936532" y="1026876"/>
            <a:chExt cx="4351940" cy="2765364"/>
          </a:xfrm>
        </p:grpSpPr>
        <p:grpSp>
          <p:nvGrpSpPr>
            <p:cNvPr id="14" name="Group 13"/>
            <p:cNvGrpSpPr/>
            <p:nvPr/>
          </p:nvGrpSpPr>
          <p:grpSpPr>
            <a:xfrm>
              <a:off x="948138" y="1026876"/>
              <a:ext cx="4340334" cy="2765364"/>
              <a:chOff x="948138" y="1026876"/>
              <a:chExt cx="4340334" cy="2765364"/>
            </a:xfrm>
          </p:grpSpPr>
          <p:sp>
            <p:nvSpPr>
              <p:cNvPr id="28" name="Text Box 4"/>
              <p:cNvSpPr txBox="1"/>
              <p:nvPr/>
            </p:nvSpPr>
            <p:spPr>
              <a:xfrm>
                <a:off x="1880101" y="3330575"/>
                <a:ext cx="1100454" cy="461665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:pPr lvl="0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FF0000"/>
                    </a:solidFill>
                    <a:latin typeface="Times New Roman" pitchFamily="18" charset="0"/>
                    <a:ea typeface="Arial" pitchFamily="34" charset="0"/>
                  </a:rPr>
                  <a:t>2</a:t>
                </a:r>
                <a:r>
                  <a:rPr lang="vi-VN" sz="2400" b="1" dirty="0">
                    <a:solidFill>
                      <a:srgbClr val="FF0000"/>
                    </a:solidFill>
                    <a:latin typeface="Times New Roman" pitchFamily="18" charset="0"/>
                    <a:ea typeface="Arial" pitchFamily="34" charset="0"/>
                  </a:rPr>
                  <a:t>,5</a:t>
                </a:r>
                <a:r>
                  <a:rPr lang="en-US" sz="2400" b="1" dirty="0" err="1">
                    <a:solidFill>
                      <a:srgbClr val="FF0000"/>
                    </a:solidFill>
                    <a:latin typeface="Times New Roman" pitchFamily="18" charset="0"/>
                    <a:ea typeface="Arial" pitchFamily="34" charset="0"/>
                  </a:rPr>
                  <a:t>d</a:t>
                </a:r>
                <a:r>
                  <a:rPr sz="2400" b="1" dirty="0" err="1">
                    <a:solidFill>
                      <a:srgbClr val="FF0000"/>
                    </a:solidFill>
                    <a:latin typeface="Times New Roman" pitchFamily="18" charset="0"/>
                    <a:ea typeface="Arial" pitchFamily="34" charset="0"/>
                  </a:rPr>
                  <a:t>m</a:t>
                </a:r>
                <a:endParaRPr sz="2400" b="1" dirty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endParaRPr>
              </a:p>
            </p:txBody>
          </p:sp>
          <p:sp>
            <p:nvSpPr>
              <p:cNvPr id="29" name="Text Box 5"/>
              <p:cNvSpPr txBox="1"/>
              <p:nvPr/>
            </p:nvSpPr>
            <p:spPr>
              <a:xfrm>
                <a:off x="3923094" y="2873375"/>
                <a:ext cx="1066800" cy="461665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anchor="t">
                <a:spAutoFit/>
              </a:bodyPr>
              <a:lstStyle/>
              <a:p>
                <a:pPr lvl="0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FF0000"/>
                    </a:solidFill>
                    <a:latin typeface="Times New Roman" pitchFamily="18" charset="0"/>
                    <a:ea typeface="Arial" pitchFamily="34" charset="0"/>
                  </a:rPr>
                  <a:t>1,5d</a:t>
                </a:r>
                <a:r>
                  <a:rPr sz="2400" b="1" dirty="0">
                    <a:solidFill>
                      <a:srgbClr val="FF0000"/>
                    </a:solidFill>
                    <a:latin typeface="Times New Roman" pitchFamily="18" charset="0"/>
                    <a:ea typeface="Arial" pitchFamily="34" charset="0"/>
                  </a:rPr>
                  <a:t>m</a:t>
                </a:r>
              </a:p>
            </p:txBody>
          </p:sp>
          <p:sp>
            <p:nvSpPr>
              <p:cNvPr id="30" name="Text Box 6"/>
              <p:cNvSpPr txBox="1"/>
              <p:nvPr/>
            </p:nvSpPr>
            <p:spPr>
              <a:xfrm>
                <a:off x="4221672" y="1813685"/>
                <a:ext cx="1066800" cy="461665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anchor="t">
                <a:spAutoFit/>
              </a:bodyPr>
              <a:lstStyle/>
              <a:p>
                <a:pPr lvl="0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FF0000"/>
                    </a:solidFill>
                    <a:latin typeface="Times New Roman" pitchFamily="18" charset="0"/>
                    <a:ea typeface="Arial" pitchFamily="34" charset="0"/>
                  </a:rPr>
                  <a:t>1,2dm</a:t>
                </a:r>
                <a:endParaRPr sz="2400" b="1" dirty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endParaRPr>
              </a:p>
            </p:txBody>
          </p:sp>
          <p:sp>
            <p:nvSpPr>
              <p:cNvPr id="32" name="AutoShape 16"/>
              <p:cNvSpPr/>
              <p:nvPr/>
            </p:nvSpPr>
            <p:spPr>
              <a:xfrm>
                <a:off x="948138" y="1026876"/>
                <a:ext cx="3230192" cy="2326640"/>
              </a:xfrm>
              <a:prstGeom prst="cube">
                <a:avLst>
                  <a:gd name="adj" fmla="val 25000"/>
                </a:avLst>
              </a:prstGeom>
              <a:solidFill>
                <a:srgbClr val="74E1EC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pPr lvl="0" algn="ctr" eaLnBrk="1" hangingPunct="1"/>
                <a:endParaRPr lang="vi-VN" altLang="x-none" dirty="0">
                  <a:latin typeface="Arial" pitchFamily="34" charset="0"/>
                  <a:ea typeface="Arial" pitchFamily="34" charset="0"/>
                </a:endParaRPr>
              </a:p>
            </p:txBody>
          </p:sp>
        </p:grpSp>
        <p:sp>
          <p:nvSpPr>
            <p:cNvPr id="34" name="Line 18"/>
            <p:cNvSpPr/>
            <p:nvPr/>
          </p:nvSpPr>
          <p:spPr>
            <a:xfrm flipH="1">
              <a:off x="936532" y="2766236"/>
              <a:ext cx="574790" cy="579647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35" name="Line 19"/>
            <p:cNvSpPr/>
            <p:nvPr/>
          </p:nvSpPr>
          <p:spPr>
            <a:xfrm flipH="1">
              <a:off x="1511323" y="1026876"/>
              <a:ext cx="4171" cy="173936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36" name="Line 20"/>
            <p:cNvSpPr/>
            <p:nvPr/>
          </p:nvSpPr>
          <p:spPr>
            <a:xfrm>
              <a:off x="1511322" y="2766236"/>
              <a:ext cx="2667007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</p:grpSp>
      <p:sp>
        <p:nvSpPr>
          <p:cNvPr id="18" name="Rectangle 17"/>
          <p:cNvSpPr/>
          <p:nvPr/>
        </p:nvSpPr>
        <p:spPr>
          <a:xfrm>
            <a:off x="11218076" y="3686897"/>
            <a:ext cx="377417" cy="396209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11226596" y="4321546"/>
            <a:ext cx="377417" cy="396209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11226596" y="4937422"/>
            <a:ext cx="377417" cy="396209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11226596" y="5598475"/>
            <a:ext cx="377417" cy="396209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Box 9"/>
          <p:cNvSpPr txBox="1"/>
          <p:nvPr/>
        </p:nvSpPr>
        <p:spPr>
          <a:xfrm>
            <a:off x="11230487" y="4919054"/>
            <a:ext cx="373524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S</a:t>
            </a:r>
            <a:endParaRPr lang="vi-VN" sz="2400" b="1" dirty="0">
              <a:solidFill>
                <a:srgbClr val="FF0000"/>
              </a:solidFill>
              <a:latin typeface="Times New Roman" pitchFamily="18" charset="0"/>
              <a:ea typeface="Arial" pitchFamily="34" charset="0"/>
              <a:cs typeface="Times New Roman" pitchFamily="18" charset="0"/>
            </a:endParaRPr>
          </a:p>
        </p:txBody>
      </p:sp>
      <p:sp>
        <p:nvSpPr>
          <p:cNvPr id="49" name="Text Box 9"/>
          <p:cNvSpPr txBox="1"/>
          <p:nvPr/>
        </p:nvSpPr>
        <p:spPr>
          <a:xfrm>
            <a:off x="11186919" y="3656399"/>
            <a:ext cx="358751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Đ</a:t>
            </a:r>
          </a:p>
        </p:txBody>
      </p:sp>
      <p:sp>
        <p:nvSpPr>
          <p:cNvPr id="50" name="Text Box 9"/>
          <p:cNvSpPr txBox="1"/>
          <p:nvPr/>
        </p:nvSpPr>
        <p:spPr>
          <a:xfrm>
            <a:off x="11223247" y="4277509"/>
            <a:ext cx="358751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S</a:t>
            </a:r>
            <a:endParaRPr lang="vi-VN" sz="2400" b="1" dirty="0">
              <a:solidFill>
                <a:srgbClr val="FF0000"/>
              </a:solidFill>
              <a:latin typeface="Times New Roman" pitchFamily="18" charset="0"/>
              <a:ea typeface="Arial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7" grpId="0"/>
      <p:bldP spid="49" grpId="0"/>
      <p:bldP spid="5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1"/>
          <p:cNvSpPr txBox="1">
            <a:spLocks noChangeArrowheads="1"/>
          </p:cNvSpPr>
          <p:nvPr/>
        </p:nvSpPr>
        <p:spPr bwMode="auto">
          <a:xfrm>
            <a:off x="465063" y="2363873"/>
            <a:ext cx="12192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 chào và hẹn gặp lại!</a:t>
            </a:r>
          </a:p>
        </p:txBody>
      </p:sp>
    </p:spTree>
    <p:extLst>
      <p:ext uri="{BB962C8B-B14F-4D97-AF65-F5344CB8AC3E}">
        <p14:creationId xmlns:p14="http://schemas.microsoft.com/office/powerpoint/2010/main" val="2649872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" descr="F:\Os - Wall\Wall\istockphoto-917590486-1024x1024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78" t="30414"/>
          <a:stretch/>
        </p:blipFill>
        <p:spPr bwMode="auto">
          <a:xfrm>
            <a:off x="9740902" y="3820458"/>
            <a:ext cx="2447223" cy="3173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1928606" y="534304"/>
            <a:ext cx="8772939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algn="just" fontAlgn="base">
              <a:spcAft>
                <a:spcPct val="0"/>
              </a:spcAft>
              <a:defRPr/>
            </a:pP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diện tích xung quanh và diện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hình hộp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83" name="Line 2"/>
          <p:cNvSpPr>
            <a:spLocks noChangeShapeType="1"/>
          </p:cNvSpPr>
          <p:nvPr/>
        </p:nvSpPr>
        <p:spPr bwMode="auto">
          <a:xfrm>
            <a:off x="7840133" y="4551369"/>
            <a:ext cx="0" cy="639763"/>
          </a:xfrm>
          <a:prstGeom prst="line">
            <a:avLst/>
          </a:prstGeom>
          <a:noFill/>
          <a:ln w="9525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34"/>
              </a:solidFill>
            </a:endParaRPr>
          </a:p>
        </p:txBody>
      </p:sp>
      <p:grpSp>
        <p:nvGrpSpPr>
          <p:cNvPr id="108" name="Group 29"/>
          <p:cNvGrpSpPr>
            <a:grpSpLocks/>
          </p:cNvGrpSpPr>
          <p:nvPr/>
        </p:nvGrpSpPr>
        <p:grpSpPr bwMode="auto">
          <a:xfrm>
            <a:off x="901900" y="2883988"/>
            <a:ext cx="3659717" cy="1997220"/>
            <a:chOff x="431" y="2534"/>
            <a:chExt cx="1729" cy="955"/>
          </a:xfrm>
        </p:grpSpPr>
        <p:sp>
          <p:nvSpPr>
            <p:cNvPr id="109" name="Line 30"/>
            <p:cNvSpPr>
              <a:spLocks noChangeShapeType="1"/>
            </p:cNvSpPr>
            <p:nvPr/>
          </p:nvSpPr>
          <p:spPr bwMode="auto">
            <a:xfrm flipH="1">
              <a:off x="1491" y="2718"/>
              <a:ext cx="489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292934"/>
                </a:solidFill>
              </a:endParaRPr>
            </a:p>
          </p:txBody>
        </p:sp>
        <p:sp>
          <p:nvSpPr>
            <p:cNvPr id="110" name="Line 31"/>
            <p:cNvSpPr>
              <a:spLocks noChangeShapeType="1"/>
            </p:cNvSpPr>
            <p:nvPr/>
          </p:nvSpPr>
          <p:spPr bwMode="auto">
            <a:xfrm flipH="1">
              <a:off x="631" y="2717"/>
              <a:ext cx="468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292934"/>
                </a:solidFill>
              </a:endParaRPr>
            </a:p>
          </p:txBody>
        </p:sp>
        <p:sp>
          <p:nvSpPr>
            <p:cNvPr id="111" name="Line 32"/>
            <p:cNvSpPr>
              <a:spLocks noChangeShapeType="1"/>
            </p:cNvSpPr>
            <p:nvPr/>
          </p:nvSpPr>
          <p:spPr bwMode="auto">
            <a:xfrm flipH="1">
              <a:off x="1491" y="3115"/>
              <a:ext cx="489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292934"/>
                </a:solidFill>
              </a:endParaRPr>
            </a:p>
          </p:txBody>
        </p:sp>
        <p:sp>
          <p:nvSpPr>
            <p:cNvPr id="112" name="Line 33"/>
            <p:cNvSpPr>
              <a:spLocks noChangeShapeType="1"/>
            </p:cNvSpPr>
            <p:nvPr/>
          </p:nvSpPr>
          <p:spPr bwMode="auto">
            <a:xfrm flipH="1">
              <a:off x="629" y="3118"/>
              <a:ext cx="48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292934"/>
                </a:solidFill>
              </a:endParaRPr>
            </a:p>
          </p:txBody>
        </p:sp>
        <p:sp>
          <p:nvSpPr>
            <p:cNvPr id="113" name="Text Box 34"/>
            <p:cNvSpPr txBox="1">
              <a:spLocks noChangeArrowheads="1"/>
            </p:cNvSpPr>
            <p:nvPr/>
          </p:nvSpPr>
          <p:spPr bwMode="auto">
            <a:xfrm>
              <a:off x="917" y="2534"/>
              <a:ext cx="192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292934"/>
                  </a:solidFill>
                  <a:latin typeface="Garamond" pitchFamily="18" charset="0"/>
                </a:rPr>
                <a:t>A</a:t>
              </a:r>
            </a:p>
          </p:txBody>
        </p:sp>
        <p:sp>
          <p:nvSpPr>
            <p:cNvPr id="114" name="Text Box 35"/>
            <p:cNvSpPr txBox="1">
              <a:spLocks noChangeArrowheads="1"/>
            </p:cNvSpPr>
            <p:nvPr/>
          </p:nvSpPr>
          <p:spPr bwMode="auto">
            <a:xfrm>
              <a:off x="1968" y="2544"/>
              <a:ext cx="192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292934"/>
                  </a:solidFill>
                  <a:latin typeface="Garamond" pitchFamily="18" charset="0"/>
                </a:rPr>
                <a:t>B</a:t>
              </a:r>
            </a:p>
          </p:txBody>
        </p:sp>
        <p:sp>
          <p:nvSpPr>
            <p:cNvPr id="115" name="Text Box 36"/>
            <p:cNvSpPr txBox="1">
              <a:spLocks noChangeArrowheads="1"/>
            </p:cNvSpPr>
            <p:nvPr/>
          </p:nvSpPr>
          <p:spPr bwMode="auto">
            <a:xfrm>
              <a:off x="1488" y="2874"/>
              <a:ext cx="192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292934"/>
                  </a:solidFill>
                  <a:latin typeface="Garamond" pitchFamily="18" charset="0"/>
                </a:rPr>
                <a:t>C</a:t>
              </a:r>
            </a:p>
          </p:txBody>
        </p:sp>
        <p:sp>
          <p:nvSpPr>
            <p:cNvPr id="116" name="Text Box 37"/>
            <p:cNvSpPr txBox="1">
              <a:spLocks noChangeArrowheads="1"/>
            </p:cNvSpPr>
            <p:nvPr/>
          </p:nvSpPr>
          <p:spPr bwMode="auto">
            <a:xfrm>
              <a:off x="431" y="2852"/>
              <a:ext cx="192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292934"/>
                  </a:solidFill>
                  <a:latin typeface="Garamond" pitchFamily="18" charset="0"/>
                </a:rPr>
                <a:t>D</a:t>
              </a:r>
            </a:p>
          </p:txBody>
        </p:sp>
        <p:sp>
          <p:nvSpPr>
            <p:cNvPr id="117" name="Text Box 38"/>
            <p:cNvSpPr txBox="1">
              <a:spLocks noChangeArrowheads="1"/>
            </p:cNvSpPr>
            <p:nvPr/>
          </p:nvSpPr>
          <p:spPr bwMode="auto">
            <a:xfrm>
              <a:off x="899" y="2948"/>
              <a:ext cx="192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292934"/>
                  </a:solidFill>
                  <a:latin typeface="Garamond" pitchFamily="18" charset="0"/>
                </a:rPr>
                <a:t>M</a:t>
              </a:r>
            </a:p>
          </p:txBody>
        </p:sp>
        <p:sp>
          <p:nvSpPr>
            <p:cNvPr id="118" name="Text Box 39"/>
            <p:cNvSpPr txBox="1">
              <a:spLocks noChangeArrowheads="1"/>
            </p:cNvSpPr>
            <p:nvPr/>
          </p:nvSpPr>
          <p:spPr bwMode="auto">
            <a:xfrm>
              <a:off x="1968" y="2948"/>
              <a:ext cx="192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292934"/>
                  </a:solidFill>
                  <a:latin typeface="Garamond" pitchFamily="18" charset="0"/>
                </a:rPr>
                <a:t>N</a:t>
              </a:r>
            </a:p>
          </p:txBody>
        </p:sp>
        <p:sp>
          <p:nvSpPr>
            <p:cNvPr id="119" name="Text Box 40"/>
            <p:cNvSpPr txBox="1">
              <a:spLocks noChangeArrowheads="1"/>
            </p:cNvSpPr>
            <p:nvPr/>
          </p:nvSpPr>
          <p:spPr bwMode="auto">
            <a:xfrm>
              <a:off x="1548" y="3312"/>
              <a:ext cx="192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292934"/>
                  </a:solidFill>
                  <a:latin typeface="Garamond" pitchFamily="18" charset="0"/>
                </a:rPr>
                <a:t>P</a:t>
              </a:r>
            </a:p>
          </p:txBody>
        </p:sp>
        <p:sp>
          <p:nvSpPr>
            <p:cNvPr id="120" name="Text Box 41"/>
            <p:cNvSpPr txBox="1">
              <a:spLocks noChangeArrowheads="1"/>
            </p:cNvSpPr>
            <p:nvPr/>
          </p:nvSpPr>
          <p:spPr bwMode="auto">
            <a:xfrm>
              <a:off x="431" y="3278"/>
              <a:ext cx="192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292934"/>
                  </a:solidFill>
                  <a:latin typeface="Garamond" pitchFamily="18" charset="0"/>
                </a:rPr>
                <a:t>Q</a:t>
              </a:r>
            </a:p>
          </p:txBody>
        </p:sp>
        <p:sp>
          <p:nvSpPr>
            <p:cNvPr id="121" name="Line 42"/>
            <p:cNvSpPr>
              <a:spLocks noChangeShapeType="1"/>
            </p:cNvSpPr>
            <p:nvPr/>
          </p:nvSpPr>
          <p:spPr bwMode="auto">
            <a:xfrm>
              <a:off x="626" y="2950"/>
              <a:ext cx="0" cy="40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292934"/>
                </a:solidFill>
              </a:endParaRPr>
            </a:p>
          </p:txBody>
        </p:sp>
        <p:sp>
          <p:nvSpPr>
            <p:cNvPr id="122" name="Line 43"/>
            <p:cNvSpPr>
              <a:spLocks noChangeShapeType="1"/>
            </p:cNvSpPr>
            <p:nvPr/>
          </p:nvSpPr>
          <p:spPr bwMode="auto">
            <a:xfrm>
              <a:off x="1110" y="2717"/>
              <a:ext cx="0" cy="40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292934"/>
                </a:solidFill>
              </a:endParaRPr>
            </a:p>
          </p:txBody>
        </p:sp>
        <p:sp>
          <p:nvSpPr>
            <p:cNvPr id="123" name="Line 44"/>
            <p:cNvSpPr>
              <a:spLocks noChangeShapeType="1"/>
            </p:cNvSpPr>
            <p:nvPr/>
          </p:nvSpPr>
          <p:spPr bwMode="auto">
            <a:xfrm>
              <a:off x="1491" y="2951"/>
              <a:ext cx="0" cy="40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292934"/>
                </a:solidFill>
              </a:endParaRPr>
            </a:p>
          </p:txBody>
        </p:sp>
        <p:sp>
          <p:nvSpPr>
            <p:cNvPr id="124" name="Line 45"/>
            <p:cNvSpPr>
              <a:spLocks noChangeShapeType="1"/>
            </p:cNvSpPr>
            <p:nvPr/>
          </p:nvSpPr>
          <p:spPr bwMode="auto">
            <a:xfrm>
              <a:off x="1977" y="2712"/>
              <a:ext cx="0" cy="40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292934"/>
                </a:solidFill>
              </a:endParaRPr>
            </a:p>
          </p:txBody>
        </p:sp>
        <p:sp>
          <p:nvSpPr>
            <p:cNvPr id="125" name="Line 46"/>
            <p:cNvSpPr>
              <a:spLocks noChangeShapeType="1"/>
            </p:cNvSpPr>
            <p:nvPr/>
          </p:nvSpPr>
          <p:spPr bwMode="auto">
            <a:xfrm>
              <a:off x="626" y="2950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292934"/>
                </a:solidFill>
              </a:endParaRPr>
            </a:p>
          </p:txBody>
        </p:sp>
        <p:sp>
          <p:nvSpPr>
            <p:cNvPr id="126" name="Line 47"/>
            <p:cNvSpPr>
              <a:spLocks noChangeShapeType="1"/>
            </p:cNvSpPr>
            <p:nvPr/>
          </p:nvSpPr>
          <p:spPr bwMode="auto">
            <a:xfrm>
              <a:off x="624" y="3358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292934"/>
                </a:solidFill>
              </a:endParaRPr>
            </a:p>
          </p:txBody>
        </p:sp>
        <p:sp>
          <p:nvSpPr>
            <p:cNvPr id="127" name="Line 48"/>
            <p:cNvSpPr>
              <a:spLocks noChangeShapeType="1"/>
            </p:cNvSpPr>
            <p:nvPr/>
          </p:nvSpPr>
          <p:spPr bwMode="auto">
            <a:xfrm>
              <a:off x="1098" y="3118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292934"/>
                </a:solidFill>
              </a:endParaRPr>
            </a:p>
          </p:txBody>
        </p:sp>
        <p:sp>
          <p:nvSpPr>
            <p:cNvPr id="128" name="Line 49"/>
            <p:cNvSpPr>
              <a:spLocks noChangeShapeType="1"/>
            </p:cNvSpPr>
            <p:nvPr/>
          </p:nvSpPr>
          <p:spPr bwMode="auto">
            <a:xfrm>
              <a:off x="1104" y="2712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292934"/>
                </a:solidFill>
              </a:endParaRPr>
            </a:p>
          </p:txBody>
        </p:sp>
      </p:grpSp>
      <p:sp>
        <p:nvSpPr>
          <p:cNvPr id="132" name="Text Box 58"/>
          <p:cNvSpPr txBox="1">
            <a:spLocks noChangeArrowheads="1"/>
          </p:cNvSpPr>
          <p:nvPr/>
        </p:nvSpPr>
        <p:spPr bwMode="auto">
          <a:xfrm>
            <a:off x="5702547" y="2872496"/>
            <a:ext cx="6002375" cy="163121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4000" baseline="-2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xq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= Chu vi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đáy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× Chiều cao 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4000" baseline="-2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tp</a:t>
            </a:r>
            <a:r>
              <a:rPr lang="en-US" sz="28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=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4000" baseline="-2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xq</a:t>
            </a:r>
            <a:r>
              <a:rPr lang="en-US" sz="28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+ diện tích hai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mặt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đáy</a:t>
            </a:r>
            <a:endParaRPr lang="en-US" alt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pic>
        <p:nvPicPr>
          <p:cNvPr id="5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900" y="657559"/>
            <a:ext cx="1524000" cy="174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6897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Line 2"/>
          <p:cNvSpPr/>
          <p:nvPr/>
        </p:nvSpPr>
        <p:spPr>
          <a:xfrm>
            <a:off x="4038600" y="1371600"/>
            <a:ext cx="0" cy="2514600"/>
          </a:xfrm>
          <a:prstGeom prst="line">
            <a:avLst/>
          </a:prstGeom>
          <a:ln w="12700" cap="rnd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lstStyle/>
          <a:p>
            <a:pPr lvl="0" eaLnBrk="0" hangingPunct="0"/>
            <a:endParaRPr lang="en-US" altLang="en-US">
              <a:latin typeface="Arial" pitchFamily="34" charset="0"/>
              <a:ea typeface="Arial" pitchFamily="34" charset="0"/>
            </a:endParaRPr>
          </a:p>
        </p:txBody>
      </p:sp>
      <p:sp>
        <p:nvSpPr>
          <p:cNvPr id="51205" name="Text Box 7"/>
          <p:cNvSpPr txBox="1"/>
          <p:nvPr/>
        </p:nvSpPr>
        <p:spPr>
          <a:xfrm>
            <a:off x="228600" y="130662"/>
            <a:ext cx="3810000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rgbClr val="FF0000"/>
                </a:solidFill>
                <a:latin typeface="+mj-lt"/>
                <a:ea typeface="Arial" pitchFamily="34" charset="0"/>
              </a:rPr>
              <a:t>Bài 1:</a:t>
            </a:r>
          </a:p>
        </p:txBody>
      </p:sp>
      <p:sp>
        <p:nvSpPr>
          <p:cNvPr id="51207" name="Text Box 21"/>
          <p:cNvSpPr txBox="1"/>
          <p:nvPr/>
        </p:nvSpPr>
        <p:spPr>
          <a:xfrm>
            <a:off x="1524000" y="457200"/>
            <a:ext cx="91440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algn="ctr" eaLnBrk="1" hangingPunct="1">
              <a:spcBef>
                <a:spcPct val="50000"/>
              </a:spcBef>
            </a:pPr>
            <a:r>
              <a:rPr lang="vi-VN" sz="2400" b="1" dirty="0">
                <a:solidFill>
                  <a:schemeClr val="bg1"/>
                </a:solidFill>
                <a:latin typeface="Times New Roman" pitchFamily="18" charset="0"/>
                <a:ea typeface="Arial" pitchFamily="34" charset="0"/>
              </a:rPr>
              <a:t>Luyện tập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242" name="Text Box 58"/>
              <p:cNvSpPr txBox="1"/>
              <p:nvPr/>
            </p:nvSpPr>
            <p:spPr>
              <a:xfrm>
                <a:off x="228600" y="826897"/>
                <a:ext cx="12096482" cy="2103076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:pPr lvl="0" algn="just" eaLnBrk="1" hangingPunct="1">
                  <a:spcBef>
                    <a:spcPct val="50000"/>
                  </a:spcBef>
                </a:pPr>
                <a:r>
                  <a:rPr lang="vi-VN" sz="2800" b="1" dirty="0">
                    <a:latin typeface="Times New Roman" pitchFamily="18" charset="0"/>
                    <a:ea typeface="Arial" pitchFamily="34" charset="0"/>
                  </a:rPr>
                  <a:t>Tính diện tích xung quanh và diện tích toàn phần của hình hộp chữ nhật có: </a:t>
                </a:r>
              </a:p>
              <a:p>
                <a:pPr marL="457200" lvl="0" indent="-457200" algn="just" eaLnBrk="1" hangingPunct="1">
                  <a:spcBef>
                    <a:spcPct val="50000"/>
                  </a:spcBef>
                  <a:buAutoNum type="alphaLcParenR"/>
                </a:pPr>
                <a:r>
                  <a:rPr lang="vi-VN" sz="2800" b="1" dirty="0">
                    <a:latin typeface="Times New Roman" pitchFamily="18" charset="0"/>
                    <a:ea typeface="Arial" pitchFamily="34" charset="0"/>
                  </a:rPr>
                  <a:t>Chiều dài 25dm, </a:t>
                </a:r>
                <a:r>
                  <a:rPr lang="en-US" sz="2800" b="1" dirty="0" err="1">
                    <a:latin typeface="Times New Roman" pitchFamily="18" charset="0"/>
                    <a:ea typeface="Arial" pitchFamily="34" charset="0"/>
                  </a:rPr>
                  <a:t>chiều</a:t>
                </a:r>
                <a:r>
                  <a:rPr lang="en-US" sz="2800" b="1" dirty="0">
                    <a:latin typeface="Times New Roman" pitchFamily="18" charset="0"/>
                    <a:ea typeface="Arial" pitchFamily="34" charset="0"/>
                  </a:rPr>
                  <a:t> </a:t>
                </a:r>
                <a:r>
                  <a:rPr lang="vi-VN" sz="2800" b="1" dirty="0">
                    <a:latin typeface="Times New Roman" pitchFamily="18" charset="0"/>
                    <a:ea typeface="Arial" pitchFamily="34" charset="0"/>
                  </a:rPr>
                  <a:t>rộng 1,5m và chiều cao 18dm ;</a:t>
                </a:r>
              </a:p>
              <a:p>
                <a:pPr marL="457200" lvl="0" indent="-457200" algn="just">
                  <a:spcBef>
                    <a:spcPct val="50000"/>
                  </a:spcBef>
                  <a:buAutoNum type="alphaLcParenR"/>
                </a:pPr>
                <a:r>
                  <a:rPr lang="vi-VN" sz="2800" b="1" dirty="0" err="1">
                    <a:latin typeface="Times New Roman" pitchFamily="18" charset="0"/>
                    <a:ea typeface="Arial" pitchFamily="34" charset="0"/>
                  </a:rPr>
                  <a:t>Chiều</a:t>
                </a:r>
                <a:r>
                  <a:rPr lang="vi-VN" sz="2800" b="1" dirty="0">
                    <a:latin typeface="Times New Roman" pitchFamily="18" charset="0"/>
                    <a:ea typeface="Arial" pitchFamily="34" charset="0"/>
                  </a:rPr>
                  <a:t> </a:t>
                </a:r>
                <a:r>
                  <a:rPr lang="vi-VN" sz="2800" b="1" dirty="0" err="1">
                    <a:latin typeface="Times New Roman" pitchFamily="18" charset="0"/>
                    <a:ea typeface="Arial" pitchFamily="34" charset="0"/>
                  </a:rPr>
                  <a:t>dài</a:t>
                </a:r>
                <a:r>
                  <a:rPr lang="vi-VN" sz="2800" b="1" dirty="0">
                    <a:latin typeface="Times New Roman" pitchFamily="18" charset="0"/>
                    <a:ea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8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2800" b="1" dirty="0">
                    <a:latin typeface="Times New Roman" pitchFamily="18" charset="0"/>
                    <a:ea typeface="Arial" pitchFamily="34" charset="0"/>
                  </a:rPr>
                  <a:t> m, </a:t>
                </a:r>
                <a:r>
                  <a:rPr lang="en-US" sz="2800" b="1" dirty="0" err="1">
                    <a:latin typeface="Times New Roman" pitchFamily="18" charset="0"/>
                    <a:ea typeface="Arial" pitchFamily="34" charset="0"/>
                  </a:rPr>
                  <a:t>chiều</a:t>
                </a:r>
                <a:r>
                  <a:rPr lang="en-US" sz="2800" b="1" dirty="0">
                    <a:latin typeface="Times New Roman" pitchFamily="18" charset="0"/>
                    <a:ea typeface="Arial" pitchFamily="34" charset="0"/>
                  </a:rPr>
                  <a:t> </a:t>
                </a:r>
                <a:r>
                  <a:rPr lang="en-US" sz="2800" b="1" dirty="0" err="1">
                    <a:latin typeface="Times New Roman" pitchFamily="18" charset="0"/>
                    <a:ea typeface="Arial" pitchFamily="34" charset="0"/>
                  </a:rPr>
                  <a:t>rộng</a:t>
                </a:r>
                <a:r>
                  <a:rPr lang="en-US" sz="2800" b="1" dirty="0">
                    <a:latin typeface="Times New Roman" pitchFamily="18" charset="0"/>
                    <a:ea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2800" b="1" dirty="0">
                    <a:latin typeface="Times New Roman" pitchFamily="18" charset="0"/>
                    <a:ea typeface="Arial" pitchFamily="34" charset="0"/>
                  </a:rPr>
                  <a:t> m </a:t>
                </a:r>
                <a:r>
                  <a:rPr lang="en-US" sz="2800" b="1" dirty="0" err="1">
                    <a:latin typeface="Times New Roman" pitchFamily="18" charset="0"/>
                    <a:ea typeface="Arial" pitchFamily="34" charset="0"/>
                  </a:rPr>
                  <a:t>và</a:t>
                </a:r>
                <a:r>
                  <a:rPr lang="en-US" sz="2800" b="1" dirty="0">
                    <a:latin typeface="Times New Roman" pitchFamily="18" charset="0"/>
                    <a:ea typeface="Arial" pitchFamily="34" charset="0"/>
                  </a:rPr>
                  <a:t> </a:t>
                </a:r>
                <a:r>
                  <a:rPr lang="en-US" sz="2800" b="1" dirty="0" err="1">
                    <a:latin typeface="Times New Roman" pitchFamily="18" charset="0"/>
                    <a:ea typeface="Arial" pitchFamily="34" charset="0"/>
                  </a:rPr>
                  <a:t>chiều</a:t>
                </a:r>
                <a:r>
                  <a:rPr lang="en-US" sz="2800" b="1" dirty="0">
                    <a:latin typeface="Times New Roman" pitchFamily="18" charset="0"/>
                    <a:ea typeface="Arial" pitchFamily="34" charset="0"/>
                  </a:rPr>
                  <a:t> </a:t>
                </a:r>
                <a:r>
                  <a:rPr lang="en-US" sz="2800" b="1" dirty="0" err="1">
                    <a:latin typeface="Times New Roman" pitchFamily="18" charset="0"/>
                    <a:ea typeface="Arial" pitchFamily="34" charset="0"/>
                  </a:rPr>
                  <a:t>cao</a:t>
                </a:r>
                <a:r>
                  <a:rPr lang="en-US" sz="2800" b="1" dirty="0">
                    <a:latin typeface="Times New Roman" pitchFamily="18" charset="0"/>
                    <a:ea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2800" b="1" dirty="0">
                    <a:latin typeface="Times New Roman" pitchFamily="18" charset="0"/>
                    <a:ea typeface="Arial" pitchFamily="34" charset="0"/>
                  </a:rPr>
                  <a:t> m.</a:t>
                </a:r>
                <a:endParaRPr lang="vi-VN" sz="2800" b="1" dirty="0">
                  <a:latin typeface="Times New Roman" pitchFamily="18" charset="0"/>
                  <a:ea typeface="Arial" pitchFamily="34" charset="0"/>
                </a:endParaRPr>
              </a:p>
            </p:txBody>
          </p:sp>
        </mc:Choice>
        <mc:Fallback xmlns="">
          <p:sp>
            <p:nvSpPr>
              <p:cNvPr id="51242" name="Text 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826897"/>
                <a:ext cx="12096482" cy="2103076"/>
              </a:xfrm>
              <a:prstGeom prst="rect">
                <a:avLst/>
              </a:prstGeom>
              <a:blipFill rotWithShape="0">
                <a:blip r:embed="rId2"/>
                <a:stretch>
                  <a:fillRect l="-1058" t="-3188" b="-2609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2438156" y="5141542"/>
            <a:ext cx="201636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FF0000"/>
                </a:solidFill>
              </a:rPr>
              <a:t>25 dm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131653">
            <a:off x="3848544" y="4541077"/>
            <a:ext cx="1584325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2420" y="3354963"/>
            <a:ext cx="536575" cy="1201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" name="Group 9"/>
          <p:cNvGrpSpPr/>
          <p:nvPr/>
        </p:nvGrpSpPr>
        <p:grpSpPr>
          <a:xfrm>
            <a:off x="6784242" y="3567291"/>
            <a:ext cx="4706061" cy="2923930"/>
            <a:chOff x="170739" y="1793536"/>
            <a:chExt cx="4706061" cy="2923930"/>
          </a:xfrm>
        </p:grpSpPr>
        <p:sp>
          <p:nvSpPr>
            <p:cNvPr id="11" name="Text Box 38"/>
            <p:cNvSpPr txBox="1"/>
            <p:nvPr/>
          </p:nvSpPr>
          <p:spPr>
            <a:xfrm>
              <a:off x="3505199" y="3888171"/>
              <a:ext cx="990600" cy="396240"/>
            </a:xfrm>
            <a:prstGeom prst="rect">
              <a:avLst/>
            </a:prstGeom>
            <a:noFill/>
            <a:ln w="19050">
              <a:noFill/>
              <a:miter/>
            </a:ln>
          </p:spPr>
          <p:txBody>
            <a:bodyPr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2000" b="1" dirty="0">
                  <a:latin typeface="Arial" pitchFamily="34" charset="0"/>
                  <a:ea typeface="Arial" pitchFamily="34" charset="0"/>
                </a:rPr>
                <a:t>m</a:t>
              </a:r>
              <a:endParaRPr sz="2000" b="1" dirty="0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12" name="Text Box 40"/>
            <p:cNvSpPr txBox="1"/>
            <p:nvPr/>
          </p:nvSpPr>
          <p:spPr>
            <a:xfrm>
              <a:off x="3962400" y="2311619"/>
              <a:ext cx="914400" cy="396240"/>
            </a:xfrm>
            <a:prstGeom prst="rect">
              <a:avLst/>
            </a:prstGeom>
            <a:noFill/>
            <a:ln w="19050">
              <a:noFill/>
              <a:miter/>
            </a:ln>
          </p:spPr>
          <p:txBody>
            <a:bodyPr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sz="2000" b="1" dirty="0">
                  <a:latin typeface="Arial" pitchFamily="34" charset="0"/>
                  <a:ea typeface="Arial" pitchFamily="34" charset="0"/>
                </a:rPr>
                <a:t>m</a:t>
              </a:r>
            </a:p>
          </p:txBody>
        </p:sp>
        <p:sp>
          <p:nvSpPr>
            <p:cNvPr id="13" name="Text Box 44"/>
            <p:cNvSpPr txBox="1"/>
            <p:nvPr/>
          </p:nvSpPr>
          <p:spPr>
            <a:xfrm>
              <a:off x="1637687" y="4080269"/>
              <a:ext cx="1264285" cy="396240"/>
            </a:xfrm>
            <a:prstGeom prst="rect">
              <a:avLst/>
            </a:prstGeom>
            <a:noFill/>
            <a:ln w="19050">
              <a:noFill/>
              <a:miter/>
            </a:ln>
          </p:spPr>
          <p:txBody>
            <a:bodyPr wrap="square"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sz="2000" b="1">
                  <a:latin typeface="Arial" pitchFamily="34" charset="0"/>
                  <a:ea typeface="Arial" pitchFamily="34" charset="0"/>
                </a:rPr>
                <a:t>m</a:t>
              </a:r>
              <a:endParaRPr sz="2000" b="1" dirty="0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14" name="AutoShape 6"/>
            <p:cNvSpPr/>
            <p:nvPr/>
          </p:nvSpPr>
          <p:spPr>
            <a:xfrm>
              <a:off x="170739" y="1793536"/>
              <a:ext cx="3306762" cy="2039937"/>
            </a:xfrm>
            <a:prstGeom prst="cube">
              <a:avLst>
                <a:gd name="adj" fmla="val 25000"/>
              </a:avLst>
            </a:prstGeom>
            <a:solidFill>
              <a:srgbClr val="66FFFF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lvl="0" algn="ctr" eaLnBrk="1" hangingPunct="1"/>
              <a:endParaRPr lang="vi-VN" altLang="x-none" dirty="0">
                <a:latin typeface="Arial" pitchFamily="34" charset="0"/>
                <a:ea typeface="Arial" pitchFamily="34" charset="0"/>
              </a:endParaRPr>
            </a:p>
          </p:txBody>
        </p:sp>
        <p:grpSp>
          <p:nvGrpSpPr>
            <p:cNvPr id="15" name="Group 18"/>
            <p:cNvGrpSpPr>
              <a:grpSpLocks/>
            </p:cNvGrpSpPr>
            <p:nvPr/>
          </p:nvGrpSpPr>
          <p:grpSpPr bwMode="auto">
            <a:xfrm>
              <a:off x="3175716" y="3626506"/>
              <a:ext cx="319088" cy="849222"/>
              <a:chOff x="2308" y="1742"/>
              <a:chExt cx="201" cy="713"/>
            </a:xfrm>
          </p:grpSpPr>
          <p:sp>
            <p:nvSpPr>
              <p:cNvPr id="22" name="Text Box 15"/>
              <p:cNvSpPr txBox="1">
                <a:spLocks noChangeArrowheads="1"/>
              </p:cNvSpPr>
              <p:nvPr/>
            </p:nvSpPr>
            <p:spPr bwMode="auto">
              <a:xfrm>
                <a:off x="2308" y="1742"/>
                <a:ext cx="137" cy="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CC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  <a:p>
                <a:pPr>
                  <a:lnSpc>
                    <a:spcPct val="55000"/>
                  </a:lnSpc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CC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24" name="Line 16"/>
              <p:cNvSpPr>
                <a:spLocks noChangeShapeType="1"/>
              </p:cNvSpPr>
              <p:nvPr/>
            </p:nvSpPr>
            <p:spPr bwMode="auto">
              <a:xfrm>
                <a:off x="2317" y="2111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2400"/>
              </a:p>
            </p:txBody>
          </p:sp>
        </p:grpSp>
        <p:grpSp>
          <p:nvGrpSpPr>
            <p:cNvPr id="16" name="Group 18"/>
            <p:cNvGrpSpPr>
              <a:grpSpLocks/>
            </p:cNvGrpSpPr>
            <p:nvPr/>
          </p:nvGrpSpPr>
          <p:grpSpPr bwMode="auto">
            <a:xfrm>
              <a:off x="1325896" y="3868244"/>
              <a:ext cx="319088" cy="849222"/>
              <a:chOff x="2308" y="1742"/>
              <a:chExt cx="201" cy="713"/>
            </a:xfrm>
          </p:grpSpPr>
          <p:sp>
            <p:nvSpPr>
              <p:cNvPr id="20" name="Text Box 15"/>
              <p:cNvSpPr txBox="1">
                <a:spLocks noChangeArrowheads="1"/>
              </p:cNvSpPr>
              <p:nvPr/>
            </p:nvSpPr>
            <p:spPr bwMode="auto">
              <a:xfrm>
                <a:off x="2308" y="1742"/>
                <a:ext cx="137" cy="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CC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  <a:p>
                <a:pPr>
                  <a:lnSpc>
                    <a:spcPct val="55000"/>
                  </a:lnSpc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CC0000"/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</a:p>
            </p:txBody>
          </p:sp>
          <p:sp>
            <p:nvSpPr>
              <p:cNvPr id="21" name="Line 16"/>
              <p:cNvSpPr>
                <a:spLocks noChangeShapeType="1"/>
              </p:cNvSpPr>
              <p:nvPr/>
            </p:nvSpPr>
            <p:spPr bwMode="auto">
              <a:xfrm>
                <a:off x="2317" y="2111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2400"/>
              </a:p>
            </p:txBody>
          </p:sp>
        </p:grpSp>
        <p:grpSp>
          <p:nvGrpSpPr>
            <p:cNvPr id="17" name="Group 18"/>
            <p:cNvGrpSpPr>
              <a:grpSpLocks/>
            </p:cNvGrpSpPr>
            <p:nvPr/>
          </p:nvGrpSpPr>
          <p:grpSpPr bwMode="auto">
            <a:xfrm>
              <a:off x="3627661" y="2102507"/>
              <a:ext cx="319088" cy="849222"/>
              <a:chOff x="2308" y="1742"/>
              <a:chExt cx="201" cy="713"/>
            </a:xfrm>
          </p:grpSpPr>
          <p:sp>
            <p:nvSpPr>
              <p:cNvPr id="18" name="Text Box 15"/>
              <p:cNvSpPr txBox="1">
                <a:spLocks noChangeArrowheads="1"/>
              </p:cNvSpPr>
              <p:nvPr/>
            </p:nvSpPr>
            <p:spPr bwMode="auto">
              <a:xfrm>
                <a:off x="2308" y="1742"/>
                <a:ext cx="137" cy="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CC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  <a:p>
                <a:pPr>
                  <a:lnSpc>
                    <a:spcPct val="55000"/>
                  </a:lnSpc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CC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sp>
            <p:nvSpPr>
              <p:cNvPr id="19" name="Line 16"/>
              <p:cNvSpPr>
                <a:spLocks noChangeShapeType="1"/>
              </p:cNvSpPr>
              <p:nvPr/>
            </p:nvSpPr>
            <p:spPr bwMode="auto">
              <a:xfrm>
                <a:off x="2317" y="2111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2400"/>
              </a:p>
            </p:txBody>
          </p:sp>
        </p:grpSp>
      </p:grpSp>
      <p:sp>
        <p:nvSpPr>
          <p:cNvPr id="25" name="Cube 24"/>
          <p:cNvSpPr/>
          <p:nvPr/>
        </p:nvSpPr>
        <p:spPr>
          <a:xfrm>
            <a:off x="1645064" y="3481737"/>
            <a:ext cx="2756452" cy="1603513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42703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88030" y="1642946"/>
            <a:ext cx="840339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xung quanh của  hình hộp chữ nhật là:</a:t>
            </a:r>
          </a:p>
        </p:txBody>
      </p:sp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1149990" y="2234377"/>
            <a:ext cx="706510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(25  + 15 ) × 2 × 18 =  1 440  (dm</a:t>
            </a:r>
            <a:r>
              <a:rPr lang="en-US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1268" name="Text Box 6"/>
          <p:cNvSpPr txBox="1">
            <a:spLocks noChangeArrowheads="1"/>
          </p:cNvSpPr>
          <p:nvPr/>
        </p:nvSpPr>
        <p:spPr bwMode="auto">
          <a:xfrm>
            <a:off x="129677" y="4507456"/>
            <a:ext cx="1055076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toàn phần của hình hộp chữ nhật là:</a:t>
            </a:r>
          </a:p>
        </p:txBody>
      </p:sp>
      <p:sp>
        <p:nvSpPr>
          <p:cNvPr id="11269" name="Text Box 7"/>
          <p:cNvSpPr txBox="1">
            <a:spLocks noChangeArrowheads="1"/>
          </p:cNvSpPr>
          <p:nvPr/>
        </p:nvSpPr>
        <p:spPr bwMode="auto">
          <a:xfrm>
            <a:off x="1135243" y="5144118"/>
            <a:ext cx="630896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1440  + 750  = 2190  (dm</a:t>
            </a:r>
            <a:r>
              <a:rPr lang="en-US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1270" name="Text Box 8"/>
          <p:cNvSpPr txBox="1">
            <a:spLocks noChangeArrowheads="1"/>
          </p:cNvSpPr>
          <p:nvPr/>
        </p:nvSpPr>
        <p:spPr bwMode="auto">
          <a:xfrm>
            <a:off x="1926662" y="5903852"/>
            <a:ext cx="9245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số:  S</a:t>
            </a:r>
            <a:r>
              <a:rPr lang="en-US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xq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1440 dm</a:t>
            </a:r>
            <a:r>
              <a:rPr lang="en-US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S</a:t>
            </a:r>
            <a:r>
              <a:rPr lang="en-US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tp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2190 dm</a:t>
            </a:r>
            <a:r>
              <a:rPr lang="en-US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71" name="Text Box 9"/>
          <p:cNvSpPr txBox="1">
            <a:spLocks noChangeArrowheads="1"/>
          </p:cNvSpPr>
          <p:nvPr/>
        </p:nvSpPr>
        <p:spPr bwMode="auto">
          <a:xfrm>
            <a:off x="2729630" y="330221"/>
            <a:ext cx="42672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(a)</a:t>
            </a:r>
          </a:p>
        </p:txBody>
      </p:sp>
      <p:sp>
        <p:nvSpPr>
          <p:cNvPr id="11272" name="Text Box 10"/>
          <p:cNvSpPr txBox="1">
            <a:spLocks noChangeArrowheads="1"/>
          </p:cNvSpPr>
          <p:nvPr/>
        </p:nvSpPr>
        <p:spPr bwMode="auto">
          <a:xfrm>
            <a:off x="9317997" y="2294957"/>
            <a:ext cx="201636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FF0000"/>
                </a:solidFill>
              </a:rPr>
              <a:t>25 dm</a:t>
            </a:r>
          </a:p>
        </p:txBody>
      </p:sp>
      <p:sp>
        <p:nvSpPr>
          <p:cNvPr id="11273" name="Text Box 11"/>
          <p:cNvSpPr txBox="1">
            <a:spLocks noChangeArrowheads="1"/>
          </p:cNvSpPr>
          <p:nvPr/>
        </p:nvSpPr>
        <p:spPr bwMode="auto">
          <a:xfrm rot="18729405">
            <a:off x="10739209" y="1745905"/>
            <a:ext cx="1524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FF0000"/>
                </a:solidFill>
              </a:rPr>
              <a:t>1,5m</a:t>
            </a:r>
          </a:p>
        </p:txBody>
      </p:sp>
      <p:sp>
        <p:nvSpPr>
          <p:cNvPr id="11275" name="Text Box 17"/>
          <p:cNvSpPr txBox="1">
            <a:spLocks noChangeArrowheads="1"/>
          </p:cNvSpPr>
          <p:nvPr/>
        </p:nvSpPr>
        <p:spPr bwMode="auto">
          <a:xfrm>
            <a:off x="88030" y="2983479"/>
            <a:ext cx="1049996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hai mặt đáy của hình hộp chữ nhật là:</a:t>
            </a:r>
          </a:p>
        </p:txBody>
      </p:sp>
      <p:sp>
        <p:nvSpPr>
          <p:cNvPr id="11276" name="Text Box 18"/>
          <p:cNvSpPr txBox="1">
            <a:spLocks noChangeArrowheads="1"/>
          </p:cNvSpPr>
          <p:nvPr/>
        </p:nvSpPr>
        <p:spPr bwMode="auto">
          <a:xfrm>
            <a:off x="1149990" y="3660241"/>
            <a:ext cx="668989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 × 15 ×  2 = 750  (dm</a:t>
            </a:r>
            <a:r>
              <a:rPr lang="en-US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1279" name="Text Box 21"/>
          <p:cNvSpPr txBox="1">
            <a:spLocks noChangeArrowheads="1"/>
          </p:cNvSpPr>
          <p:nvPr/>
        </p:nvSpPr>
        <p:spPr bwMode="auto">
          <a:xfrm rot="-5400000">
            <a:off x="11001136" y="1057248"/>
            <a:ext cx="114300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FF0000"/>
                </a:solidFill>
              </a:rPr>
              <a:t>18 dm</a:t>
            </a:r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1408830" y="1051515"/>
            <a:ext cx="6908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Đổi: 1,5 m = 15 dm </a:t>
            </a:r>
          </a:p>
        </p:txBody>
      </p:sp>
      <p:sp>
        <p:nvSpPr>
          <p:cNvPr id="20" name="Cube 19"/>
          <p:cNvSpPr/>
          <p:nvPr/>
        </p:nvSpPr>
        <p:spPr>
          <a:xfrm>
            <a:off x="8616129" y="707692"/>
            <a:ext cx="2756452" cy="1603513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38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/>
      <p:bldP spid="11268" grpId="0"/>
      <p:bldP spid="11269" grpId="0"/>
      <p:bldP spid="11270" grpId="0"/>
      <p:bldP spid="11271" grpId="0"/>
      <p:bldP spid="11275" grpId="0"/>
      <p:bldP spid="11276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Line 2"/>
          <p:cNvSpPr/>
          <p:nvPr/>
        </p:nvSpPr>
        <p:spPr>
          <a:xfrm>
            <a:off x="4038600" y="1371600"/>
            <a:ext cx="0" cy="2514600"/>
          </a:xfrm>
          <a:prstGeom prst="line">
            <a:avLst/>
          </a:prstGeom>
          <a:ln w="12700" cap="rnd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lstStyle/>
          <a:p>
            <a:pPr lvl="0" eaLnBrk="0" hangingPunct="0"/>
            <a:endParaRPr lang="en-US" altLang="en-US">
              <a:latin typeface="Arial" pitchFamily="34" charset="0"/>
              <a:ea typeface="Arial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8123361" y="208850"/>
            <a:ext cx="4706061" cy="2923930"/>
            <a:chOff x="170739" y="1793536"/>
            <a:chExt cx="4706061" cy="2923930"/>
          </a:xfrm>
        </p:grpSpPr>
        <p:sp>
          <p:nvSpPr>
            <p:cNvPr id="93222" name="Text Box 38"/>
            <p:cNvSpPr txBox="1"/>
            <p:nvPr/>
          </p:nvSpPr>
          <p:spPr>
            <a:xfrm>
              <a:off x="3505199" y="3888171"/>
              <a:ext cx="990600" cy="396240"/>
            </a:xfrm>
            <a:prstGeom prst="rect">
              <a:avLst/>
            </a:prstGeom>
            <a:noFill/>
            <a:ln w="19050">
              <a:noFill/>
              <a:miter/>
            </a:ln>
          </p:spPr>
          <p:txBody>
            <a:bodyPr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2000" b="1" dirty="0">
                  <a:latin typeface="Arial" pitchFamily="34" charset="0"/>
                  <a:ea typeface="Arial" pitchFamily="34" charset="0"/>
                </a:rPr>
                <a:t>m</a:t>
              </a:r>
              <a:endParaRPr sz="2000" b="1" dirty="0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93224" name="Text Box 40"/>
            <p:cNvSpPr txBox="1"/>
            <p:nvPr/>
          </p:nvSpPr>
          <p:spPr>
            <a:xfrm>
              <a:off x="3962400" y="2311619"/>
              <a:ext cx="914400" cy="396240"/>
            </a:xfrm>
            <a:prstGeom prst="rect">
              <a:avLst/>
            </a:prstGeom>
            <a:noFill/>
            <a:ln w="19050">
              <a:noFill/>
              <a:miter/>
            </a:ln>
          </p:spPr>
          <p:txBody>
            <a:bodyPr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sz="2000" b="1" dirty="0">
                  <a:latin typeface="Arial" pitchFamily="34" charset="0"/>
                  <a:ea typeface="Arial" pitchFamily="34" charset="0"/>
                </a:rPr>
                <a:t>m</a:t>
              </a:r>
            </a:p>
          </p:txBody>
        </p:sp>
        <p:sp>
          <p:nvSpPr>
            <p:cNvPr id="93228" name="Text Box 44"/>
            <p:cNvSpPr txBox="1"/>
            <p:nvPr/>
          </p:nvSpPr>
          <p:spPr>
            <a:xfrm>
              <a:off x="1637687" y="4080269"/>
              <a:ext cx="1264285" cy="396240"/>
            </a:xfrm>
            <a:prstGeom prst="rect">
              <a:avLst/>
            </a:prstGeom>
            <a:noFill/>
            <a:ln w="19050">
              <a:noFill/>
              <a:miter/>
            </a:ln>
          </p:spPr>
          <p:txBody>
            <a:bodyPr wrap="square"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sz="2000" b="1">
                  <a:latin typeface="Arial" pitchFamily="34" charset="0"/>
                  <a:ea typeface="Arial" pitchFamily="34" charset="0"/>
                </a:rPr>
                <a:t>m</a:t>
              </a:r>
              <a:endParaRPr sz="2000" b="1" dirty="0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50178" name="AutoShape 6"/>
            <p:cNvSpPr/>
            <p:nvPr/>
          </p:nvSpPr>
          <p:spPr>
            <a:xfrm>
              <a:off x="170739" y="1793536"/>
              <a:ext cx="3306762" cy="2039937"/>
            </a:xfrm>
            <a:prstGeom prst="cube">
              <a:avLst>
                <a:gd name="adj" fmla="val 25000"/>
              </a:avLst>
            </a:prstGeom>
            <a:solidFill>
              <a:srgbClr val="66FFFF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lvl="0" algn="ctr" eaLnBrk="1" hangingPunct="1"/>
              <a:endParaRPr lang="vi-VN" altLang="x-none" dirty="0">
                <a:latin typeface="Arial" pitchFamily="34" charset="0"/>
                <a:ea typeface="Arial" pitchFamily="34" charset="0"/>
              </a:endParaRPr>
            </a:p>
          </p:txBody>
        </p:sp>
        <p:grpSp>
          <p:nvGrpSpPr>
            <p:cNvPr id="29" name="Group 18"/>
            <p:cNvGrpSpPr>
              <a:grpSpLocks/>
            </p:cNvGrpSpPr>
            <p:nvPr/>
          </p:nvGrpSpPr>
          <p:grpSpPr bwMode="auto">
            <a:xfrm>
              <a:off x="3175716" y="3626506"/>
              <a:ext cx="319088" cy="849222"/>
              <a:chOff x="2308" y="1742"/>
              <a:chExt cx="201" cy="713"/>
            </a:xfrm>
          </p:grpSpPr>
          <p:sp>
            <p:nvSpPr>
              <p:cNvPr id="32" name="Text Box 15"/>
              <p:cNvSpPr txBox="1">
                <a:spLocks noChangeArrowheads="1"/>
              </p:cNvSpPr>
              <p:nvPr/>
            </p:nvSpPr>
            <p:spPr bwMode="auto">
              <a:xfrm>
                <a:off x="2308" y="1742"/>
                <a:ext cx="137" cy="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CC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  <a:p>
                <a:pPr>
                  <a:lnSpc>
                    <a:spcPct val="55000"/>
                  </a:lnSpc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CC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33" name="Line 16"/>
              <p:cNvSpPr>
                <a:spLocks noChangeShapeType="1"/>
              </p:cNvSpPr>
              <p:nvPr/>
            </p:nvSpPr>
            <p:spPr bwMode="auto">
              <a:xfrm>
                <a:off x="2317" y="2111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2400"/>
              </a:p>
            </p:txBody>
          </p:sp>
        </p:grpSp>
        <p:grpSp>
          <p:nvGrpSpPr>
            <p:cNvPr id="34" name="Group 18"/>
            <p:cNvGrpSpPr>
              <a:grpSpLocks/>
            </p:cNvGrpSpPr>
            <p:nvPr/>
          </p:nvGrpSpPr>
          <p:grpSpPr bwMode="auto">
            <a:xfrm>
              <a:off x="1325896" y="3868244"/>
              <a:ext cx="319088" cy="849222"/>
              <a:chOff x="2308" y="1742"/>
              <a:chExt cx="201" cy="713"/>
            </a:xfrm>
          </p:grpSpPr>
          <p:sp>
            <p:nvSpPr>
              <p:cNvPr id="35" name="Text Box 15"/>
              <p:cNvSpPr txBox="1">
                <a:spLocks noChangeArrowheads="1"/>
              </p:cNvSpPr>
              <p:nvPr/>
            </p:nvSpPr>
            <p:spPr bwMode="auto">
              <a:xfrm>
                <a:off x="2308" y="1742"/>
                <a:ext cx="137" cy="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CC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  <a:p>
                <a:pPr>
                  <a:lnSpc>
                    <a:spcPct val="55000"/>
                  </a:lnSpc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CC0000"/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</a:p>
            </p:txBody>
          </p:sp>
          <p:sp>
            <p:nvSpPr>
              <p:cNvPr id="36" name="Line 16"/>
              <p:cNvSpPr>
                <a:spLocks noChangeShapeType="1"/>
              </p:cNvSpPr>
              <p:nvPr/>
            </p:nvSpPr>
            <p:spPr bwMode="auto">
              <a:xfrm>
                <a:off x="2317" y="2111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2400"/>
              </a:p>
            </p:txBody>
          </p:sp>
        </p:grpSp>
        <p:grpSp>
          <p:nvGrpSpPr>
            <p:cNvPr id="37" name="Group 18"/>
            <p:cNvGrpSpPr>
              <a:grpSpLocks/>
            </p:cNvGrpSpPr>
            <p:nvPr/>
          </p:nvGrpSpPr>
          <p:grpSpPr bwMode="auto">
            <a:xfrm>
              <a:off x="3627661" y="2102507"/>
              <a:ext cx="319088" cy="849222"/>
              <a:chOff x="2308" y="1742"/>
              <a:chExt cx="201" cy="713"/>
            </a:xfrm>
          </p:grpSpPr>
          <p:sp>
            <p:nvSpPr>
              <p:cNvPr id="38" name="Text Box 15"/>
              <p:cNvSpPr txBox="1">
                <a:spLocks noChangeArrowheads="1"/>
              </p:cNvSpPr>
              <p:nvPr/>
            </p:nvSpPr>
            <p:spPr bwMode="auto">
              <a:xfrm>
                <a:off x="2308" y="1742"/>
                <a:ext cx="137" cy="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CC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  <a:p>
                <a:pPr>
                  <a:lnSpc>
                    <a:spcPct val="55000"/>
                  </a:lnSpc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CC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sp>
            <p:nvSpPr>
              <p:cNvPr id="39" name="Line 16"/>
              <p:cNvSpPr>
                <a:spLocks noChangeShapeType="1"/>
              </p:cNvSpPr>
              <p:nvPr/>
            </p:nvSpPr>
            <p:spPr bwMode="auto">
              <a:xfrm>
                <a:off x="2317" y="2111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2400"/>
              </a:p>
            </p:txBody>
          </p:sp>
        </p:grpSp>
      </p:grpSp>
      <p:sp>
        <p:nvSpPr>
          <p:cNvPr id="75" name="Text Box 4"/>
          <p:cNvSpPr txBox="1">
            <a:spLocks noChangeArrowheads="1"/>
          </p:cNvSpPr>
          <p:nvPr/>
        </p:nvSpPr>
        <p:spPr bwMode="auto">
          <a:xfrm>
            <a:off x="272381" y="515248"/>
            <a:ext cx="840339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xung quanh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hộp chữ nhật là: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033127" y="1120054"/>
                <a:ext cx="5622720" cy="73699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× 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17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30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3127" y="1120054"/>
                <a:ext cx="5622720" cy="736997"/>
              </a:xfrm>
              <a:prstGeom prst="rect">
                <a:avLst/>
              </a:prstGeom>
              <a:blipFill rotWithShape="0">
                <a:blip r:embed="rId2"/>
                <a:stretch>
                  <a:fillRect t="-1653" b="-148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6" name="Text Box 17"/>
          <p:cNvSpPr txBox="1">
            <a:spLocks noChangeArrowheads="1"/>
          </p:cNvSpPr>
          <p:nvPr/>
        </p:nvSpPr>
        <p:spPr bwMode="auto">
          <a:xfrm>
            <a:off x="354625" y="2223820"/>
            <a:ext cx="1049996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hai mặt đáy của hình hộp chữ nhật là: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/>
              <p:cNvSpPr txBox="1"/>
              <p:nvPr/>
            </p:nvSpPr>
            <p:spPr>
              <a:xfrm>
                <a:off x="2023466" y="2833865"/>
                <a:ext cx="5622720" cy="73699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×</m:t>
                        </m:r>
                        <m:f>
                          <m:f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= 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15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3466" y="2833865"/>
                <a:ext cx="5622720" cy="736997"/>
              </a:xfrm>
              <a:prstGeom prst="rect">
                <a:avLst/>
              </a:prstGeom>
              <a:blipFill rotWithShape="0">
                <a:blip r:embed="rId3"/>
                <a:stretch>
                  <a:fillRect t="-1653" b="-148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8" name="Text Box 6"/>
          <p:cNvSpPr txBox="1">
            <a:spLocks noChangeArrowheads="1"/>
          </p:cNvSpPr>
          <p:nvPr/>
        </p:nvSpPr>
        <p:spPr bwMode="auto">
          <a:xfrm>
            <a:off x="354625" y="4021350"/>
            <a:ext cx="1055076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toàn phần của hình hộp chữ nhật là: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Box 78"/>
              <p:cNvSpPr txBox="1"/>
              <p:nvPr/>
            </p:nvSpPr>
            <p:spPr>
              <a:xfrm>
                <a:off x="2262565" y="4641630"/>
                <a:ext cx="5622720" cy="69846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17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30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15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33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30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79" name="TextBox 7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2565" y="4641630"/>
                <a:ext cx="5622720" cy="698461"/>
              </a:xfrm>
              <a:prstGeom prst="rect">
                <a:avLst/>
              </a:prstGeom>
              <a:blipFill rotWithShape="0">
                <a:blip r:embed="rId4"/>
                <a:stretch>
                  <a:fillRect t="-4348" b="-182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 Box 8"/>
              <p:cNvSpPr txBox="1">
                <a:spLocks noChangeArrowheads="1"/>
              </p:cNvSpPr>
              <p:nvPr/>
            </p:nvSpPr>
            <p:spPr bwMode="auto">
              <a:xfrm>
                <a:off x="5460761" y="5674097"/>
                <a:ext cx="5667577" cy="7042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8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Đáp số:  S</a:t>
                </a:r>
                <a:r>
                  <a:rPr lang="en-US" sz="2800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xq</a:t>
                </a:r>
                <a:r>
                  <a:rPr lang="en-US" sz="28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sz="28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</a:t>
                </a:r>
                <a:r>
                  <a:rPr lang="en-US" sz="2800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8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 </a:t>
                </a:r>
                <a:r>
                  <a:rPr lang="en-US" sz="28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sz="2800" baseline="-250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tp</a:t>
                </a:r>
                <a:r>
                  <a:rPr lang="en-US" sz="28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33</m:t>
                        </m:r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30</m:t>
                        </m:r>
                      </m:den>
                    </m:f>
                  </m:oMath>
                </a14:m>
                <a:r>
                  <a:rPr lang="en-US" sz="28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</a:t>
                </a:r>
                <a:r>
                  <a:rPr lang="en-US" sz="2800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sz="28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0" name="Text 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60761" y="5674097"/>
                <a:ext cx="5667577" cy="704295"/>
              </a:xfrm>
              <a:prstGeom prst="rect">
                <a:avLst/>
              </a:prstGeom>
              <a:blipFill rotWithShape="0">
                <a:blip r:embed="rId5"/>
                <a:stretch>
                  <a:fillRect l="-2258" b="-1043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157372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  <p:bldP spid="6" grpId="0"/>
      <p:bldP spid="76" grpId="0"/>
      <p:bldP spid="77" grpId="0"/>
      <p:bldP spid="78" grpId="0"/>
      <p:bldP spid="79" grpId="0"/>
      <p:bldP spid="8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5538988-6FA6-4AA0-A47C-4E01DD4EDFA8}"/>
              </a:ext>
            </a:extLst>
          </p:cNvPr>
          <p:cNvSpPr txBox="1"/>
          <p:nvPr/>
        </p:nvSpPr>
        <p:spPr>
          <a:xfrm>
            <a:off x="1762538" y="366623"/>
            <a:ext cx="7527235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8dm = 0,8m    </a:t>
            </a:r>
          </a:p>
          <a:p>
            <a:r>
              <a:rPr lang="en-US" sz="2800" dirty="0"/>
              <a:t> </a:t>
            </a:r>
            <a:r>
              <a:rPr lang="en-US" sz="2800" dirty="0" err="1"/>
              <a:t>Diện</a:t>
            </a:r>
            <a:r>
              <a:rPr lang="en-US" sz="2800" dirty="0"/>
              <a:t> </a:t>
            </a:r>
            <a:r>
              <a:rPr lang="en-US" sz="2800" dirty="0" err="1"/>
              <a:t>tích</a:t>
            </a:r>
            <a:r>
              <a:rPr lang="en-US" sz="2800" dirty="0"/>
              <a:t> </a:t>
            </a:r>
            <a:r>
              <a:rPr lang="en-US" sz="2800" dirty="0" err="1"/>
              <a:t>xung</a:t>
            </a:r>
            <a:r>
              <a:rPr lang="en-US" sz="2800" dirty="0"/>
              <a:t> </a:t>
            </a:r>
            <a:r>
              <a:rPr lang="en-US" sz="2800" dirty="0" err="1"/>
              <a:t>quanh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cái</a:t>
            </a:r>
            <a:r>
              <a:rPr lang="en-US" sz="2800" dirty="0"/>
              <a:t> </a:t>
            </a:r>
            <a:r>
              <a:rPr lang="en-US" sz="2800" dirty="0" err="1"/>
              <a:t>thùng</a:t>
            </a:r>
            <a:r>
              <a:rPr lang="en-US" sz="2800" dirty="0"/>
              <a:t> </a:t>
            </a:r>
            <a:r>
              <a:rPr lang="en-US" sz="2800" dirty="0" err="1"/>
              <a:t>là</a:t>
            </a:r>
            <a:r>
              <a:rPr lang="en-US" sz="2800" dirty="0"/>
              <a:t>:</a:t>
            </a:r>
          </a:p>
          <a:p>
            <a:endParaRPr lang="en-US" sz="2800" dirty="0"/>
          </a:p>
          <a:p>
            <a:r>
              <a:rPr lang="en-US" sz="2800" dirty="0"/>
              <a:t>(1,5 + 0,6) × 2 × 0,8 = 3,36 (m2)</a:t>
            </a:r>
          </a:p>
          <a:p>
            <a:endParaRPr lang="en-US" sz="2800" dirty="0"/>
          </a:p>
          <a:p>
            <a:r>
              <a:rPr lang="en-US" sz="2800" dirty="0" err="1"/>
              <a:t>Diện</a:t>
            </a:r>
            <a:r>
              <a:rPr lang="en-US" sz="2800" dirty="0"/>
              <a:t> </a:t>
            </a:r>
            <a:r>
              <a:rPr lang="en-US" sz="2800" dirty="0" err="1"/>
              <a:t>tích</a:t>
            </a:r>
            <a:r>
              <a:rPr lang="en-US" sz="2800" dirty="0"/>
              <a:t> </a:t>
            </a:r>
            <a:r>
              <a:rPr lang="en-US" sz="2800" dirty="0" err="1"/>
              <a:t>đáy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cái</a:t>
            </a:r>
            <a:r>
              <a:rPr lang="en-US" sz="2800" dirty="0"/>
              <a:t> </a:t>
            </a:r>
            <a:r>
              <a:rPr lang="en-US" sz="2800" dirty="0" err="1"/>
              <a:t>thùng</a:t>
            </a:r>
            <a:r>
              <a:rPr lang="en-US" sz="2800" dirty="0"/>
              <a:t> </a:t>
            </a:r>
            <a:r>
              <a:rPr lang="en-US" sz="2800" dirty="0" err="1"/>
              <a:t>là</a:t>
            </a:r>
            <a:r>
              <a:rPr lang="en-US" sz="2800" dirty="0"/>
              <a:t>:</a:t>
            </a:r>
          </a:p>
          <a:p>
            <a:endParaRPr lang="en-US" sz="2800" dirty="0"/>
          </a:p>
          <a:p>
            <a:r>
              <a:rPr lang="en-US" sz="2800" dirty="0"/>
              <a:t>1,5 × 0,6 = 0,9 (m2)</a:t>
            </a:r>
          </a:p>
          <a:p>
            <a:endParaRPr lang="en-US" sz="2800" dirty="0"/>
          </a:p>
          <a:p>
            <a:r>
              <a:rPr lang="en-US" sz="2800" dirty="0" err="1"/>
              <a:t>Diện</a:t>
            </a:r>
            <a:r>
              <a:rPr lang="en-US" sz="2800" dirty="0"/>
              <a:t> </a:t>
            </a:r>
            <a:r>
              <a:rPr lang="en-US" sz="2800" dirty="0" err="1"/>
              <a:t>tích</a:t>
            </a:r>
            <a:r>
              <a:rPr lang="en-US" sz="2800" dirty="0"/>
              <a:t> </a:t>
            </a:r>
            <a:r>
              <a:rPr lang="en-US" sz="2800" dirty="0" err="1"/>
              <a:t>quét</a:t>
            </a:r>
            <a:r>
              <a:rPr lang="en-US" sz="2800" dirty="0"/>
              <a:t> </a:t>
            </a:r>
            <a:r>
              <a:rPr lang="en-US" sz="2800" dirty="0" err="1"/>
              <a:t>sơn</a:t>
            </a:r>
            <a:r>
              <a:rPr lang="en-US" sz="2800" dirty="0"/>
              <a:t> </a:t>
            </a:r>
            <a:r>
              <a:rPr lang="en-US" sz="2800" dirty="0" err="1"/>
              <a:t>là</a:t>
            </a:r>
            <a:r>
              <a:rPr lang="en-US" sz="2800" dirty="0"/>
              <a:t>:</a:t>
            </a:r>
          </a:p>
          <a:p>
            <a:endParaRPr lang="en-US" sz="2800" dirty="0"/>
          </a:p>
          <a:p>
            <a:r>
              <a:rPr lang="en-US" sz="2800" dirty="0"/>
              <a:t>3,36 + 0,9 = 4,26 (m2)</a:t>
            </a:r>
          </a:p>
          <a:p>
            <a:endParaRPr lang="en-US" sz="2800" dirty="0"/>
          </a:p>
          <a:p>
            <a:r>
              <a:rPr lang="en-US" sz="2800" dirty="0" err="1"/>
              <a:t>Đáp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: 4,26 m2</a:t>
            </a:r>
          </a:p>
        </p:txBody>
      </p:sp>
    </p:spTree>
    <p:extLst>
      <p:ext uri="{BB962C8B-B14F-4D97-AF65-F5344CB8AC3E}">
        <p14:creationId xmlns:p14="http://schemas.microsoft.com/office/powerpoint/2010/main" val="1033018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049935" y="4995863"/>
            <a:ext cx="2095500" cy="1833562"/>
          </a:xfrm>
          <a:noFill/>
        </p:spPr>
      </p:pic>
      <p:pic>
        <p:nvPicPr>
          <p:cNvPr id="3891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3204" y="2319521"/>
            <a:ext cx="2747433" cy="178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8919" name="Rectangle 3"/>
          <p:cNvSpPr>
            <a:spLocks noChangeArrowheads="1"/>
          </p:cNvSpPr>
          <p:nvPr/>
        </p:nvSpPr>
        <p:spPr bwMode="auto">
          <a:xfrm>
            <a:off x="711200" y="1739900"/>
            <a:ext cx="66040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giải</a:t>
            </a:r>
          </a:p>
          <a:p>
            <a:pPr lvl="0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Đổi 8dm = 0,8m</a:t>
            </a:r>
          </a:p>
          <a:p>
            <a:pPr lvl="0"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Diện tích xung quanh cái thùng không nắp là:</a:t>
            </a:r>
          </a:p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	(1,5 + 0,6) x 2 x 0,8  = 3,36 (m</a:t>
            </a:r>
            <a:r>
              <a:rPr lang="en-US" sz="2400" b="1" baseline="30000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2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)</a:t>
            </a:r>
          </a:p>
          <a:p>
            <a:pPr algn="ctr" eaLnBrk="1" hangingPunct="1">
              <a:spcBef>
                <a:spcPct val="50000"/>
              </a:spcBef>
            </a:pPr>
            <a:endParaRPr lang="en-US" alt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21"/>
          <p:cNvSpPr txBox="1"/>
          <p:nvPr/>
        </p:nvSpPr>
        <p:spPr>
          <a:xfrm>
            <a:off x="361363" y="346615"/>
            <a:ext cx="11336020" cy="1292662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algn="just" eaLnBrk="1" hangingPunct="1">
              <a:spcBef>
                <a:spcPct val="50000"/>
              </a:spcBef>
            </a:pPr>
            <a:r>
              <a:rPr sz="2600" b="1" u="sng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</a:rPr>
              <a:t>Bài 2</a:t>
            </a:r>
            <a:r>
              <a:rPr sz="26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</a:rPr>
              <a:t>: </a:t>
            </a:r>
            <a:r>
              <a:rPr sz="2600" dirty="0">
                <a:latin typeface="Times New Roman" pitchFamily="18" charset="0"/>
                <a:ea typeface="Times New Roman" pitchFamily="18" charset="0"/>
              </a:rPr>
              <a:t>Một </a:t>
            </a:r>
            <a:r>
              <a:rPr lang="vi-VN" sz="2600" dirty="0">
                <a:latin typeface="Times New Roman" pitchFamily="18" charset="0"/>
                <a:ea typeface="Times New Roman" pitchFamily="18" charset="0"/>
              </a:rPr>
              <a:t>cái thùng không nắp </a:t>
            </a:r>
            <a:r>
              <a:rPr lang="en-US" sz="2600" dirty="0" err="1">
                <a:latin typeface="Times New Roman" pitchFamily="18" charset="0"/>
                <a:ea typeface="Times New Roman" pitchFamily="18" charset="0"/>
              </a:rPr>
              <a:t>dạng</a:t>
            </a:r>
            <a:r>
              <a:rPr lang="en-US" sz="2600" dirty="0">
                <a:latin typeface="Times New Roman" pitchFamily="18" charset="0"/>
                <a:ea typeface="Times New Roman" pitchFamily="18" charset="0"/>
              </a:rPr>
              <a:t> </a:t>
            </a:r>
            <a:r>
              <a:rPr lang="vi-VN" sz="2600" dirty="0">
                <a:latin typeface="Times New Roman" pitchFamily="18" charset="0"/>
                <a:ea typeface="Times New Roman" pitchFamily="18" charset="0"/>
              </a:rPr>
              <a:t>hình hộp chữ nhật có chiều dài 1,5m, chiều rộng 0,6m</a:t>
            </a:r>
            <a:r>
              <a:rPr lang="en-US" sz="2600" dirty="0">
                <a:latin typeface="Times New Roman" pitchFamily="18" charset="0"/>
                <a:ea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ea typeface="Times New Roman" pitchFamily="18" charset="0"/>
              </a:rPr>
              <a:t>và</a:t>
            </a:r>
            <a:r>
              <a:rPr lang="vi-VN" sz="2600" dirty="0">
                <a:latin typeface="Times New Roman" pitchFamily="18" charset="0"/>
                <a:ea typeface="Times New Roman" pitchFamily="18" charset="0"/>
              </a:rPr>
              <a:t> chiều cao 8dm</a:t>
            </a:r>
            <a:r>
              <a:rPr lang="en-US" sz="2600" dirty="0">
                <a:latin typeface="Times New Roman" pitchFamily="18" charset="0"/>
                <a:ea typeface="Times New Roman" pitchFamily="18" charset="0"/>
              </a:rPr>
              <a:t>. N</a:t>
            </a:r>
            <a:r>
              <a:rPr lang="vi-VN" sz="2600" dirty="0">
                <a:latin typeface="Times New Roman" pitchFamily="18" charset="0"/>
                <a:ea typeface="Times New Roman" pitchFamily="18" charset="0"/>
              </a:rPr>
              <a:t>gười ta sơn mặt ngoài của thùng. Hỏi diện tích quét sơn là bao nhiêu mét vuông?</a:t>
            </a:r>
          </a:p>
        </p:txBody>
      </p:sp>
      <p:sp>
        <p:nvSpPr>
          <p:cNvPr id="10" name="Text Box 9"/>
          <p:cNvSpPr txBox="1"/>
          <p:nvPr/>
        </p:nvSpPr>
        <p:spPr>
          <a:xfrm>
            <a:off x="711200" y="3870228"/>
            <a:ext cx="6096000" cy="1077218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rgbClr val="FF0000"/>
                </a:solidFill>
                <a:latin typeface="Arial" pitchFamily="34" charset="0"/>
                <a:ea typeface="Arial" pitchFamily="34" charset="0"/>
              </a:rPr>
              <a:t>    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Diện tích mặt </a:t>
            </a:r>
            <a:r>
              <a:rPr sz="2400" b="1" dirty="0" err="1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đáy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sz="2400" b="1" dirty="0" err="1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của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cái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 thùng </a:t>
            </a:r>
            <a:r>
              <a:rPr sz="2400" b="1" dirty="0" err="1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là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: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ea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	</a:t>
            </a: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1,5 x 0,6 = 0,9 (m</a:t>
            </a:r>
            <a:r>
              <a:rPr lang="vi-VN" sz="2400" b="1" baseline="30000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2</a:t>
            </a: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)</a:t>
            </a:r>
          </a:p>
        </p:txBody>
      </p:sp>
      <p:sp>
        <p:nvSpPr>
          <p:cNvPr id="2" name="Rectangle 1"/>
          <p:cNvSpPr/>
          <p:nvPr/>
        </p:nvSpPr>
        <p:spPr>
          <a:xfrm>
            <a:off x="711200" y="5086318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Diện tích quét sơn của cái thùng là :</a:t>
            </a:r>
          </a:p>
          <a:p>
            <a:pPr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	3,36 + 0,9 = 4,26 (m</a:t>
            </a:r>
            <a:r>
              <a:rPr lang="vi-VN" sz="2400" b="1" baseline="30000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2</a:t>
            </a: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)</a:t>
            </a:r>
          </a:p>
        </p:txBody>
      </p:sp>
      <p:sp>
        <p:nvSpPr>
          <p:cNvPr id="3" name="Rectangle 2"/>
          <p:cNvSpPr/>
          <p:nvPr/>
        </p:nvSpPr>
        <p:spPr>
          <a:xfrm>
            <a:off x="4910319" y="6194314"/>
            <a:ext cx="22381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Đáp số: 4,26 m</a:t>
            </a:r>
            <a:r>
              <a:rPr lang="en-US" sz="2400" b="1" baseline="30000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2</a:t>
            </a:r>
          </a:p>
        </p:txBody>
      </p:sp>
      <p:sp>
        <p:nvSpPr>
          <p:cNvPr id="13" name="Text Box 5"/>
          <p:cNvSpPr txBox="1"/>
          <p:nvPr/>
        </p:nvSpPr>
        <p:spPr>
          <a:xfrm rot="19794880">
            <a:off x="9809855" y="3874631"/>
            <a:ext cx="1066800" cy="461665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0,6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m</a:t>
            </a:r>
          </a:p>
        </p:txBody>
      </p:sp>
      <p:sp>
        <p:nvSpPr>
          <p:cNvPr id="14" name="Text Box 6"/>
          <p:cNvSpPr txBox="1"/>
          <p:nvPr/>
        </p:nvSpPr>
        <p:spPr>
          <a:xfrm rot="16200000">
            <a:off x="10385989" y="2724790"/>
            <a:ext cx="1066800" cy="461665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8</a:t>
            </a:r>
            <a:r>
              <a:rPr sz="2400" b="1" dirty="0" err="1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dm</a:t>
            </a:r>
            <a:endParaRPr sz="2400" b="1" dirty="0">
              <a:solidFill>
                <a:srgbClr val="FF0000"/>
              </a:solidFill>
              <a:latin typeface="Times New Roman" pitchFamily="18" charset="0"/>
              <a:ea typeface="Arial" pitchFamily="34" charset="0"/>
            </a:endParaRPr>
          </a:p>
        </p:txBody>
      </p:sp>
      <p:sp>
        <p:nvSpPr>
          <p:cNvPr id="15" name="Text Box 4"/>
          <p:cNvSpPr txBox="1"/>
          <p:nvPr/>
        </p:nvSpPr>
        <p:spPr>
          <a:xfrm>
            <a:off x="8200770" y="4236523"/>
            <a:ext cx="1100455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1,5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1879467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89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89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89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89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9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9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2" descr="Parchment"/>
          <p:cNvSpPr txBox="1"/>
          <p:nvPr/>
        </p:nvSpPr>
        <p:spPr>
          <a:xfrm>
            <a:off x="448673" y="5611241"/>
            <a:ext cx="12246611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d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)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 Diện tích xung quanh của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hai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 hình hộp chữ nhật không bằng nhau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.</a:t>
            </a:r>
            <a:endParaRPr lang="vi-VN" sz="2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ea typeface="Arial" pitchFamily="34" charset="0"/>
              <a:sym typeface="+mn-ea"/>
            </a:endParaRPr>
          </a:p>
        </p:txBody>
      </p:sp>
      <p:sp>
        <p:nvSpPr>
          <p:cNvPr id="92167" name="Text Box 7"/>
          <p:cNvSpPr txBox="1"/>
          <p:nvPr/>
        </p:nvSpPr>
        <p:spPr>
          <a:xfrm>
            <a:off x="358140" y="4353658"/>
            <a:ext cx="10850880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b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)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Diện tích toàn phần của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hai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hình hộp chữ nhật không bằng nhau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.</a:t>
            </a:r>
            <a:endParaRPr lang="vi-VN" sz="2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ea typeface="Arial" pitchFamily="34" charset="0"/>
            </a:endParaRPr>
          </a:p>
        </p:txBody>
      </p:sp>
      <p:sp>
        <p:nvSpPr>
          <p:cNvPr id="92168" name="Text Box 8"/>
          <p:cNvSpPr txBox="1"/>
          <p:nvPr/>
        </p:nvSpPr>
        <p:spPr>
          <a:xfrm>
            <a:off x="384811" y="4964962"/>
            <a:ext cx="11008360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c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)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Diện tích xung quanh của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hai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hình hộp chữ nhật bằng nhau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.</a:t>
            </a:r>
            <a:endParaRPr lang="vi-VN" sz="2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ea typeface="Arial" pitchFamily="34" charset="0"/>
            </a:endParaRPr>
          </a:p>
        </p:txBody>
      </p:sp>
      <p:sp>
        <p:nvSpPr>
          <p:cNvPr id="92181" name="Text Box 21"/>
          <p:cNvSpPr txBox="1"/>
          <p:nvPr/>
        </p:nvSpPr>
        <p:spPr>
          <a:xfrm>
            <a:off x="384811" y="223520"/>
            <a:ext cx="8839200" cy="48768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algn="just" eaLnBrk="1" hangingPunct="1">
              <a:spcBef>
                <a:spcPct val="50000"/>
              </a:spcBef>
            </a:pPr>
            <a:r>
              <a:rPr sz="2600" b="1" u="sng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</a:rPr>
              <a:t>Bài </a:t>
            </a:r>
            <a:r>
              <a:rPr lang="vi-VN" sz="2600" b="1" u="sng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</a:rPr>
              <a:t>3: </a:t>
            </a:r>
          </a:p>
        </p:txBody>
      </p:sp>
      <p:sp>
        <p:nvSpPr>
          <p:cNvPr id="4" name="Text Box 7"/>
          <p:cNvSpPr txBox="1"/>
          <p:nvPr/>
        </p:nvSpPr>
        <p:spPr>
          <a:xfrm>
            <a:off x="165104" y="3734438"/>
            <a:ext cx="10151745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  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a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)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Diện tích toàn phần của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hai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hình hộp chữ nhật bằng nhau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.</a:t>
            </a:r>
            <a:endParaRPr lang="vi-VN" sz="2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ea typeface="Arial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6571982" y="408541"/>
            <a:ext cx="3502247" cy="3252324"/>
            <a:chOff x="6922553" y="486576"/>
            <a:chExt cx="3502246" cy="3252324"/>
          </a:xfrm>
        </p:grpSpPr>
        <p:sp>
          <p:nvSpPr>
            <p:cNvPr id="8" name="AutoShape 16"/>
            <p:cNvSpPr/>
            <p:nvPr/>
          </p:nvSpPr>
          <p:spPr>
            <a:xfrm>
              <a:off x="6922553" y="486576"/>
              <a:ext cx="1959682" cy="2768135"/>
            </a:xfrm>
            <a:prstGeom prst="cube">
              <a:avLst>
                <a:gd name="adj" fmla="val 25000"/>
              </a:avLst>
            </a:prstGeom>
            <a:solidFill>
              <a:srgbClr val="67EBF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lvl="0" algn="ctr" eaLnBrk="1" hangingPunct="1"/>
              <a:endParaRPr lang="vi-VN" altLang="x-none" dirty="0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9" name="Line 18"/>
            <p:cNvSpPr/>
            <p:nvPr/>
          </p:nvSpPr>
          <p:spPr>
            <a:xfrm flipH="1">
              <a:off x="6922553" y="2766235"/>
              <a:ext cx="499394" cy="488475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10" name="Line 19"/>
            <p:cNvSpPr/>
            <p:nvPr/>
          </p:nvSpPr>
          <p:spPr>
            <a:xfrm>
              <a:off x="7433541" y="486576"/>
              <a:ext cx="11594" cy="226823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11" name="Line 20"/>
            <p:cNvSpPr/>
            <p:nvPr/>
          </p:nvSpPr>
          <p:spPr>
            <a:xfrm>
              <a:off x="7433541" y="2766236"/>
              <a:ext cx="14371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12" name="Text Box 4"/>
            <p:cNvSpPr txBox="1"/>
            <p:nvPr/>
          </p:nvSpPr>
          <p:spPr>
            <a:xfrm>
              <a:off x="8957314" y="1401269"/>
              <a:ext cx="1467485" cy="45720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square"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2400" b="1" dirty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2,5d</a:t>
              </a:r>
              <a:r>
                <a:rPr sz="2400" b="1" dirty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m</a:t>
              </a:r>
            </a:p>
          </p:txBody>
        </p:sp>
        <p:sp>
          <p:nvSpPr>
            <p:cNvPr id="23" name="Text Box 5"/>
            <p:cNvSpPr txBox="1"/>
            <p:nvPr/>
          </p:nvSpPr>
          <p:spPr>
            <a:xfrm>
              <a:off x="7096885" y="3277235"/>
              <a:ext cx="1066800" cy="461665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2400" b="1" dirty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1,5</a:t>
              </a:r>
              <a:r>
                <a:rPr lang="en-US" sz="2400" b="1" dirty="0" err="1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d</a:t>
              </a:r>
              <a:r>
                <a:rPr sz="2400" b="1" dirty="0" err="1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m</a:t>
              </a:r>
              <a:endPara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endParaRPr>
            </a:p>
          </p:txBody>
        </p:sp>
        <p:sp>
          <p:nvSpPr>
            <p:cNvPr id="24" name="Text Box 6"/>
            <p:cNvSpPr txBox="1"/>
            <p:nvPr/>
          </p:nvSpPr>
          <p:spPr>
            <a:xfrm>
              <a:off x="8746119" y="2833822"/>
              <a:ext cx="1066800" cy="461665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2400" b="1" dirty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1,2</a:t>
              </a:r>
              <a:r>
                <a:rPr lang="en-US" sz="2400" b="1" dirty="0" err="1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d</a:t>
              </a:r>
              <a:r>
                <a:rPr sz="2400" b="1" dirty="0" err="1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m</a:t>
              </a:r>
              <a:endPara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889035" y="661836"/>
            <a:ext cx="4351940" cy="2765364"/>
            <a:chOff x="936532" y="1026876"/>
            <a:chExt cx="4351940" cy="2765364"/>
          </a:xfrm>
        </p:grpSpPr>
        <p:grpSp>
          <p:nvGrpSpPr>
            <p:cNvPr id="14" name="Group 13"/>
            <p:cNvGrpSpPr/>
            <p:nvPr/>
          </p:nvGrpSpPr>
          <p:grpSpPr>
            <a:xfrm>
              <a:off x="948138" y="1026876"/>
              <a:ext cx="4340334" cy="2765364"/>
              <a:chOff x="948138" y="1026876"/>
              <a:chExt cx="4340334" cy="2765364"/>
            </a:xfrm>
          </p:grpSpPr>
          <p:sp>
            <p:nvSpPr>
              <p:cNvPr id="28" name="Text Box 4"/>
              <p:cNvSpPr txBox="1"/>
              <p:nvPr/>
            </p:nvSpPr>
            <p:spPr>
              <a:xfrm>
                <a:off x="1880101" y="3330575"/>
                <a:ext cx="1100454" cy="461665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:pPr lvl="0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FF0000"/>
                    </a:solidFill>
                    <a:latin typeface="Times New Roman" pitchFamily="18" charset="0"/>
                    <a:ea typeface="Arial" pitchFamily="34" charset="0"/>
                  </a:rPr>
                  <a:t>2</a:t>
                </a:r>
                <a:r>
                  <a:rPr lang="vi-VN" sz="2400" b="1" dirty="0">
                    <a:solidFill>
                      <a:srgbClr val="FF0000"/>
                    </a:solidFill>
                    <a:latin typeface="Times New Roman" pitchFamily="18" charset="0"/>
                    <a:ea typeface="Arial" pitchFamily="34" charset="0"/>
                  </a:rPr>
                  <a:t>,5</a:t>
                </a:r>
                <a:r>
                  <a:rPr lang="en-US" sz="2400" b="1" dirty="0" err="1">
                    <a:solidFill>
                      <a:srgbClr val="FF0000"/>
                    </a:solidFill>
                    <a:latin typeface="Times New Roman" pitchFamily="18" charset="0"/>
                    <a:ea typeface="Arial" pitchFamily="34" charset="0"/>
                  </a:rPr>
                  <a:t>d</a:t>
                </a:r>
                <a:r>
                  <a:rPr sz="2400" b="1" dirty="0" err="1">
                    <a:solidFill>
                      <a:srgbClr val="FF0000"/>
                    </a:solidFill>
                    <a:latin typeface="Times New Roman" pitchFamily="18" charset="0"/>
                    <a:ea typeface="Arial" pitchFamily="34" charset="0"/>
                  </a:rPr>
                  <a:t>m</a:t>
                </a:r>
                <a:endParaRPr sz="2400" b="1" dirty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endParaRPr>
              </a:p>
            </p:txBody>
          </p:sp>
          <p:sp>
            <p:nvSpPr>
              <p:cNvPr id="29" name="Text Box 5"/>
              <p:cNvSpPr txBox="1"/>
              <p:nvPr/>
            </p:nvSpPr>
            <p:spPr>
              <a:xfrm>
                <a:off x="3923094" y="2873375"/>
                <a:ext cx="1066800" cy="461665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anchor="t">
                <a:spAutoFit/>
              </a:bodyPr>
              <a:lstStyle/>
              <a:p>
                <a:pPr lvl="0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FF0000"/>
                    </a:solidFill>
                    <a:latin typeface="Times New Roman" pitchFamily="18" charset="0"/>
                    <a:ea typeface="Arial" pitchFamily="34" charset="0"/>
                  </a:rPr>
                  <a:t>1,5d</a:t>
                </a:r>
                <a:r>
                  <a:rPr sz="2400" b="1" dirty="0">
                    <a:solidFill>
                      <a:srgbClr val="FF0000"/>
                    </a:solidFill>
                    <a:latin typeface="Times New Roman" pitchFamily="18" charset="0"/>
                    <a:ea typeface="Arial" pitchFamily="34" charset="0"/>
                  </a:rPr>
                  <a:t>m</a:t>
                </a:r>
              </a:p>
            </p:txBody>
          </p:sp>
          <p:sp>
            <p:nvSpPr>
              <p:cNvPr id="30" name="Text Box 6"/>
              <p:cNvSpPr txBox="1"/>
              <p:nvPr/>
            </p:nvSpPr>
            <p:spPr>
              <a:xfrm>
                <a:off x="4221672" y="1813685"/>
                <a:ext cx="1066800" cy="461665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anchor="t">
                <a:spAutoFit/>
              </a:bodyPr>
              <a:lstStyle/>
              <a:p>
                <a:pPr lvl="0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FF0000"/>
                    </a:solidFill>
                    <a:latin typeface="Times New Roman" pitchFamily="18" charset="0"/>
                    <a:ea typeface="Arial" pitchFamily="34" charset="0"/>
                  </a:rPr>
                  <a:t>1,2dm</a:t>
                </a:r>
                <a:endParaRPr sz="2400" b="1" dirty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endParaRPr>
              </a:p>
            </p:txBody>
          </p:sp>
          <p:sp>
            <p:nvSpPr>
              <p:cNvPr id="32" name="AutoShape 16"/>
              <p:cNvSpPr/>
              <p:nvPr/>
            </p:nvSpPr>
            <p:spPr>
              <a:xfrm>
                <a:off x="948138" y="1026876"/>
                <a:ext cx="3230192" cy="2326640"/>
              </a:xfrm>
              <a:prstGeom prst="cube">
                <a:avLst>
                  <a:gd name="adj" fmla="val 25000"/>
                </a:avLst>
              </a:prstGeom>
              <a:solidFill>
                <a:srgbClr val="74E1EC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pPr lvl="0" algn="ctr" eaLnBrk="1" hangingPunct="1"/>
                <a:endParaRPr lang="vi-VN" altLang="x-none" dirty="0">
                  <a:latin typeface="Arial" pitchFamily="34" charset="0"/>
                  <a:ea typeface="Arial" pitchFamily="34" charset="0"/>
                </a:endParaRPr>
              </a:p>
            </p:txBody>
          </p:sp>
        </p:grpSp>
        <p:sp>
          <p:nvSpPr>
            <p:cNvPr id="34" name="Line 18"/>
            <p:cNvSpPr/>
            <p:nvPr/>
          </p:nvSpPr>
          <p:spPr>
            <a:xfrm flipH="1">
              <a:off x="936532" y="2766236"/>
              <a:ext cx="574790" cy="579647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35" name="Line 19"/>
            <p:cNvSpPr/>
            <p:nvPr/>
          </p:nvSpPr>
          <p:spPr>
            <a:xfrm flipH="1">
              <a:off x="1511323" y="1026876"/>
              <a:ext cx="4171" cy="173936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36" name="Line 20"/>
            <p:cNvSpPr/>
            <p:nvPr/>
          </p:nvSpPr>
          <p:spPr>
            <a:xfrm>
              <a:off x="1511322" y="2766236"/>
              <a:ext cx="2667007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</p:grpSp>
      <p:sp>
        <p:nvSpPr>
          <p:cNvPr id="18" name="Rectangle 17"/>
          <p:cNvSpPr/>
          <p:nvPr/>
        </p:nvSpPr>
        <p:spPr>
          <a:xfrm>
            <a:off x="11218076" y="3686897"/>
            <a:ext cx="377417" cy="396209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11226596" y="4321546"/>
            <a:ext cx="377417" cy="396209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11226596" y="4937422"/>
            <a:ext cx="377417" cy="396209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11226596" y="5598475"/>
            <a:ext cx="377417" cy="396209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832273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577" y="183869"/>
            <a:ext cx="3874111" cy="290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8463" y="183869"/>
            <a:ext cx="3511551" cy="339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1353973"/>
              </p:ext>
            </p:extLst>
          </p:nvPr>
        </p:nvGraphicFramePr>
        <p:xfrm>
          <a:off x="188261" y="3485402"/>
          <a:ext cx="12003738" cy="32596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5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795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381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1047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lang="en-US" sz="20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hộp</a:t>
                      </a:r>
                      <a:r>
                        <a:rPr lang="en-US" sz="20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chữ</a:t>
                      </a:r>
                      <a:r>
                        <a:rPr lang="en-US" sz="20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nhật</a:t>
                      </a:r>
                      <a:endParaRPr lang="en-US" sz="2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lang="en-US" sz="20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A</a:t>
                      </a:r>
                      <a:endParaRPr lang="en-US" sz="2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lang="en-US" sz="20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B</a:t>
                      </a:r>
                      <a:endParaRPr lang="en-US" sz="2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625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/>
                        <a:t>Chiều</a:t>
                      </a:r>
                      <a:r>
                        <a:rPr lang="en-US" sz="2000" b="1" baseline="0" dirty="0"/>
                        <a:t> </a:t>
                      </a:r>
                      <a:r>
                        <a:rPr lang="en-US" sz="2000" b="1" baseline="0" dirty="0" err="1"/>
                        <a:t>dài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2,5 dm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1,5 dm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5699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/>
                        <a:t>Chiều</a:t>
                      </a:r>
                      <a:r>
                        <a:rPr lang="en-US" sz="2000" b="1" baseline="0" dirty="0"/>
                        <a:t> </a:t>
                      </a:r>
                      <a:r>
                        <a:rPr lang="en-US" sz="2000" b="1" baseline="0" dirty="0" err="1"/>
                        <a:t>rộng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1,5 dm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1,2 dm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625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/>
                        <a:t>Chiều</a:t>
                      </a:r>
                      <a:r>
                        <a:rPr lang="en-US" sz="2000" b="1" baseline="0" dirty="0"/>
                        <a:t> </a:t>
                      </a:r>
                      <a:r>
                        <a:rPr lang="en-US" sz="2000" b="1" baseline="0" dirty="0" err="1"/>
                        <a:t>cao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1,2 dm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2,5 dm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9597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en-US" sz="32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sz="3200" baseline="-250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xq</a:t>
                      </a:r>
                      <a:r>
                        <a:rPr lang="en-US" sz="3200" b="1" dirty="0">
                          <a:solidFill>
                            <a:srgbClr val="0000CC"/>
                          </a:solidFill>
                          <a:latin typeface="Times New Roman" pitchFamily="18" charset="0"/>
                        </a:rPr>
                        <a:t> </a:t>
                      </a:r>
                      <a:endParaRPr lang="en-US" sz="3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Arial" pitchFamily="34" charset="0"/>
                          <a:cs typeface="Times New Roman" panose="02020603050405020304" pitchFamily="18" charset="0"/>
                        </a:rPr>
                        <a:t>(2,5 + 1,5) x 2 x 1,2 = 9,6 (dm</a:t>
                      </a:r>
                      <a:r>
                        <a:rPr kumimoji="0" lang="en-US" sz="2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Arial" pitchFamily="34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Arial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anose="02020603050405020304" pitchFamily="18" charset="0"/>
                        </a:rPr>
                        <a:t>(1,5 + 1,2) x 2 x </a:t>
                      </a:r>
                      <a:r>
                        <a:rPr lang="en-US" sz="2400" b="1" baseline="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anose="02020603050405020304" pitchFamily="18" charset="0"/>
                        </a:rPr>
                        <a:t> 2,5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anose="02020603050405020304" pitchFamily="18" charset="0"/>
                        </a:rPr>
                        <a:t> = 13,5 (dm</a:t>
                      </a:r>
                      <a:r>
                        <a:rPr lang="en-US" sz="2400" b="1" baseline="300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162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sz="3600" baseline="-250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tp</a:t>
                      </a:r>
                      <a:endParaRPr lang="en-US" sz="3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9,6 + (2,5 x 1,5 x 2) = 17,1   (</a:t>
                      </a: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Arial" pitchFamily="34" charset="0"/>
                          <a:cs typeface="Times New Roman" panose="02020603050405020304" pitchFamily="18" charset="0"/>
                        </a:rPr>
                        <a:t>dm</a:t>
                      </a:r>
                      <a:r>
                        <a:rPr kumimoji="0" lang="en-US" sz="2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Arial" pitchFamily="34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Arial" pitchFamily="34" charset="0"/>
                          <a:cs typeface="Times New Roman" panose="02020603050405020304" pitchFamily="18" charset="0"/>
                        </a:rPr>
                        <a:t> 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13,5</a:t>
                      </a:r>
                      <a:r>
                        <a:rPr lang="en-US" sz="2400" b="1" baseline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(1,5 x 1,2 x 2 ) = 17,1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anose="02020603050405020304" pitchFamily="18" charset="0"/>
                        </a:rPr>
                        <a:t>(dm</a:t>
                      </a:r>
                      <a:r>
                        <a:rPr lang="en-US" sz="2400" b="1" baseline="300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9859962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735</Words>
  <Application>Microsoft Office PowerPoint</Application>
  <PresentationFormat>Widescreen</PresentationFormat>
  <Paragraphs>128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Garamond</vt:lpstr>
      <vt:lpstr>Tahoma</vt:lpstr>
      <vt:lpstr>Times New Roman</vt:lpstr>
      <vt:lpstr>VNI-Times</vt:lpstr>
      <vt:lpstr>Office Theme</vt:lpstr>
      <vt:lpstr>Clarity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WPP Presentation</dc:title>
  <dc:creator>ASUS PC</dc:creator>
  <cp:lastModifiedBy>Tran Phuong Anh</cp:lastModifiedBy>
  <cp:revision>35</cp:revision>
  <dcterms:created xsi:type="dcterms:W3CDTF">2018-01-28T21:55:00Z</dcterms:created>
  <dcterms:modified xsi:type="dcterms:W3CDTF">2022-02-14T04:07:41Z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1033-10.1.0.5644</vt:lpwstr>
  </property>
</Properties>
</file>