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4"/>
  </p:notesMasterIdLst>
  <p:sldIdLst>
    <p:sldId id="258" r:id="rId4"/>
    <p:sldId id="256" r:id="rId5"/>
    <p:sldId id="281" r:id="rId6"/>
    <p:sldId id="316" r:id="rId7"/>
    <p:sldId id="317" r:id="rId8"/>
    <p:sldId id="293" r:id="rId9"/>
    <p:sldId id="294" r:id="rId10"/>
    <p:sldId id="295" r:id="rId11"/>
    <p:sldId id="318" r:id="rId12"/>
    <p:sldId id="311" r:id="rId13"/>
    <p:sldId id="262" r:id="rId14"/>
    <p:sldId id="257" r:id="rId15"/>
    <p:sldId id="264" r:id="rId16"/>
    <p:sldId id="265" r:id="rId17"/>
    <p:sldId id="266" r:id="rId18"/>
    <p:sldId id="267" r:id="rId19"/>
    <p:sldId id="263" r:id="rId20"/>
    <p:sldId id="277" r:id="rId21"/>
    <p:sldId id="260" r:id="rId22"/>
    <p:sldId id="280" r:id="rId23"/>
    <p:sldId id="268" r:id="rId24"/>
    <p:sldId id="279" r:id="rId25"/>
    <p:sldId id="270" r:id="rId26"/>
    <p:sldId id="259" r:id="rId27"/>
    <p:sldId id="271" r:id="rId28"/>
    <p:sldId id="272" r:id="rId29"/>
    <p:sldId id="273" r:id="rId30"/>
    <p:sldId id="274" r:id="rId31"/>
    <p:sldId id="27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CC00"/>
    <a:srgbClr val="FFCC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86" autoAdjust="0"/>
  </p:normalViewPr>
  <p:slideViewPr>
    <p:cSldViewPr>
      <p:cViewPr varScale="1">
        <p:scale>
          <a:sx n="57" d="100"/>
          <a:sy n="57" d="100"/>
        </p:scale>
        <p:origin x="123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98953-CF08-4D95-B3F0-B03698DA1249}" type="datetimeFigureOut">
              <a:rPr lang="en-US" smtClean="0"/>
              <a:t>11/24/2023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A3CB9-F4C0-437E-80BC-20C3424246C3}" type="slidenum">
              <a:rPr lang="en-US" smtClean="0"/>
              <a:t>‹#›</a:t>
            </a:fld>
            <a:endParaRPr lang="en-US"/>
          </a:p>
        </p:txBody>
      </p:sp>
    </p:spTree>
    <p:extLst>
      <p:ext uri="{BB962C8B-B14F-4D97-AF65-F5344CB8AC3E}">
        <p14:creationId xmlns:p14="http://schemas.microsoft.com/office/powerpoint/2010/main" val="8269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6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Chốt: Với</a:t>
            </a:r>
            <a:r>
              <a:rPr lang="vi-VN" baseline="0"/>
              <a:t> dạng bài tìm x có rất nhiều dạng và cách tìm khác nhau, tùy từng dạng mà chúng ta có cách làm cho phù hợp.</a:t>
            </a:r>
            <a:endParaRPr lang="en-US"/>
          </a:p>
        </p:txBody>
      </p:sp>
      <p:sp>
        <p:nvSpPr>
          <p:cNvPr id="4" name="Slide Number Placeholder 3"/>
          <p:cNvSpPr>
            <a:spLocks noGrp="1"/>
          </p:cNvSpPr>
          <p:nvPr>
            <p:ph type="sldNum" sz="quarter" idx="10"/>
          </p:nvPr>
        </p:nvSpPr>
        <p:spPr/>
        <p:txBody>
          <a:bodyPr/>
          <a:lstStyle/>
          <a:p>
            <a:fld id="{6C8A3CB9-F4C0-437E-80BC-20C3424246C3}" type="slidenum">
              <a:rPr lang="en-US" smtClean="0"/>
              <a:t>22</a:t>
            </a:fld>
            <a:endParaRPr lang="en-US"/>
          </a:p>
        </p:txBody>
      </p:sp>
    </p:spTree>
    <p:extLst>
      <p:ext uri="{BB962C8B-B14F-4D97-AF65-F5344CB8AC3E}">
        <p14:creationId xmlns:p14="http://schemas.microsoft.com/office/powerpoint/2010/main" val="84216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Bài</a:t>
            </a:r>
            <a:r>
              <a:rPr lang="vi-VN" baseline="0" dirty="0"/>
              <a:t> tập này giúp các con củng cố được kiến thức nào? </a:t>
            </a:r>
          </a:p>
          <a:p>
            <a:r>
              <a:rPr lang="vi-VN" baseline="0" dirty="0"/>
              <a:t>Đến bài tập con đã hoàn thành được mục tiêu nào của bài?</a:t>
            </a:r>
            <a:endParaRPr lang="en-US" baseline="0" dirty="0"/>
          </a:p>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23</a:t>
            </a:fld>
            <a:endParaRPr lang="en-US"/>
          </a:p>
        </p:txBody>
      </p:sp>
    </p:spTree>
    <p:extLst>
      <p:ext uri="{BB962C8B-B14F-4D97-AF65-F5344CB8AC3E}">
        <p14:creationId xmlns:p14="http://schemas.microsoft.com/office/powerpoint/2010/main" val="73968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38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41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52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45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84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19</a:t>
            </a:fld>
            <a:endParaRPr lang="en-US"/>
          </a:p>
        </p:txBody>
      </p:sp>
    </p:spTree>
    <p:extLst>
      <p:ext uri="{BB962C8B-B14F-4D97-AF65-F5344CB8AC3E}">
        <p14:creationId xmlns:p14="http://schemas.microsoft.com/office/powerpoint/2010/main" val="281383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a:t>
            </a:r>
            <a:r>
              <a:rPr lang="vi-VN" baseline="0" dirty="0"/>
              <a:t> Muốn thực hiện phép chia một số thập phân cho một số tự nhiên ta làm thế nào?</a:t>
            </a:r>
            <a:endParaRPr lang="en-US" baseline="0" dirty="0"/>
          </a:p>
          <a:p>
            <a:r>
              <a:rPr lang="en-US" baseline="0" dirty="0"/>
              <a:t>Khi chia </a:t>
            </a:r>
            <a:r>
              <a:rPr lang="en-US" baseline="0" dirty="0" err="1"/>
              <a:t>một</a:t>
            </a:r>
            <a:r>
              <a:rPr lang="en-US" baseline="0" dirty="0"/>
              <a:t> STP </a:t>
            </a:r>
            <a:r>
              <a:rPr lang="en-US" baseline="0" dirty="0" err="1"/>
              <a:t>cho</a:t>
            </a:r>
            <a:r>
              <a:rPr lang="en-US" baseline="0" dirty="0"/>
              <a:t> 1 STN ta </a:t>
            </a:r>
            <a:r>
              <a:rPr lang="en-US" baseline="0" dirty="0" err="1"/>
              <a:t>thấy</a:t>
            </a:r>
            <a:r>
              <a:rPr lang="en-US" baseline="0" dirty="0"/>
              <a:t> </a:t>
            </a:r>
            <a:r>
              <a:rPr lang="en-US" baseline="0" dirty="0" err="1"/>
              <a:t>bước</a:t>
            </a:r>
            <a:r>
              <a:rPr lang="en-US" baseline="0" dirty="0"/>
              <a:t> </a:t>
            </a:r>
            <a:r>
              <a:rPr lang="en-US" baseline="0" dirty="0" err="1"/>
              <a:t>nào</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nhất</a:t>
            </a:r>
            <a:r>
              <a:rPr lang="en-US" baseline="0" dirty="0"/>
              <a:t>? (</a:t>
            </a:r>
            <a:r>
              <a:rPr lang="en-US" baseline="0" dirty="0" err="1"/>
              <a:t>Viết</a:t>
            </a:r>
            <a:r>
              <a:rPr lang="en-US" baseline="0" dirty="0"/>
              <a:t> </a:t>
            </a:r>
            <a:r>
              <a:rPr lang="en-US" baseline="0" dirty="0" err="1"/>
              <a:t>dấu</a:t>
            </a:r>
            <a:r>
              <a:rPr lang="en-US" baseline="0" dirty="0"/>
              <a:t> </a:t>
            </a:r>
            <a:r>
              <a:rPr lang="en-US" baseline="0" dirty="0" err="1"/>
              <a:t>phẩy</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thương</a:t>
            </a:r>
            <a:r>
              <a:rPr lang="en-US" baseline="0" dirty="0"/>
              <a:t>)</a:t>
            </a:r>
          </a:p>
          <a:p>
            <a:r>
              <a:rPr lang="en-US" baseline="0" dirty="0"/>
              <a:t>Qua BT 1, con </a:t>
            </a:r>
            <a:r>
              <a:rPr lang="en-US" baseline="0" dirty="0" err="1"/>
              <a:t>đã</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20</a:t>
            </a:fld>
            <a:endParaRPr lang="en-US"/>
          </a:p>
        </p:txBody>
      </p:sp>
    </p:spTree>
    <p:extLst>
      <p:ext uri="{BB962C8B-B14F-4D97-AF65-F5344CB8AC3E}">
        <p14:creationId xmlns:p14="http://schemas.microsoft.com/office/powerpoint/2010/main" val="113756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 Muốn</a:t>
            </a:r>
            <a:r>
              <a:rPr lang="vi-VN" baseline="0" dirty="0"/>
              <a:t> tìm thừa số chưa biết ta làm thế nào? Khi làm bài dạng này con cần lưu ý điều gì?</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21</a:t>
            </a:fld>
            <a:endParaRPr lang="en-US"/>
          </a:p>
        </p:txBody>
      </p:sp>
    </p:spTree>
    <p:extLst>
      <p:ext uri="{BB962C8B-B14F-4D97-AF65-F5344CB8AC3E}">
        <p14:creationId xmlns:p14="http://schemas.microsoft.com/office/powerpoint/2010/main" val="331843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72563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9394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49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7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4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13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4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32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5282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1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2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77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7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7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79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4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47303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7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50085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smtClean="0"/>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676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smtClean="0"/>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7991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smtClean="0"/>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5803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317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70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11/24/2023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33654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a:solidFill>
                  <a:prstClr val="black">
                    <a:tint val="75000"/>
                  </a:prstClr>
                </a:solidFill>
              </a:rPr>
              <a:pPr/>
              <a:t>11/24/2023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1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2607238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D:\BAI%20GIANG%20HKI\LTVC%20&#272;&#218;NG%20NH&#7844;T\Em%20Ve%20Moi%20Truong%20Mau%20Xanh-Dangcapnhat_qz59.mp3"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21.xml"/><Relationship Id="rId18" Type="http://schemas.openxmlformats.org/officeDocument/2006/relationships/image" Target="../media/image10.gif"/><Relationship Id="rId3" Type="http://schemas.microsoft.com/office/2007/relationships/media" Target="../media/media3.wav"/><Relationship Id="rId7" Type="http://schemas.openxmlformats.org/officeDocument/2006/relationships/image" Target="../media/image15.png"/><Relationship Id="rId12" Type="http://schemas.openxmlformats.org/officeDocument/2006/relationships/image" Target="../media/image17.png"/><Relationship Id="rId17" Type="http://schemas.openxmlformats.org/officeDocument/2006/relationships/slide" Target="slide15.xml"/><Relationship Id="rId2" Type="http://schemas.microsoft.com/office/2007/relationships/media" Target="../media/media2.wav"/><Relationship Id="rId16" Type="http://schemas.openxmlformats.org/officeDocument/2006/relationships/image" Target="../media/image19.gif"/><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image" Target="../media/image14.gif"/><Relationship Id="rId11" Type="http://schemas.openxmlformats.org/officeDocument/2006/relationships/slide" Target="slide16.xml"/><Relationship Id="rId5" Type="http://schemas.openxmlformats.org/officeDocument/2006/relationships/slideLayout" Target="../slideLayouts/slideLayout23.xml"/><Relationship Id="rId15" Type="http://schemas.openxmlformats.org/officeDocument/2006/relationships/slide" Target="slide23.xml"/><Relationship Id="rId10" Type="http://schemas.openxmlformats.org/officeDocument/2006/relationships/slide" Target="slide1.xml"/><Relationship Id="rId19" Type="http://schemas.openxmlformats.org/officeDocument/2006/relationships/slide" Target="slide13.xml"/><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Em Ve Moi Truong Mau Xanh-Dangcapnhat_qz59.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762125" y="4191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4986" y="533400"/>
            <a:ext cx="8220075" cy="369332"/>
          </a:xfrm>
          <a:prstGeom prst="rect">
            <a:avLst/>
          </a:prstGeom>
          <a:noFill/>
        </p:spPr>
        <p:txBody>
          <a:bodyPr wrap="square" rtlCol="0">
            <a:spAutoFit/>
          </a:bodyPr>
          <a:lstStyle/>
          <a:p>
            <a:endParaRPr lang="en-US"/>
          </a:p>
        </p:txBody>
      </p:sp>
      <p:sp>
        <p:nvSpPr>
          <p:cNvPr id="11" name="Rectangle 10">
            <a:extLst>
              <a:ext uri="{FF2B5EF4-FFF2-40B4-BE49-F238E27FC236}">
                <a16:creationId xmlns:a16="http://schemas.microsoft.com/office/drawing/2014/main" id="{CC2A11ED-DD2F-42CC-8B91-B557555EBDB4}"/>
              </a:ext>
            </a:extLst>
          </p:cNvPr>
          <p:cNvSpPr/>
          <p:nvPr/>
        </p:nvSpPr>
        <p:spPr>
          <a:xfrm>
            <a:off x="1914525" y="1382822"/>
            <a:ext cx="8829676" cy="4092357"/>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Bài</a:t>
            </a:r>
            <a:r>
              <a:rPr lang="en-US" sz="5400" b="1" spc="50" dirty="0">
                <a:ln w="11430"/>
                <a:effectLst>
                  <a:outerShdw blurRad="76200" dist="50800" dir="5400000" algn="tl" rotWithShape="0">
                    <a:srgbClr val="000000">
                      <a:alpha val="65000"/>
                    </a:srgbClr>
                  </a:outerShdw>
                </a:effectLst>
                <a:latin typeface="Times New Roman"/>
              </a:rPr>
              <a:t>: Chia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tự</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nhiên</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cho</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thập</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phân</a:t>
            </a:r>
            <a:endParaRPr lang="en-US" sz="5400" b="1" spc="50" dirty="0">
              <a:ln w="11430"/>
              <a:effectLst>
                <a:outerShdw blurRad="76200" dist="50800" dir="5400000" algn="tl" rotWithShape="0">
                  <a:srgbClr val="000000">
                    <a:alpha val="65000"/>
                  </a:srgbClr>
                </a:outerShdw>
              </a:effectLst>
              <a:latin typeface="Times New Roman"/>
            </a:endParaRPr>
          </a:p>
          <a:p>
            <a:pPr algn="ctr"/>
            <a:r>
              <a:rPr lang="en-US" sz="5400" b="1" spc="50" dirty="0">
                <a:ln w="11430"/>
                <a:effectLst>
                  <a:outerShdw blurRad="76200" dist="50800" dir="5400000" algn="tl" rotWithShape="0">
                    <a:srgbClr val="000000">
                      <a:alpha val="65000"/>
                    </a:srgbClr>
                  </a:outerShdw>
                </a:effectLst>
                <a:latin typeface="Times New Roman"/>
              </a:rPr>
              <a:t>Trang 69, 70</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012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4981" fill="hold"/>
                                        <p:tgtEl>
                                          <p:spTgt spid="20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a:off x="0" y="1454727"/>
            <a:ext cx="2798618" cy="524102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1601" y="4876801"/>
            <a:ext cx="1829721" cy="1974273"/>
          </a:xfrm>
          <a:prstGeom prst="rect">
            <a:avLst/>
          </a:prstGeom>
        </p:spPr>
      </p:pic>
      <p:pic>
        <p:nvPicPr>
          <p:cNvPr id="16" name="Picture 15"/>
          <p:cNvPicPr>
            <a:picLocks noChangeAspect="1"/>
          </p:cNvPicPr>
          <p:nvPr/>
        </p:nvPicPr>
        <p:blipFill>
          <a:blip r:embed="rId6"/>
          <a:stretch>
            <a:fillRect/>
          </a:stretch>
        </p:blipFill>
        <p:spPr>
          <a:xfrm>
            <a:off x="9906461" y="3034052"/>
            <a:ext cx="1554615" cy="1408298"/>
          </a:xfrm>
          <a:prstGeom prst="rect">
            <a:avLst/>
          </a:prstGeom>
        </p:spPr>
      </p:pic>
      <p:pic>
        <p:nvPicPr>
          <p:cNvPr id="8" name="图片 5"/>
          <p:cNvPicPr>
            <a:picLocks noChangeAspect="1"/>
          </p:cNvPicPr>
          <p:nvPr/>
        </p:nvPicPr>
        <p:blipFill rotWithShape="1">
          <a:blip r:embed="rId7" cstate="print">
            <a:extLst>
              <a:ext uri="{28A0092B-C50C-407E-A947-70E740481C1C}">
                <a14:useLocalDpi xmlns:a14="http://schemas.microsoft.com/office/drawing/2010/main" val="0"/>
              </a:ext>
            </a:extLst>
          </a:blip>
          <a:srcRect l="76804" t="66677"/>
          <a:stretch/>
        </p:blipFill>
        <p:spPr>
          <a:xfrm rot="16435821">
            <a:off x="4247105" y="-1644434"/>
            <a:ext cx="5078485" cy="7464298"/>
          </a:xfrm>
          <a:prstGeom prst="rect">
            <a:avLst/>
          </a:prstGeom>
        </p:spPr>
      </p:pic>
      <p:sp>
        <p:nvSpPr>
          <p:cNvPr id="9" name="TextBox 48"/>
          <p:cNvSpPr txBox="1"/>
          <p:nvPr/>
        </p:nvSpPr>
        <p:spPr>
          <a:xfrm rot="21448236">
            <a:off x="3451349" y="1723036"/>
            <a:ext cx="492592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54534D"/>
                </a:solidFill>
                <a:effectLst/>
                <a:uLnTx/>
                <a:uFillTx/>
                <a:latin typeface="Calibri"/>
                <a:ea typeface="华康雅宋体W9" panose="02020909000000000000" pitchFamily="49" charset="-122"/>
                <a:cs typeface="+mn-ea"/>
                <a:sym typeface="+mn-lt"/>
              </a:rPr>
              <a:t>        </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KHÁM</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PHÁ</a:t>
            </a:r>
            <a:endPar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endParaRPr>
          </a:p>
        </p:txBody>
      </p:sp>
    </p:spTree>
    <p:extLst>
      <p:ext uri="{BB962C8B-B14F-4D97-AF65-F5344CB8AC3E}">
        <p14:creationId xmlns:p14="http://schemas.microsoft.com/office/powerpoint/2010/main" val="427478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4827" y="1071265"/>
            <a:ext cx="353173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MỤC TIÊU</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2895600" y="2819400"/>
            <a:ext cx="6629400" cy="1077218"/>
          </a:xfrm>
          <a:prstGeom prst="rect">
            <a:avLst/>
          </a:prstGeom>
          <a:noFill/>
        </p:spPr>
        <p:txBody>
          <a:bodyPr wrap="square" rtlCol="0">
            <a:spAutoFit/>
          </a:bodyPr>
          <a:lstStyle/>
          <a:p>
            <a:pPr algn="just">
              <a:buClr>
                <a:srgbClr val="FF0000"/>
              </a:buClr>
              <a:buSzPct val="120000"/>
            </a:pPr>
            <a:r>
              <a:rPr lang="vi-VN" sz="3200" b="1" dirty="0">
                <a:latin typeface="+mj-lt"/>
              </a:rPr>
              <a:t>Biết cách thực hiện chia một số thập phân cho một số tự nhiên.</a:t>
            </a:r>
            <a:endParaRPr lang="en-US" sz="3200" b="1" dirty="0">
              <a:latin typeface="+mj-lt"/>
            </a:endParaRPr>
          </a:p>
        </p:txBody>
      </p:sp>
      <p:sp>
        <p:nvSpPr>
          <p:cNvPr id="5" name="Freeform 11">
            <a:extLst>
              <a:ext uri="{FF2B5EF4-FFF2-40B4-BE49-F238E27FC236}">
                <a16:creationId xmlns:a16="http://schemas.microsoft.com/office/drawing/2014/main" id="{8D2B1025-BFFF-4622-87CE-B0AEADB687F6}"/>
              </a:ext>
            </a:extLst>
          </p:cNvPr>
          <p:cNvSpPr/>
          <p:nvPr/>
        </p:nvSpPr>
        <p:spPr bwMode="auto">
          <a:xfrm>
            <a:off x="2419174" y="3043096"/>
            <a:ext cx="468807" cy="35497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009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2057400"/>
            <a:ext cx="5867400" cy="914400"/>
          </a:xfrm>
          <a:prstGeom prst="rect">
            <a:avLst/>
          </a:prstGeom>
          <a:noFill/>
        </p:spPr>
        <p:txBody>
          <a:bodyPr wrap="square" lIns="91440" tIns="45720" rIns="91440" bIns="45720" numCol="1">
            <a:prstTxWarp prst="textWave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solidFill>
                  <a:srgbClr val="FF0000"/>
                </a:solidFill>
                <a:effectLst>
                  <a:outerShdw blurRad="76200" dist="50800" dir="5400000" algn="tl" rotWithShape="0">
                    <a:srgbClr val="000000">
                      <a:alpha val="65000"/>
                    </a:srgbClr>
                  </a:outerShdw>
                </a:effectLst>
                <a:latin typeface="+mj-lt"/>
              </a:rPr>
              <a:t>KHÁM PHÁ</a:t>
            </a:r>
            <a:endParaRPr lang="en-US" sz="5400"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0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866900" y="3810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400" b="1" u="sng" dirty="0" err="1">
                <a:latin typeface="Times New Roman" pitchFamily="18" charset="0"/>
              </a:rPr>
              <a:t>Ví</a:t>
            </a:r>
            <a:r>
              <a:rPr lang="en-US" altLang="en-US" sz="2400" b="1" u="sng" dirty="0">
                <a:latin typeface="Times New Roman" pitchFamily="18" charset="0"/>
              </a:rPr>
              <a:t> </a:t>
            </a:r>
            <a:r>
              <a:rPr lang="en-US" altLang="en-US" sz="2400" b="1" u="sng" dirty="0" err="1">
                <a:latin typeface="Times New Roman" pitchFamily="18" charset="0"/>
              </a:rPr>
              <a:t>dụ</a:t>
            </a:r>
            <a:r>
              <a:rPr lang="en-US" altLang="en-US" sz="2400" b="1" u="sng" dirty="0">
                <a:latin typeface="Times New Roman" pitchFamily="18" charset="0"/>
              </a:rPr>
              <a:t> 1</a:t>
            </a:r>
            <a:r>
              <a:rPr lang="en-US" altLang="en-US" sz="2400" b="1" dirty="0">
                <a:latin typeface="Times New Roman" pitchFamily="18" charset="0"/>
              </a:rPr>
              <a:t>: </a:t>
            </a:r>
            <a:r>
              <a:rPr lang="en-US" altLang="en-US" sz="2400" b="1" dirty="0" err="1">
                <a:latin typeface="Times New Roman" pitchFamily="18" charset="0"/>
              </a:rPr>
              <a:t>Một</a:t>
            </a:r>
            <a:r>
              <a:rPr lang="en-US" altLang="en-US" sz="2400" b="1" dirty="0">
                <a:latin typeface="Times New Roman" pitchFamily="18" charset="0"/>
              </a:rPr>
              <a:t> </a:t>
            </a:r>
            <a:r>
              <a:rPr lang="en-US" altLang="en-US" sz="2400" b="1" dirty="0" err="1">
                <a:latin typeface="Times New Roman" pitchFamily="18" charset="0"/>
              </a:rPr>
              <a:t>sợi</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8,4 </a:t>
            </a:r>
            <a:r>
              <a:rPr lang="en-US" altLang="en-US" sz="2400" b="1" dirty="0" err="1">
                <a:latin typeface="Times New Roman" pitchFamily="18" charset="0"/>
              </a:rPr>
              <a:t>mét</a:t>
            </a:r>
            <a:r>
              <a:rPr lang="en-US" altLang="en-US" sz="2400" b="1" dirty="0">
                <a:latin typeface="Times New Roman" pitchFamily="18" charset="0"/>
              </a:rPr>
              <a:t> </a:t>
            </a:r>
            <a:r>
              <a:rPr lang="en-US" altLang="en-US" sz="2400" b="1" dirty="0" err="1">
                <a:latin typeface="Times New Roman" pitchFamily="18" charset="0"/>
              </a:rPr>
              <a:t>được</a:t>
            </a:r>
            <a:r>
              <a:rPr lang="en-US" altLang="en-US" sz="2400" b="1" dirty="0">
                <a:latin typeface="Times New Roman" pitchFamily="18" charset="0"/>
              </a:rPr>
              <a:t> chia </a:t>
            </a:r>
            <a:r>
              <a:rPr lang="en-US" altLang="en-US" sz="2400" b="1" dirty="0" err="1">
                <a:latin typeface="Times New Roman" pitchFamily="18" charset="0"/>
              </a:rPr>
              <a:t>thành</a:t>
            </a:r>
            <a:r>
              <a:rPr lang="en-US" altLang="en-US" sz="2400" b="1" dirty="0">
                <a:latin typeface="Times New Roman" pitchFamily="18" charset="0"/>
              </a:rPr>
              <a:t> 4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bằng</a:t>
            </a:r>
            <a:r>
              <a:rPr lang="en-US" altLang="en-US" sz="2400" b="1" dirty="0">
                <a:latin typeface="Times New Roman" pitchFamily="18" charset="0"/>
              </a:rPr>
              <a:t> </a:t>
            </a:r>
            <a:r>
              <a:rPr lang="en-US" altLang="en-US" sz="2400" b="1" dirty="0" err="1">
                <a:latin typeface="Times New Roman" pitchFamily="18" charset="0"/>
              </a:rPr>
              <a:t>nhau</a:t>
            </a:r>
            <a:r>
              <a:rPr lang="en-US" altLang="en-US" sz="2400" b="1" dirty="0">
                <a:latin typeface="Times New Roman" pitchFamily="18" charset="0"/>
              </a:rPr>
              <a:t>. </a:t>
            </a:r>
            <a:r>
              <a:rPr lang="en-US" altLang="en-US" sz="2400" b="1" dirty="0" err="1">
                <a:latin typeface="Times New Roman" pitchFamily="18" charset="0"/>
              </a:rPr>
              <a:t>Hỏi</a:t>
            </a:r>
            <a:r>
              <a:rPr lang="en-US" altLang="en-US" sz="2400" b="1" dirty="0">
                <a:latin typeface="Times New Roman" pitchFamily="18" charset="0"/>
              </a:rPr>
              <a:t> </a:t>
            </a:r>
            <a:r>
              <a:rPr lang="en-US" altLang="en-US" sz="2400" b="1" dirty="0" err="1">
                <a:latin typeface="Times New Roman" pitchFamily="18" charset="0"/>
              </a:rPr>
              <a:t>mỗi</a:t>
            </a:r>
            <a:r>
              <a:rPr lang="en-US" altLang="en-US" sz="2400" b="1" dirty="0">
                <a:latin typeface="Times New Roman" pitchFamily="18" charset="0"/>
              </a:rPr>
              <a:t>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bao </a:t>
            </a:r>
            <a:r>
              <a:rPr lang="en-US" altLang="en-US" sz="2400" b="1" dirty="0" err="1">
                <a:latin typeface="Times New Roman" pitchFamily="18" charset="0"/>
              </a:rPr>
              <a:t>nhiêu</a:t>
            </a:r>
            <a:r>
              <a:rPr lang="en-US" altLang="en-US" sz="2400" b="1" dirty="0">
                <a:latin typeface="Times New Roman" pitchFamily="18" charset="0"/>
              </a:rPr>
              <a:t> </a:t>
            </a:r>
            <a:r>
              <a:rPr lang="en-US" altLang="en-US" sz="2400" b="1" dirty="0" err="1">
                <a:latin typeface="Times New Roman" pitchFamily="18" charset="0"/>
              </a:rPr>
              <a:t>mét</a:t>
            </a:r>
            <a:r>
              <a:rPr lang="en-US" altLang="en-US" sz="2400" b="1" dirty="0">
                <a:latin typeface="Times New Roman" pitchFamily="18" charset="0"/>
              </a:rPr>
              <a:t> ?</a:t>
            </a:r>
          </a:p>
        </p:txBody>
      </p:sp>
      <p:sp>
        <p:nvSpPr>
          <p:cNvPr id="4100" name="Text Box 10"/>
          <p:cNvSpPr txBox="1">
            <a:spLocks noChangeArrowheads="1"/>
          </p:cNvSpPr>
          <p:nvPr/>
        </p:nvSpPr>
        <p:spPr bwMode="auto">
          <a:xfrm>
            <a:off x="2362200" y="2743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667000" y="21336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667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191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7620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59436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flipV="1">
            <a:off x="92964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667000" y="2209800"/>
            <a:ext cx="6629400" cy="3048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3340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8,4 m</a:t>
            </a:r>
          </a:p>
        </p:txBody>
      </p:sp>
      <p:sp>
        <p:nvSpPr>
          <p:cNvPr id="6182" name="Text Box 38"/>
          <p:cNvSpPr txBox="1">
            <a:spLocks noChangeArrowheads="1"/>
          </p:cNvSpPr>
          <p:nvPr/>
        </p:nvSpPr>
        <p:spPr bwMode="auto">
          <a:xfrm>
            <a:off x="3124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4110" name="Text Box 18"/>
          <p:cNvSpPr txBox="1">
            <a:spLocks noChangeArrowheads="1"/>
          </p:cNvSpPr>
          <p:nvPr/>
        </p:nvSpPr>
        <p:spPr bwMode="auto">
          <a:xfrm>
            <a:off x="3200400" y="31242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5140" name="AutoShape 20"/>
          <p:cNvSpPr>
            <a:spLocks/>
          </p:cNvSpPr>
          <p:nvPr/>
        </p:nvSpPr>
        <p:spPr bwMode="auto">
          <a:xfrm rot="5400000">
            <a:off x="3314700" y="1181100"/>
            <a:ext cx="228600" cy="1524000"/>
          </a:xfrm>
          <a:prstGeom prst="leftBrace">
            <a:avLst>
              <a:gd name="adj1" fmla="val 33333"/>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5141" name="Line 21"/>
          <p:cNvSpPr>
            <a:spLocks noChangeShapeType="1"/>
          </p:cNvSpPr>
          <p:nvPr/>
        </p:nvSpPr>
        <p:spPr bwMode="auto">
          <a:xfrm>
            <a:off x="52959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2"/>
          <p:cNvSpPr>
            <a:spLocks noChangeShapeType="1"/>
          </p:cNvSpPr>
          <p:nvPr/>
        </p:nvSpPr>
        <p:spPr bwMode="auto">
          <a:xfrm>
            <a:off x="85725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3"/>
          <p:cNvSpPr>
            <a:spLocks noChangeShapeType="1"/>
          </p:cNvSpPr>
          <p:nvPr/>
        </p:nvSpPr>
        <p:spPr bwMode="auto">
          <a:xfrm>
            <a:off x="3314700" y="1142997"/>
            <a:ext cx="426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Text Box 24"/>
          <p:cNvSpPr txBox="1">
            <a:spLocks noChangeArrowheads="1"/>
          </p:cNvSpPr>
          <p:nvPr/>
        </p:nvSpPr>
        <p:spPr bwMode="auto">
          <a:xfrm>
            <a:off x="2743200" y="3505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phải thực hiện phép chia:         8,4 : 4 = ? (m)</a:t>
            </a:r>
          </a:p>
        </p:txBody>
      </p:sp>
      <p:sp>
        <p:nvSpPr>
          <p:cNvPr id="5145" name="Text Box 25"/>
          <p:cNvSpPr txBox="1">
            <a:spLocks noChangeArrowheads="1"/>
          </p:cNvSpPr>
          <p:nvPr/>
        </p:nvSpPr>
        <p:spPr bwMode="auto">
          <a:xfrm>
            <a:off x="2819400" y="4038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có:    8,4 m = 84 dm</a:t>
            </a:r>
          </a:p>
        </p:txBody>
      </p:sp>
      <p:sp>
        <p:nvSpPr>
          <p:cNvPr id="5146" name="Text Box 26"/>
          <p:cNvSpPr txBox="1">
            <a:spLocks noChangeArrowheads="1"/>
          </p:cNvSpPr>
          <p:nvPr/>
        </p:nvSpPr>
        <p:spPr bwMode="auto">
          <a:xfrm>
            <a:off x="6934200" y="39735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8 4</a:t>
            </a:r>
          </a:p>
        </p:txBody>
      </p:sp>
      <p:sp>
        <p:nvSpPr>
          <p:cNvPr id="5147" name="Line 27"/>
          <p:cNvSpPr>
            <a:spLocks noChangeShapeType="1"/>
          </p:cNvSpPr>
          <p:nvPr/>
        </p:nvSpPr>
        <p:spPr bwMode="auto">
          <a:xfrm>
            <a:off x="7543800" y="4038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28"/>
          <p:cNvSpPr>
            <a:spLocks noChangeShapeType="1"/>
          </p:cNvSpPr>
          <p:nvPr/>
        </p:nvSpPr>
        <p:spPr bwMode="auto">
          <a:xfrm>
            <a:off x="7543800" y="4343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Text Box 29"/>
          <p:cNvSpPr txBox="1">
            <a:spLocks noChangeArrowheads="1"/>
          </p:cNvSpPr>
          <p:nvPr/>
        </p:nvSpPr>
        <p:spPr bwMode="auto">
          <a:xfrm>
            <a:off x="7696200" y="3962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0" name="Text Box 30"/>
          <p:cNvSpPr txBox="1">
            <a:spLocks noChangeArrowheads="1"/>
          </p:cNvSpPr>
          <p:nvPr/>
        </p:nvSpPr>
        <p:spPr bwMode="auto">
          <a:xfrm>
            <a:off x="7543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2</a:t>
            </a:r>
          </a:p>
        </p:txBody>
      </p:sp>
      <p:sp>
        <p:nvSpPr>
          <p:cNvPr id="5151" name="Text Box 31"/>
          <p:cNvSpPr txBox="1">
            <a:spLocks noChangeArrowheads="1"/>
          </p:cNvSpPr>
          <p:nvPr/>
        </p:nvSpPr>
        <p:spPr bwMode="auto">
          <a:xfrm>
            <a:off x="6934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2" name="Text Box 32"/>
          <p:cNvSpPr txBox="1">
            <a:spLocks noChangeArrowheads="1"/>
          </p:cNvSpPr>
          <p:nvPr/>
        </p:nvSpPr>
        <p:spPr bwMode="auto">
          <a:xfrm>
            <a:off x="7162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3" name="Text Box 33"/>
          <p:cNvSpPr txBox="1">
            <a:spLocks noChangeArrowheads="1"/>
          </p:cNvSpPr>
          <p:nvPr/>
        </p:nvSpPr>
        <p:spPr bwMode="auto">
          <a:xfrm>
            <a:off x="77724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1</a:t>
            </a:r>
          </a:p>
        </p:txBody>
      </p:sp>
      <p:sp>
        <p:nvSpPr>
          <p:cNvPr id="5154" name="Text Box 34"/>
          <p:cNvSpPr txBox="1">
            <a:spLocks noChangeArrowheads="1"/>
          </p:cNvSpPr>
          <p:nvPr/>
        </p:nvSpPr>
        <p:spPr bwMode="auto">
          <a:xfrm>
            <a:off x="71628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5" name="Text Box 35"/>
          <p:cNvSpPr txBox="1">
            <a:spLocks noChangeArrowheads="1"/>
          </p:cNvSpPr>
          <p:nvPr/>
        </p:nvSpPr>
        <p:spPr bwMode="auto">
          <a:xfrm>
            <a:off x="80010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(dm)</a:t>
            </a:r>
          </a:p>
        </p:txBody>
      </p:sp>
      <p:sp>
        <p:nvSpPr>
          <p:cNvPr id="5157" name="Text Box 37"/>
          <p:cNvSpPr txBox="1">
            <a:spLocks noChangeArrowheads="1"/>
          </p:cNvSpPr>
          <p:nvPr/>
        </p:nvSpPr>
        <p:spPr bwMode="auto">
          <a:xfrm>
            <a:off x="6934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dm =       m</a:t>
            </a:r>
          </a:p>
        </p:txBody>
      </p:sp>
      <p:sp>
        <p:nvSpPr>
          <p:cNvPr id="5158" name="Text Box 38"/>
          <p:cNvSpPr txBox="1">
            <a:spLocks noChangeArrowheads="1"/>
          </p:cNvSpPr>
          <p:nvPr/>
        </p:nvSpPr>
        <p:spPr bwMode="auto">
          <a:xfrm>
            <a:off x="3200400" y="5410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3300"/>
                </a:solidFill>
                <a:latin typeface="Times New Roman" pitchFamily="18" charset="0"/>
              </a:rPr>
              <a:t>Vậy:          8,4 : 4 = 2,1 (m)</a:t>
            </a:r>
          </a:p>
        </p:txBody>
      </p:sp>
      <p:sp>
        <p:nvSpPr>
          <p:cNvPr id="35" name="Text Box 37"/>
          <p:cNvSpPr txBox="1">
            <a:spLocks noChangeArrowheads="1"/>
          </p:cNvSpPr>
          <p:nvPr/>
        </p:nvSpPr>
        <p:spPr bwMode="auto">
          <a:xfrm>
            <a:off x="8039100" y="502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m</a:t>
            </a:r>
          </a:p>
        </p:txBody>
      </p:sp>
    </p:spTree>
    <p:extLst>
      <p:ext uri="{BB962C8B-B14F-4D97-AF65-F5344CB8AC3E}">
        <p14:creationId xmlns:p14="http://schemas.microsoft.com/office/powerpoint/2010/main" val="4054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141"/>
                                        </p:tgtEl>
                                        <p:attrNameLst>
                                          <p:attrName>style.visibility</p:attrName>
                                        </p:attrNameLst>
                                      </p:cBhvr>
                                      <p:to>
                                        <p:strVal val="visible"/>
                                      </p:to>
                                    </p:set>
                                    <p:animEffect transition="in" filter="strips(downLeft)">
                                      <p:cBhvr>
                                        <p:cTn id="12" dur="10"/>
                                        <p:tgtEl>
                                          <p:spTgt spid="514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142"/>
                                        </p:tgtEl>
                                        <p:attrNameLst>
                                          <p:attrName>style.visibility</p:attrName>
                                        </p:attrNameLst>
                                      </p:cBhvr>
                                      <p:to>
                                        <p:strVal val="visible"/>
                                      </p:to>
                                    </p:set>
                                    <p:animEffect transition="in" filter="strips(downLeft)">
                                      <p:cBhvr>
                                        <p:cTn id="15" dur="10"/>
                                        <p:tgtEl>
                                          <p:spTgt spid="51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143"/>
                                        </p:tgtEl>
                                        <p:attrNameLst>
                                          <p:attrName>style.visibility</p:attrName>
                                        </p:attrNameLst>
                                      </p:cBhvr>
                                      <p:to>
                                        <p:strVal val="visible"/>
                                      </p:to>
                                    </p:set>
                                    <p:animEffect transition="in" filter="strips(downLeft)">
                                      <p:cBhvr>
                                        <p:cTn id="20" dur="10"/>
                                        <p:tgtEl>
                                          <p:spTgt spid="51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plus(in)">
                                      <p:cBhvr>
                                        <p:cTn id="25" dur="10"/>
                                        <p:tgtEl>
                                          <p:spTgt spid="61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58"/>
                                        </p:tgtEl>
                                        <p:attrNameLst>
                                          <p:attrName>style.visibility</p:attrName>
                                        </p:attrNameLst>
                                      </p:cBhvr>
                                      <p:to>
                                        <p:strVal val="visible"/>
                                      </p:to>
                                    </p:set>
                                    <p:anim calcmode="lin" valueType="num">
                                      <p:cBhvr additive="base">
                                        <p:cTn id="30" dur="10" fill="hold"/>
                                        <p:tgtEl>
                                          <p:spTgt spid="6158"/>
                                        </p:tgtEl>
                                        <p:attrNameLst>
                                          <p:attrName>ppt_x</p:attrName>
                                        </p:attrNameLst>
                                      </p:cBhvr>
                                      <p:tavLst>
                                        <p:tav tm="0">
                                          <p:val>
                                            <p:strVal val="#ppt_x"/>
                                          </p:val>
                                        </p:tav>
                                        <p:tav tm="100000">
                                          <p:val>
                                            <p:strVal val="#ppt_x"/>
                                          </p:val>
                                        </p:tav>
                                      </p:tavLst>
                                    </p:anim>
                                    <p:anim calcmode="lin" valueType="num">
                                      <p:cBhvr additive="base">
                                        <p:cTn id="31" dur="10" fill="hold"/>
                                        <p:tgtEl>
                                          <p:spTgt spid="615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163"/>
                                        </p:tgtEl>
                                        <p:attrNameLst>
                                          <p:attrName>style.visibility</p:attrName>
                                        </p:attrNameLst>
                                      </p:cBhvr>
                                      <p:to>
                                        <p:strVal val="visible"/>
                                      </p:to>
                                    </p:set>
                                    <p:anim calcmode="lin" valueType="num">
                                      <p:cBhvr additive="base">
                                        <p:cTn id="34" dur="10" fill="hold"/>
                                        <p:tgtEl>
                                          <p:spTgt spid="6163"/>
                                        </p:tgtEl>
                                        <p:attrNameLst>
                                          <p:attrName>ppt_x</p:attrName>
                                        </p:attrNameLst>
                                      </p:cBhvr>
                                      <p:tavLst>
                                        <p:tav tm="0">
                                          <p:val>
                                            <p:strVal val="#ppt_x"/>
                                          </p:val>
                                        </p:tav>
                                        <p:tav tm="100000">
                                          <p:val>
                                            <p:strVal val="#ppt_x"/>
                                          </p:val>
                                        </p:tav>
                                      </p:tavLst>
                                    </p:anim>
                                    <p:anim calcmode="lin" valueType="num">
                                      <p:cBhvr additive="base">
                                        <p:cTn id="35" dur="1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6179"/>
                                        </p:tgtEl>
                                        <p:attrNameLst>
                                          <p:attrName>style.visibility</p:attrName>
                                        </p:attrNameLst>
                                      </p:cBhvr>
                                      <p:to>
                                        <p:strVal val="visible"/>
                                      </p:to>
                                    </p:set>
                                    <p:animEffect transition="in" filter="plus(in)">
                                      <p:cBhvr>
                                        <p:cTn id="40" dur="10"/>
                                        <p:tgtEl>
                                          <p:spTgt spid="617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81"/>
                                        </p:tgtEl>
                                        <p:attrNameLst>
                                          <p:attrName>style.visibility</p:attrName>
                                        </p:attrNameLst>
                                      </p:cBhvr>
                                      <p:to>
                                        <p:strVal val="visible"/>
                                      </p:to>
                                    </p:set>
                                    <p:anim calcmode="lin" valueType="num">
                                      <p:cBhvr additive="base">
                                        <p:cTn id="45" dur="10" fill="hold"/>
                                        <p:tgtEl>
                                          <p:spTgt spid="6181"/>
                                        </p:tgtEl>
                                        <p:attrNameLst>
                                          <p:attrName>ppt_x</p:attrName>
                                        </p:attrNameLst>
                                      </p:cBhvr>
                                      <p:tavLst>
                                        <p:tav tm="0">
                                          <p:val>
                                            <p:strVal val="#ppt_x"/>
                                          </p:val>
                                        </p:tav>
                                        <p:tav tm="100000">
                                          <p:val>
                                            <p:strVal val="#ppt_x"/>
                                          </p:val>
                                        </p:tav>
                                      </p:tavLst>
                                    </p:anim>
                                    <p:anim calcmode="lin" valueType="num">
                                      <p:cBhvr additive="base">
                                        <p:cTn id="46" dur="10" fill="hold"/>
                                        <p:tgtEl>
                                          <p:spTgt spid="618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60"/>
                                        </p:tgtEl>
                                        <p:attrNameLst>
                                          <p:attrName>style.visibility</p:attrName>
                                        </p:attrNameLst>
                                      </p:cBhvr>
                                      <p:to>
                                        <p:strVal val="visible"/>
                                      </p:to>
                                    </p:set>
                                    <p:anim calcmode="lin" valueType="num">
                                      <p:cBhvr additive="base">
                                        <p:cTn id="51" dur="10" fill="hold"/>
                                        <p:tgtEl>
                                          <p:spTgt spid="6160"/>
                                        </p:tgtEl>
                                        <p:attrNameLst>
                                          <p:attrName>ppt_x</p:attrName>
                                        </p:attrNameLst>
                                      </p:cBhvr>
                                      <p:tavLst>
                                        <p:tav tm="0">
                                          <p:val>
                                            <p:strVal val="#ppt_x"/>
                                          </p:val>
                                        </p:tav>
                                        <p:tav tm="100000">
                                          <p:val>
                                            <p:strVal val="#ppt_x"/>
                                          </p:val>
                                        </p:tav>
                                      </p:tavLst>
                                    </p:anim>
                                    <p:anim calcmode="lin" valueType="num">
                                      <p:cBhvr additive="base">
                                        <p:cTn id="52" dur="10" fill="hold"/>
                                        <p:tgtEl>
                                          <p:spTgt spid="6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62"/>
                                        </p:tgtEl>
                                        <p:attrNameLst>
                                          <p:attrName>style.visibility</p:attrName>
                                        </p:attrNameLst>
                                      </p:cBhvr>
                                      <p:to>
                                        <p:strVal val="visible"/>
                                      </p:to>
                                    </p:set>
                                    <p:anim calcmode="lin" valueType="num">
                                      <p:cBhvr additive="base">
                                        <p:cTn id="55" dur="10" fill="hold"/>
                                        <p:tgtEl>
                                          <p:spTgt spid="6162"/>
                                        </p:tgtEl>
                                        <p:attrNameLst>
                                          <p:attrName>ppt_x</p:attrName>
                                        </p:attrNameLst>
                                      </p:cBhvr>
                                      <p:tavLst>
                                        <p:tav tm="0">
                                          <p:val>
                                            <p:strVal val="#ppt_x"/>
                                          </p:val>
                                        </p:tav>
                                        <p:tav tm="100000">
                                          <p:val>
                                            <p:strVal val="#ppt_x"/>
                                          </p:val>
                                        </p:tav>
                                      </p:tavLst>
                                    </p:anim>
                                    <p:anim calcmode="lin" valueType="num">
                                      <p:cBhvr additive="base">
                                        <p:cTn id="56" dur="10" fill="hold"/>
                                        <p:tgtEl>
                                          <p:spTgt spid="616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61"/>
                                        </p:tgtEl>
                                        <p:attrNameLst>
                                          <p:attrName>style.visibility</p:attrName>
                                        </p:attrNameLst>
                                      </p:cBhvr>
                                      <p:to>
                                        <p:strVal val="visible"/>
                                      </p:to>
                                    </p:set>
                                    <p:anim calcmode="lin" valueType="num">
                                      <p:cBhvr additive="base">
                                        <p:cTn id="59" dur="10" fill="hold"/>
                                        <p:tgtEl>
                                          <p:spTgt spid="6161"/>
                                        </p:tgtEl>
                                        <p:attrNameLst>
                                          <p:attrName>ppt_x</p:attrName>
                                        </p:attrNameLst>
                                      </p:cBhvr>
                                      <p:tavLst>
                                        <p:tav tm="0">
                                          <p:val>
                                            <p:strVal val="#ppt_x"/>
                                          </p:val>
                                        </p:tav>
                                        <p:tav tm="100000">
                                          <p:val>
                                            <p:strVal val="#ppt_x"/>
                                          </p:val>
                                        </p:tav>
                                      </p:tavLst>
                                    </p:anim>
                                    <p:anim calcmode="lin" valueType="num">
                                      <p:cBhvr additive="base">
                                        <p:cTn id="60" dur="10" fill="hold"/>
                                        <p:tgtEl>
                                          <p:spTgt spid="6161"/>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5140"/>
                                        </p:tgtEl>
                                        <p:attrNameLst>
                                          <p:attrName>style.visibility</p:attrName>
                                        </p:attrNameLst>
                                      </p:cBhvr>
                                      <p:to>
                                        <p:strVal val="visible"/>
                                      </p:to>
                                    </p:set>
                                    <p:anim calcmode="lin" valueType="num">
                                      <p:cBhvr>
                                        <p:cTn id="65" dur="10" fill="hold"/>
                                        <p:tgtEl>
                                          <p:spTgt spid="5140"/>
                                        </p:tgtEl>
                                        <p:attrNameLst>
                                          <p:attrName>ppt_w</p:attrName>
                                        </p:attrNameLst>
                                      </p:cBhvr>
                                      <p:tavLst>
                                        <p:tav tm="0">
                                          <p:val>
                                            <p:strVal val="#ppt_w*0.70"/>
                                          </p:val>
                                        </p:tav>
                                        <p:tav tm="100000">
                                          <p:val>
                                            <p:strVal val="#ppt_w"/>
                                          </p:val>
                                        </p:tav>
                                      </p:tavLst>
                                    </p:anim>
                                    <p:anim calcmode="lin" valueType="num">
                                      <p:cBhvr>
                                        <p:cTn id="66" dur="10" fill="hold"/>
                                        <p:tgtEl>
                                          <p:spTgt spid="5140"/>
                                        </p:tgtEl>
                                        <p:attrNameLst>
                                          <p:attrName>ppt_h</p:attrName>
                                        </p:attrNameLst>
                                      </p:cBhvr>
                                      <p:tavLst>
                                        <p:tav tm="0">
                                          <p:val>
                                            <p:strVal val="#ppt_h"/>
                                          </p:val>
                                        </p:tav>
                                        <p:tav tm="100000">
                                          <p:val>
                                            <p:strVal val="#ppt_h"/>
                                          </p:val>
                                        </p:tav>
                                      </p:tavLst>
                                    </p:anim>
                                    <p:animEffect transition="in" filter="fade">
                                      <p:cBhvr>
                                        <p:cTn id="67" dur="10"/>
                                        <p:tgtEl>
                                          <p:spTgt spid="51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6182"/>
                                        </p:tgtEl>
                                        <p:attrNameLst>
                                          <p:attrName>style.visibility</p:attrName>
                                        </p:attrNameLst>
                                      </p:cBhvr>
                                      <p:to>
                                        <p:strVal val="visible"/>
                                      </p:to>
                                    </p:set>
                                    <p:animEffect transition="in" filter="wheel(4)">
                                      <p:cBhvr>
                                        <p:cTn id="72" dur="10"/>
                                        <p:tgtEl>
                                          <p:spTgt spid="618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144"/>
                                        </p:tgtEl>
                                        <p:attrNameLst>
                                          <p:attrName>style.visibility</p:attrName>
                                        </p:attrNameLst>
                                      </p:cBhvr>
                                      <p:to>
                                        <p:strVal val="visible"/>
                                      </p:to>
                                    </p:set>
                                    <p:animEffect transition="in" filter="strips(downLeft)">
                                      <p:cBhvr>
                                        <p:cTn id="77" dur="10"/>
                                        <p:tgtEl>
                                          <p:spTgt spid="514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5145"/>
                                        </p:tgtEl>
                                        <p:attrNameLst>
                                          <p:attrName>style.visibility</p:attrName>
                                        </p:attrNameLst>
                                      </p:cBhvr>
                                      <p:to>
                                        <p:strVal val="visible"/>
                                      </p:to>
                                    </p:set>
                                    <p:animEffect transition="in" filter="strips(downLeft)">
                                      <p:cBhvr>
                                        <p:cTn id="82" dur="10"/>
                                        <p:tgtEl>
                                          <p:spTgt spid="51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5146"/>
                                        </p:tgtEl>
                                        <p:attrNameLst>
                                          <p:attrName>style.visibility</p:attrName>
                                        </p:attrNameLst>
                                      </p:cBhvr>
                                      <p:to>
                                        <p:strVal val="visible"/>
                                      </p:to>
                                    </p:set>
                                    <p:anim calcmode="lin" valueType="num">
                                      <p:cBhvr>
                                        <p:cTn id="87" dur="10" fill="hold"/>
                                        <p:tgtEl>
                                          <p:spTgt spid="5146"/>
                                        </p:tgtEl>
                                        <p:attrNameLst>
                                          <p:attrName>ppt_w</p:attrName>
                                        </p:attrNameLst>
                                      </p:cBhvr>
                                      <p:tavLst>
                                        <p:tav tm="0">
                                          <p:val>
                                            <p:strVal val="#ppt_w*0.70"/>
                                          </p:val>
                                        </p:tav>
                                        <p:tav tm="100000">
                                          <p:val>
                                            <p:strVal val="#ppt_w"/>
                                          </p:val>
                                        </p:tav>
                                      </p:tavLst>
                                    </p:anim>
                                    <p:anim calcmode="lin" valueType="num">
                                      <p:cBhvr>
                                        <p:cTn id="88" dur="10" fill="hold"/>
                                        <p:tgtEl>
                                          <p:spTgt spid="5146"/>
                                        </p:tgtEl>
                                        <p:attrNameLst>
                                          <p:attrName>ppt_h</p:attrName>
                                        </p:attrNameLst>
                                      </p:cBhvr>
                                      <p:tavLst>
                                        <p:tav tm="0">
                                          <p:val>
                                            <p:strVal val="#ppt_h"/>
                                          </p:val>
                                        </p:tav>
                                        <p:tav tm="100000">
                                          <p:val>
                                            <p:strVal val="#ppt_h"/>
                                          </p:val>
                                        </p:tav>
                                      </p:tavLst>
                                    </p:anim>
                                    <p:animEffect transition="in" filter="fade">
                                      <p:cBhvr>
                                        <p:cTn id="89" dur="10"/>
                                        <p:tgtEl>
                                          <p:spTgt spid="5146"/>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5147"/>
                                        </p:tgtEl>
                                        <p:attrNameLst>
                                          <p:attrName>style.visibility</p:attrName>
                                        </p:attrNameLst>
                                      </p:cBhvr>
                                      <p:to>
                                        <p:strVal val="visible"/>
                                      </p:to>
                                    </p:set>
                                    <p:animEffect transition="in" filter="circle(in)">
                                      <p:cBhvr>
                                        <p:cTn id="92" dur="10"/>
                                        <p:tgtEl>
                                          <p:spTgt spid="514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5148"/>
                                        </p:tgtEl>
                                        <p:attrNameLst>
                                          <p:attrName>style.visibility</p:attrName>
                                        </p:attrNameLst>
                                      </p:cBhvr>
                                      <p:to>
                                        <p:strVal val="visible"/>
                                      </p:to>
                                    </p:set>
                                    <p:anim calcmode="lin" valueType="num">
                                      <p:cBhvr additive="base">
                                        <p:cTn id="95" dur="10" fill="hold"/>
                                        <p:tgtEl>
                                          <p:spTgt spid="5148"/>
                                        </p:tgtEl>
                                        <p:attrNameLst>
                                          <p:attrName>ppt_x</p:attrName>
                                        </p:attrNameLst>
                                      </p:cBhvr>
                                      <p:tavLst>
                                        <p:tav tm="0">
                                          <p:val>
                                            <p:strVal val="#ppt_x"/>
                                          </p:val>
                                        </p:tav>
                                        <p:tav tm="100000">
                                          <p:val>
                                            <p:strVal val="#ppt_x"/>
                                          </p:val>
                                        </p:tav>
                                      </p:tavLst>
                                    </p:anim>
                                    <p:anim calcmode="lin" valueType="num">
                                      <p:cBhvr additive="base">
                                        <p:cTn id="96" dur="1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49"/>
                                        </p:tgtEl>
                                        <p:attrNameLst>
                                          <p:attrName>style.visibility</p:attrName>
                                        </p:attrNameLst>
                                      </p:cBhvr>
                                      <p:to>
                                        <p:strVal val="visible"/>
                                      </p:to>
                                    </p:set>
                                    <p:anim calcmode="lin" valueType="num">
                                      <p:cBhvr additive="base">
                                        <p:cTn id="101" dur="10" fill="hold"/>
                                        <p:tgtEl>
                                          <p:spTgt spid="5149"/>
                                        </p:tgtEl>
                                        <p:attrNameLst>
                                          <p:attrName>ppt_x</p:attrName>
                                        </p:attrNameLst>
                                      </p:cBhvr>
                                      <p:tavLst>
                                        <p:tav tm="0">
                                          <p:val>
                                            <p:strVal val="#ppt_x"/>
                                          </p:val>
                                        </p:tav>
                                        <p:tav tm="100000">
                                          <p:val>
                                            <p:strVal val="#ppt_x"/>
                                          </p:val>
                                        </p:tav>
                                      </p:tavLst>
                                    </p:anim>
                                    <p:anim calcmode="lin" valueType="num">
                                      <p:cBhvr additive="base">
                                        <p:cTn id="102" dur="10" fill="hold"/>
                                        <p:tgtEl>
                                          <p:spTgt spid="5149"/>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150"/>
                                        </p:tgtEl>
                                        <p:attrNameLst>
                                          <p:attrName>style.visibility</p:attrName>
                                        </p:attrNameLst>
                                      </p:cBhvr>
                                      <p:to>
                                        <p:strVal val="visible"/>
                                      </p:to>
                                    </p:set>
                                    <p:anim calcmode="lin" valueType="num">
                                      <p:cBhvr additive="base">
                                        <p:cTn id="107" dur="10" fill="hold"/>
                                        <p:tgtEl>
                                          <p:spTgt spid="5150"/>
                                        </p:tgtEl>
                                        <p:attrNameLst>
                                          <p:attrName>ppt_x</p:attrName>
                                        </p:attrNameLst>
                                      </p:cBhvr>
                                      <p:tavLst>
                                        <p:tav tm="0">
                                          <p:val>
                                            <p:strVal val="#ppt_x"/>
                                          </p:val>
                                        </p:tav>
                                        <p:tav tm="100000">
                                          <p:val>
                                            <p:strVal val="#ppt_x"/>
                                          </p:val>
                                        </p:tav>
                                      </p:tavLst>
                                    </p:anim>
                                    <p:anim calcmode="lin" valueType="num">
                                      <p:cBhvr additive="base">
                                        <p:cTn id="108" dur="1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151"/>
                                        </p:tgtEl>
                                        <p:attrNameLst>
                                          <p:attrName>style.visibility</p:attrName>
                                        </p:attrNameLst>
                                      </p:cBhvr>
                                      <p:to>
                                        <p:strVal val="visible"/>
                                      </p:to>
                                    </p:set>
                                    <p:anim calcmode="lin" valueType="num">
                                      <p:cBhvr additive="base">
                                        <p:cTn id="113" dur="10" fill="hold"/>
                                        <p:tgtEl>
                                          <p:spTgt spid="5151"/>
                                        </p:tgtEl>
                                        <p:attrNameLst>
                                          <p:attrName>ppt_x</p:attrName>
                                        </p:attrNameLst>
                                      </p:cBhvr>
                                      <p:tavLst>
                                        <p:tav tm="0">
                                          <p:val>
                                            <p:strVal val="#ppt_x"/>
                                          </p:val>
                                        </p:tav>
                                        <p:tav tm="100000">
                                          <p:val>
                                            <p:strVal val="#ppt_x"/>
                                          </p:val>
                                        </p:tav>
                                      </p:tavLst>
                                    </p:anim>
                                    <p:anim calcmode="lin" valueType="num">
                                      <p:cBhvr additive="base">
                                        <p:cTn id="114" dur="10" fill="hold"/>
                                        <p:tgtEl>
                                          <p:spTgt spid="5151"/>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152"/>
                                        </p:tgtEl>
                                        <p:attrNameLst>
                                          <p:attrName>style.visibility</p:attrName>
                                        </p:attrNameLst>
                                      </p:cBhvr>
                                      <p:to>
                                        <p:strVal val="visible"/>
                                      </p:to>
                                    </p:set>
                                    <p:anim calcmode="lin" valueType="num">
                                      <p:cBhvr additive="base">
                                        <p:cTn id="119" dur="10" fill="hold"/>
                                        <p:tgtEl>
                                          <p:spTgt spid="5152"/>
                                        </p:tgtEl>
                                        <p:attrNameLst>
                                          <p:attrName>ppt_x</p:attrName>
                                        </p:attrNameLst>
                                      </p:cBhvr>
                                      <p:tavLst>
                                        <p:tav tm="0">
                                          <p:val>
                                            <p:strVal val="#ppt_x"/>
                                          </p:val>
                                        </p:tav>
                                        <p:tav tm="100000">
                                          <p:val>
                                            <p:strVal val="#ppt_x"/>
                                          </p:val>
                                        </p:tav>
                                      </p:tavLst>
                                    </p:anim>
                                    <p:anim calcmode="lin" valueType="num">
                                      <p:cBhvr additive="base">
                                        <p:cTn id="120" dur="1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153"/>
                                        </p:tgtEl>
                                        <p:attrNameLst>
                                          <p:attrName>style.visibility</p:attrName>
                                        </p:attrNameLst>
                                      </p:cBhvr>
                                      <p:to>
                                        <p:strVal val="visible"/>
                                      </p:to>
                                    </p:set>
                                    <p:anim calcmode="lin" valueType="num">
                                      <p:cBhvr additive="base">
                                        <p:cTn id="125" dur="10" fill="hold"/>
                                        <p:tgtEl>
                                          <p:spTgt spid="5153"/>
                                        </p:tgtEl>
                                        <p:attrNameLst>
                                          <p:attrName>ppt_x</p:attrName>
                                        </p:attrNameLst>
                                      </p:cBhvr>
                                      <p:tavLst>
                                        <p:tav tm="0">
                                          <p:val>
                                            <p:strVal val="#ppt_x"/>
                                          </p:val>
                                        </p:tav>
                                        <p:tav tm="100000">
                                          <p:val>
                                            <p:strVal val="#ppt_x"/>
                                          </p:val>
                                        </p:tav>
                                      </p:tavLst>
                                    </p:anim>
                                    <p:anim calcmode="lin" valueType="num">
                                      <p:cBhvr additive="base">
                                        <p:cTn id="126" dur="10" fill="hold"/>
                                        <p:tgtEl>
                                          <p:spTgt spid="51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5154"/>
                                        </p:tgtEl>
                                        <p:attrNameLst>
                                          <p:attrName>style.visibility</p:attrName>
                                        </p:attrNameLst>
                                      </p:cBhvr>
                                      <p:to>
                                        <p:strVal val="visible"/>
                                      </p:to>
                                    </p:set>
                                    <p:anim calcmode="lin" valueType="num">
                                      <p:cBhvr additive="base">
                                        <p:cTn id="131" dur="10" fill="hold"/>
                                        <p:tgtEl>
                                          <p:spTgt spid="5154"/>
                                        </p:tgtEl>
                                        <p:attrNameLst>
                                          <p:attrName>ppt_x</p:attrName>
                                        </p:attrNameLst>
                                      </p:cBhvr>
                                      <p:tavLst>
                                        <p:tav tm="0">
                                          <p:val>
                                            <p:strVal val="#ppt_x"/>
                                          </p:val>
                                        </p:tav>
                                        <p:tav tm="100000">
                                          <p:val>
                                            <p:strVal val="#ppt_x"/>
                                          </p:val>
                                        </p:tav>
                                      </p:tavLst>
                                    </p:anim>
                                    <p:anim calcmode="lin" valueType="num">
                                      <p:cBhvr additive="base">
                                        <p:cTn id="132" dur="10" fill="hold"/>
                                        <p:tgtEl>
                                          <p:spTgt spid="515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4" presetClass="entr" presetSubtype="0" fill="hold" grpId="0" nodeType="clickEffect">
                                  <p:stCondLst>
                                    <p:cond delay="0"/>
                                  </p:stCondLst>
                                  <p:childTnLst>
                                    <p:set>
                                      <p:cBhvr>
                                        <p:cTn id="136" dur="1" fill="hold">
                                          <p:stCondLst>
                                            <p:cond delay="9"/>
                                          </p:stCondLst>
                                        </p:cTn>
                                        <p:tgtEl>
                                          <p:spTgt spid="5155"/>
                                        </p:tgtEl>
                                        <p:attrNameLst>
                                          <p:attrName>style.visibility</p:attrName>
                                        </p:attrNameLst>
                                      </p:cBhvr>
                                      <p:to>
                                        <p:strVal val="visible"/>
                                      </p:to>
                                    </p:set>
                                    <p:anim to="" calcmode="lin" valueType="num">
                                      <p:cBhvr>
                                        <p:cTn id="137" dur="1" fill="hold"/>
                                        <p:tgtEl>
                                          <p:spTgt spid="5155"/>
                                        </p:tgtEl>
                                        <p:attrNameLst>
                                          <p:attrName/>
                                        </p:attrNameLst>
                                      </p:cBhvr>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5157"/>
                                        </p:tgtEl>
                                        <p:attrNameLst>
                                          <p:attrName>style.visibility</p:attrName>
                                        </p:attrNameLst>
                                      </p:cBhvr>
                                      <p:to>
                                        <p:strVal val="visible"/>
                                      </p:to>
                                    </p:set>
                                    <p:animEffect transition="in" filter="strips(downLeft)">
                                      <p:cBhvr>
                                        <p:cTn id="142" dur="10"/>
                                        <p:tgtEl>
                                          <p:spTgt spid="5157"/>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strips(downLeft)">
                                      <p:cBhvr>
                                        <p:cTn id="147" dur="10"/>
                                        <p:tgtEl>
                                          <p:spTgt spid="35"/>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8" presetClass="entr" presetSubtype="12" fill="hold" grpId="0" nodeType="clickEffect">
                                  <p:stCondLst>
                                    <p:cond delay="0"/>
                                  </p:stCondLst>
                                  <p:childTnLst>
                                    <p:set>
                                      <p:cBhvr>
                                        <p:cTn id="151" dur="1" fill="hold">
                                          <p:stCondLst>
                                            <p:cond delay="0"/>
                                          </p:stCondLst>
                                        </p:cTn>
                                        <p:tgtEl>
                                          <p:spTgt spid="5158"/>
                                        </p:tgtEl>
                                        <p:attrNameLst>
                                          <p:attrName>style.visibility</p:attrName>
                                        </p:attrNameLst>
                                      </p:cBhvr>
                                      <p:to>
                                        <p:strVal val="visible"/>
                                      </p:to>
                                    </p:set>
                                    <p:animEffect transition="in" filter="strips(downLeft)">
                                      <p:cBhvr>
                                        <p:cTn id="152" dur="10"/>
                                        <p:tgtEl>
                                          <p:spTgt spid="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63" grpId="0" animBg="1"/>
      <p:bldP spid="6179" grpId="0" animBg="1"/>
      <p:bldP spid="6181" grpId="0"/>
      <p:bldP spid="6182" grpId="0"/>
      <p:bldP spid="5140" grpId="0" animBg="1"/>
      <p:bldP spid="5141" grpId="0" animBg="1"/>
      <p:bldP spid="5142" grpId="0" animBg="1"/>
      <p:bldP spid="5143" grpId="0" animBg="1"/>
      <p:bldP spid="5144" grpId="0"/>
      <p:bldP spid="5145" grpId="0"/>
      <p:bldP spid="5146" grpId="0"/>
      <p:bldP spid="5147" grpId="0" animBg="1"/>
      <p:bldP spid="5148" grpId="0" animBg="1"/>
      <p:bldP spid="5149" grpId="0"/>
      <p:bldP spid="5150" grpId="0"/>
      <p:bldP spid="5151" grpId="0"/>
      <p:bldP spid="5152" grpId="0"/>
      <p:bldP spid="5153" grpId="0"/>
      <p:bldP spid="5154" grpId="0"/>
      <p:bldP spid="5155" grpId="0"/>
      <p:bldP spid="5157" grpId="0"/>
      <p:bldP spid="5158"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362200" y="3124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16" name="Text Box 5"/>
          <p:cNvSpPr txBox="1">
            <a:spLocks noChangeArrowheads="1"/>
          </p:cNvSpPr>
          <p:nvPr/>
        </p:nvSpPr>
        <p:spPr bwMode="auto">
          <a:xfrm>
            <a:off x="2257556" y="2482198"/>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8,4</a:t>
            </a:r>
          </a:p>
        </p:txBody>
      </p:sp>
      <p:sp>
        <p:nvSpPr>
          <p:cNvPr id="17" name="Text Box 11"/>
          <p:cNvSpPr txBox="1">
            <a:spLocks noChangeArrowheads="1"/>
          </p:cNvSpPr>
          <p:nvPr/>
        </p:nvSpPr>
        <p:spPr bwMode="auto">
          <a:xfrm>
            <a:off x="2486156" y="3244198"/>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18" name="Text Box 14"/>
          <p:cNvSpPr txBox="1">
            <a:spLocks noChangeArrowheads="1"/>
          </p:cNvSpPr>
          <p:nvPr/>
        </p:nvSpPr>
        <p:spPr bwMode="auto">
          <a:xfrm>
            <a:off x="3171956" y="293939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a:t>
            </a:r>
          </a:p>
        </p:txBody>
      </p:sp>
      <p:sp>
        <p:nvSpPr>
          <p:cNvPr id="19" name="Rectangle 19"/>
          <p:cNvSpPr txBox="1">
            <a:spLocks noChangeArrowheads="1"/>
          </p:cNvSpPr>
          <p:nvPr/>
        </p:nvSpPr>
        <p:spPr bwMode="auto">
          <a:xfrm>
            <a:off x="4848385" y="2270754"/>
            <a:ext cx="4121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pPr>
            <a:r>
              <a:rPr lang="en-US" altLang="en-US" sz="2800" dirty="0">
                <a:solidFill>
                  <a:srgbClr val="FF3300"/>
                </a:solidFill>
                <a:latin typeface="Times New Roman" pitchFamily="18" charset="0"/>
                <a:cs typeface="Times New Roman" pitchFamily="18" charset="0"/>
              </a:rPr>
              <a:t>* 8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2;                 </a:t>
            </a:r>
          </a:p>
        </p:txBody>
      </p:sp>
      <p:sp>
        <p:nvSpPr>
          <p:cNvPr id="23" name="Text Box 22"/>
          <p:cNvSpPr txBox="1">
            <a:spLocks noChangeArrowheads="1"/>
          </p:cNvSpPr>
          <p:nvPr/>
        </p:nvSpPr>
        <p:spPr bwMode="auto">
          <a:xfrm>
            <a:off x="3998381" y="5133505"/>
            <a:ext cx="506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0000FF"/>
                </a:solidFill>
                <a:latin typeface="Times New Roman" pitchFamily="18" charset="0"/>
                <a:cs typeface="Times New Roman" pitchFamily="18" charset="0"/>
              </a:rPr>
              <a:t>Vậy</a:t>
            </a:r>
            <a:r>
              <a:rPr lang="en-US" altLang="en-US" sz="2800" b="1" dirty="0">
                <a:solidFill>
                  <a:srgbClr val="0000FF"/>
                </a:solidFill>
                <a:latin typeface="Times New Roman" pitchFamily="18" charset="0"/>
                <a:cs typeface="Times New Roman" pitchFamily="18" charset="0"/>
              </a:rPr>
              <a:t>:  8,4 : 4 = 2,1 (m)</a:t>
            </a:r>
          </a:p>
        </p:txBody>
      </p:sp>
      <p:sp>
        <p:nvSpPr>
          <p:cNvPr id="24" name="Text Box 23"/>
          <p:cNvSpPr txBox="1">
            <a:spLocks noChangeArrowheads="1"/>
          </p:cNvSpPr>
          <p:nvPr/>
        </p:nvSpPr>
        <p:spPr bwMode="auto">
          <a:xfrm>
            <a:off x="2486155" y="2948923"/>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25" name="Rectangle 26"/>
          <p:cNvSpPr>
            <a:spLocks noChangeArrowheads="1"/>
          </p:cNvSpPr>
          <p:nvPr/>
        </p:nvSpPr>
        <p:spPr bwMode="auto">
          <a:xfrm>
            <a:off x="4823807" y="4271500"/>
            <a:ext cx="694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4; 4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6" name="Rectangle 27"/>
          <p:cNvSpPr>
            <a:spLocks noChangeArrowheads="1"/>
          </p:cNvSpPr>
          <p:nvPr/>
        </p:nvSpPr>
        <p:spPr bwMode="auto">
          <a:xfrm>
            <a:off x="4855628"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Hạ</a:t>
            </a:r>
            <a:r>
              <a:rPr lang="en-US" altLang="en-US" sz="2800" dirty="0">
                <a:solidFill>
                  <a:srgbClr val="FF3300"/>
                </a:solidFill>
                <a:latin typeface="Times New Roman" pitchFamily="18" charset="0"/>
                <a:cs typeface="Times New Roman" pitchFamily="18" charset="0"/>
              </a:rPr>
              <a:t> 4; </a:t>
            </a:r>
          </a:p>
        </p:txBody>
      </p:sp>
      <p:sp>
        <p:nvSpPr>
          <p:cNvPr id="27" name="Rectangle 28"/>
          <p:cNvSpPr>
            <a:spLocks noChangeArrowheads="1"/>
          </p:cNvSpPr>
          <p:nvPr/>
        </p:nvSpPr>
        <p:spPr bwMode="auto">
          <a:xfrm>
            <a:off x="4761073" y="2704638"/>
            <a:ext cx="6948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bg2"/>
              </a:buClr>
              <a:buSzPct val="75000"/>
              <a:buFontTx/>
              <a:buNone/>
            </a:pP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8; 8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8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8" name="Rectangle 30"/>
          <p:cNvSpPr>
            <a:spLocks noChangeArrowheads="1"/>
          </p:cNvSpPr>
          <p:nvPr/>
        </p:nvSpPr>
        <p:spPr bwMode="auto">
          <a:xfrm>
            <a:off x="4855629" y="3288994"/>
            <a:ext cx="6359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b="1"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dấu</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phẩy</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vào</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bên</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phải</a:t>
            </a:r>
            <a:r>
              <a:rPr lang="en-US" altLang="en-US" sz="2800" dirty="0">
                <a:solidFill>
                  <a:srgbClr val="FF3300"/>
                </a:solidFill>
                <a:latin typeface="Times New Roman" pitchFamily="18" charset="0"/>
                <a:cs typeface="Times New Roman" pitchFamily="18" charset="0"/>
              </a:rPr>
              <a:t> 2.</a:t>
            </a:r>
          </a:p>
        </p:txBody>
      </p:sp>
      <p:sp>
        <p:nvSpPr>
          <p:cNvPr id="30" name="Text Box 35"/>
          <p:cNvSpPr txBox="1">
            <a:spLocks noChangeArrowheads="1"/>
          </p:cNvSpPr>
          <p:nvPr/>
        </p:nvSpPr>
        <p:spPr bwMode="auto">
          <a:xfrm>
            <a:off x="3019555" y="2482198"/>
            <a:ext cx="471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33" name="Text Box 8"/>
          <p:cNvSpPr txBox="1">
            <a:spLocks noChangeArrowheads="1"/>
          </p:cNvSpPr>
          <p:nvPr/>
        </p:nvSpPr>
        <p:spPr bwMode="auto">
          <a:xfrm>
            <a:off x="29433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2</a:t>
            </a:r>
          </a:p>
        </p:txBody>
      </p:sp>
      <p:sp>
        <p:nvSpPr>
          <p:cNvPr id="34" name="Text Box 13"/>
          <p:cNvSpPr txBox="1">
            <a:spLocks noChangeArrowheads="1"/>
          </p:cNvSpPr>
          <p:nvPr/>
        </p:nvSpPr>
        <p:spPr bwMode="auto">
          <a:xfrm>
            <a:off x="3540256" y="29393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(m)</a:t>
            </a:r>
          </a:p>
        </p:txBody>
      </p:sp>
      <p:sp>
        <p:nvSpPr>
          <p:cNvPr id="35" name="Text Box 12"/>
          <p:cNvSpPr txBox="1">
            <a:spLocks noChangeArrowheads="1"/>
          </p:cNvSpPr>
          <p:nvPr/>
        </p:nvSpPr>
        <p:spPr bwMode="auto">
          <a:xfrm>
            <a:off x="32481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1</a:t>
            </a:r>
          </a:p>
        </p:txBody>
      </p:sp>
      <p:grpSp>
        <p:nvGrpSpPr>
          <p:cNvPr id="2" name="Group 39"/>
          <p:cNvGrpSpPr>
            <a:grpSpLocks/>
          </p:cNvGrpSpPr>
          <p:nvPr/>
        </p:nvGrpSpPr>
        <p:grpSpPr bwMode="auto">
          <a:xfrm>
            <a:off x="2943354" y="2558398"/>
            <a:ext cx="1219200" cy="1338263"/>
            <a:chOff x="1219198" y="3124200"/>
            <a:chExt cx="1219202" cy="1338590"/>
          </a:xfrm>
        </p:grpSpPr>
        <p:cxnSp>
          <p:nvCxnSpPr>
            <p:cNvPr id="37" name="Straight Connector 36"/>
            <p:cNvCxnSpPr/>
            <p:nvPr/>
          </p:nvCxnSpPr>
          <p:spPr>
            <a:xfrm rot="10800000" flipH="1" flipV="1">
              <a:off x="1219198" y="3124200"/>
              <a:ext cx="0" cy="133859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198" y="3505293"/>
              <a:ext cx="1219202"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a:spLocks noChangeArrowheads="1"/>
          </p:cNvSpPr>
          <p:nvPr/>
        </p:nvSpPr>
        <p:spPr bwMode="auto">
          <a:xfrm>
            <a:off x="1737361" y="840263"/>
            <a:ext cx="72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3333FF"/>
                </a:solidFill>
                <a:latin typeface="Times New Roman" pitchFamily="18" charset="0"/>
                <a:cs typeface="Times New Roman" pitchFamily="18" charset="0"/>
              </a:rPr>
              <a:t>Thông</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thường</a:t>
            </a:r>
            <a:r>
              <a:rPr lang="en-US" altLang="en-US" sz="2800" b="1" dirty="0">
                <a:solidFill>
                  <a:srgbClr val="3333FF"/>
                </a:solidFill>
                <a:latin typeface="Times New Roman" pitchFamily="18" charset="0"/>
                <a:cs typeface="Times New Roman" pitchFamily="18" charset="0"/>
              </a:rPr>
              <a:t> ta </a:t>
            </a:r>
            <a:r>
              <a:rPr lang="en-US" altLang="en-US" sz="2800" b="1" dirty="0" err="1">
                <a:solidFill>
                  <a:srgbClr val="3333FF"/>
                </a:solidFill>
                <a:latin typeface="Times New Roman" pitchFamily="18" charset="0"/>
                <a:cs typeface="Times New Roman" pitchFamily="18" charset="0"/>
              </a:rPr>
              <a:t>đặt</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tính</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rồi</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làm</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như</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sau</a:t>
            </a:r>
            <a:r>
              <a:rPr lang="en-US" altLang="en-US" sz="2800" b="1" dirty="0">
                <a:solidFill>
                  <a:srgbClr val="3333FF"/>
                </a:solidFill>
                <a:latin typeface="Times New Roman" pitchFamily="18" charset="0"/>
                <a:cs typeface="Times New Roman" pitchFamily="18" charset="0"/>
              </a:rPr>
              <a:t>:</a:t>
            </a:r>
          </a:p>
        </p:txBody>
      </p:sp>
      <p:sp>
        <p:nvSpPr>
          <p:cNvPr id="3" name="Text Box 11"/>
          <p:cNvSpPr txBox="1">
            <a:spLocks noChangeArrowheads="1"/>
          </p:cNvSpPr>
          <p:nvPr/>
        </p:nvSpPr>
        <p:spPr bwMode="auto">
          <a:xfrm>
            <a:off x="2257556" y="2939398"/>
            <a:ext cx="563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4" name="Rectangle 27"/>
          <p:cNvSpPr>
            <a:spLocks noChangeArrowheads="1"/>
          </p:cNvSpPr>
          <p:nvPr/>
        </p:nvSpPr>
        <p:spPr bwMode="auto">
          <a:xfrm>
            <a:off x="6112121"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4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21682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1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
                                        <p:tgtEl>
                                          <p:spTgt spid="16"/>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10"/>
                                        <p:tgtEl>
                                          <p:spTgt spid="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1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1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 fill="hold"/>
                                        <p:tgtEl>
                                          <p:spTgt spid="3"/>
                                        </p:tgtEl>
                                        <p:attrNameLst>
                                          <p:attrName>ppt_w</p:attrName>
                                        </p:attrNameLst>
                                      </p:cBhvr>
                                      <p:tavLst>
                                        <p:tav tm="0">
                                          <p:val>
                                            <p:strVal val="#ppt_w*0.70"/>
                                          </p:val>
                                        </p:tav>
                                        <p:tav tm="100000">
                                          <p:val>
                                            <p:strVal val="#ppt_w"/>
                                          </p:val>
                                        </p:tav>
                                      </p:tavLst>
                                    </p:anim>
                                    <p:anim calcmode="lin" valueType="num">
                                      <p:cBhvr>
                                        <p:cTn id="34" dur="10" fill="hold"/>
                                        <p:tgtEl>
                                          <p:spTgt spid="3"/>
                                        </p:tgtEl>
                                        <p:attrNameLst>
                                          <p:attrName>ppt_h</p:attrName>
                                        </p:attrNameLst>
                                      </p:cBhvr>
                                      <p:tavLst>
                                        <p:tav tm="0">
                                          <p:val>
                                            <p:strVal val="#ppt_h"/>
                                          </p:val>
                                        </p:tav>
                                        <p:tav tm="100000">
                                          <p:val>
                                            <p:strVal val="#ppt_h"/>
                                          </p:val>
                                        </p:tav>
                                      </p:tavLst>
                                    </p:anim>
                                    <p:animEffect transition="in" filter="fade">
                                      <p:cBhvr>
                                        <p:cTn id="35" dur="1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in)">
                                      <p:cBhvr>
                                        <p:cTn id="40" dur="1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1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1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ox(in)">
                                      <p:cBhvr>
                                        <p:cTn id="55" dur="10"/>
                                        <p:tgtEl>
                                          <p:spTgt spid="2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ox(in)">
                                      <p:cBhvr>
                                        <p:cTn id="60" dur="10"/>
                                        <p:tgtEl>
                                          <p:spTgt spid="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ox(in)">
                                      <p:cBhvr>
                                        <p:cTn id="65" dur="1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ox(in)">
                                      <p:cBhvr>
                                        <p:cTn id="70" dur="1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1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ox(in)">
                                      <p:cBhvr>
                                        <p:cTn id="80" dur="10"/>
                                        <p:tgtEl>
                                          <p:spTgt spid="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10"/>
                                        <p:tgtEl>
                                          <p:spTgt spid="3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ox(in)">
                                      <p:cBhvr>
                                        <p:cTn id="90"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5" grpId="0"/>
      <p:bldP spid="26" grpId="0"/>
      <p:bldP spid="27" grpId="0"/>
      <p:bldP spid="28" grpId="0"/>
      <p:bldP spid="30" grpId="0"/>
      <p:bldP spid="33" grpId="0"/>
      <p:bldP spid="34" grpId="0"/>
      <p:bldP spid="35" grpId="0"/>
      <p:bldP spid="41"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1866900" y="47845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u="sng" dirty="0" err="1">
                <a:latin typeface="Times New Roman" pitchFamily="18" charset="0"/>
                <a:cs typeface="Times New Roman" pitchFamily="18" charset="0"/>
              </a:rPr>
              <a:t>Ví</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dụ</a:t>
            </a:r>
            <a:r>
              <a:rPr lang="en-US" altLang="en-US" sz="2800" b="1" u="sng" dirty="0">
                <a:latin typeface="Times New Roman" pitchFamily="18" charset="0"/>
                <a:cs typeface="Times New Roman" pitchFamily="18" charset="0"/>
              </a:rPr>
              <a:t> 2</a:t>
            </a:r>
            <a:r>
              <a:rPr lang="en-US" altLang="en-US" sz="2800" b="1" dirty="0">
                <a:latin typeface="Times New Roman" pitchFamily="18" charset="0"/>
                <a:cs typeface="Times New Roman" pitchFamily="18" charset="0"/>
              </a:rPr>
              <a:t>:                72,58   :  19  =  ?</a:t>
            </a:r>
          </a:p>
        </p:txBody>
      </p:sp>
      <p:sp>
        <p:nvSpPr>
          <p:cNvPr id="7" name="Text Box 40"/>
          <p:cNvSpPr txBox="1">
            <a:spLocks noChangeArrowheads="1"/>
          </p:cNvSpPr>
          <p:nvPr/>
        </p:nvSpPr>
        <p:spPr bwMode="auto">
          <a:xfrm>
            <a:off x="5029200" y="1995488"/>
            <a:ext cx="1531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72,58  19</a:t>
            </a:r>
          </a:p>
        </p:txBody>
      </p:sp>
      <p:sp>
        <p:nvSpPr>
          <p:cNvPr id="8" name="Rectangle 43"/>
          <p:cNvSpPr>
            <a:spLocks noChangeArrowheads="1"/>
          </p:cNvSpPr>
          <p:nvPr/>
        </p:nvSpPr>
        <p:spPr bwMode="auto">
          <a:xfrm>
            <a:off x="65722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2</a:t>
            </a:r>
          </a:p>
        </p:txBody>
      </p:sp>
      <p:sp>
        <p:nvSpPr>
          <p:cNvPr id="9" name="Rectangle 44"/>
          <p:cNvSpPr>
            <a:spLocks noChangeArrowheads="1"/>
          </p:cNvSpPr>
          <p:nvPr/>
        </p:nvSpPr>
        <p:spPr bwMode="auto">
          <a:xfrm>
            <a:off x="5219700"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10" name="Rectangle 45"/>
          <p:cNvSpPr>
            <a:spLocks noChangeArrowheads="1"/>
          </p:cNvSpPr>
          <p:nvPr/>
        </p:nvSpPr>
        <p:spPr bwMode="auto">
          <a:xfrm>
            <a:off x="63436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11" name="Text Box 48"/>
          <p:cNvSpPr txBox="1">
            <a:spLocks noChangeArrowheads="1"/>
          </p:cNvSpPr>
          <p:nvPr/>
        </p:nvSpPr>
        <p:spPr bwMode="auto">
          <a:xfrm>
            <a:off x="5470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2" name="Text Box 49"/>
          <p:cNvSpPr txBox="1">
            <a:spLocks noChangeArrowheads="1"/>
          </p:cNvSpPr>
          <p:nvPr/>
        </p:nvSpPr>
        <p:spPr bwMode="auto">
          <a:xfrm>
            <a:off x="601980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3" name="Text Box 50"/>
          <p:cNvSpPr txBox="1">
            <a:spLocks noChangeArrowheads="1"/>
          </p:cNvSpPr>
          <p:nvPr/>
        </p:nvSpPr>
        <p:spPr bwMode="auto">
          <a:xfrm>
            <a:off x="5734050" y="361405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4" name="Text Box 51"/>
          <p:cNvSpPr txBox="1">
            <a:spLocks noChangeArrowheads="1"/>
          </p:cNvSpPr>
          <p:nvPr/>
        </p:nvSpPr>
        <p:spPr bwMode="auto">
          <a:xfrm>
            <a:off x="5216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5" name="Rectangle 52"/>
          <p:cNvSpPr>
            <a:spLocks noChangeArrowheads="1"/>
          </p:cNvSpPr>
          <p:nvPr/>
        </p:nvSpPr>
        <p:spPr bwMode="auto">
          <a:xfrm>
            <a:off x="5021037"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1</a:t>
            </a:r>
          </a:p>
        </p:txBody>
      </p:sp>
      <p:sp>
        <p:nvSpPr>
          <p:cNvPr id="16" name="Text Box 53"/>
          <p:cNvSpPr txBox="1">
            <a:spLocks noChangeArrowheads="1"/>
          </p:cNvSpPr>
          <p:nvPr/>
        </p:nvSpPr>
        <p:spPr bwMode="auto">
          <a:xfrm>
            <a:off x="6203950" y="23622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FF0066"/>
                </a:solidFill>
                <a:latin typeface="Times New Roman" pitchFamily="18" charset="0"/>
                <a:cs typeface="Times New Roman" pitchFamily="18" charset="0"/>
              </a:rPr>
              <a:t>,</a:t>
            </a:r>
          </a:p>
        </p:txBody>
      </p:sp>
      <p:grpSp>
        <p:nvGrpSpPr>
          <p:cNvPr id="3" name="Group 2"/>
          <p:cNvGrpSpPr/>
          <p:nvPr/>
        </p:nvGrpSpPr>
        <p:grpSpPr>
          <a:xfrm>
            <a:off x="6019800" y="2133600"/>
            <a:ext cx="1066800" cy="762000"/>
            <a:chOff x="2971800" y="2057400"/>
            <a:chExt cx="1066800" cy="762000"/>
          </a:xfrm>
        </p:grpSpPr>
        <p:sp>
          <p:nvSpPr>
            <p:cNvPr id="17" name="Line 54"/>
            <p:cNvSpPr>
              <a:spLocks noChangeShapeType="1"/>
            </p:cNvSpPr>
            <p:nvPr/>
          </p:nvSpPr>
          <p:spPr bwMode="auto">
            <a:xfrm>
              <a:off x="2971800" y="20574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5"/>
            <p:cNvSpPr>
              <a:spLocks noChangeShapeType="1"/>
            </p:cNvSpPr>
            <p:nvPr/>
          </p:nvSpPr>
          <p:spPr bwMode="auto">
            <a:xfrm>
              <a:off x="2971800" y="2362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91"/>
          <p:cNvSpPr txBox="1">
            <a:spLocks noChangeArrowheads="1"/>
          </p:cNvSpPr>
          <p:nvPr/>
        </p:nvSpPr>
        <p:spPr bwMode="auto">
          <a:xfrm>
            <a:off x="5715000" y="30480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20" name="Text Box 92"/>
          <p:cNvSpPr txBox="1">
            <a:spLocks noChangeArrowheads="1"/>
          </p:cNvSpPr>
          <p:nvPr/>
        </p:nvSpPr>
        <p:spPr bwMode="auto">
          <a:xfrm>
            <a:off x="5470525"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41" name="TextBox 40"/>
          <p:cNvSpPr txBox="1">
            <a:spLocks noChangeArrowheads="1"/>
          </p:cNvSpPr>
          <p:nvPr/>
        </p:nvSpPr>
        <p:spPr bwMode="auto">
          <a:xfrm>
            <a:off x="2362200" y="1233488"/>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0000CC"/>
                </a:solidFill>
                <a:latin typeface="Times New Roman" pitchFamily="18" charset="0"/>
                <a:cs typeface="Times New Roman" pitchFamily="18" charset="0"/>
              </a:rPr>
              <a:t>Ta </a:t>
            </a:r>
            <a:r>
              <a:rPr lang="en-US" altLang="en-US" sz="2800" b="1" dirty="0" err="1">
                <a:solidFill>
                  <a:srgbClr val="0000CC"/>
                </a:solidFill>
                <a:latin typeface="Times New Roman" pitchFamily="18" charset="0"/>
                <a:cs typeface="Times New Roman" pitchFamily="18" charset="0"/>
              </a:rPr>
              <a:t>đặt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tính</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rồi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làm</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tương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tự</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như</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ví</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dụ</a:t>
            </a:r>
            <a:r>
              <a:rPr lang="en-US" altLang="en-US" sz="2800" b="1" dirty="0">
                <a:solidFill>
                  <a:srgbClr val="0000CC"/>
                </a:solidFill>
                <a:latin typeface="Times New Roman" pitchFamily="18" charset="0"/>
                <a:cs typeface="Times New Roman" pitchFamily="18" charset="0"/>
              </a:rPr>
              <a:t> 1:</a:t>
            </a:r>
          </a:p>
        </p:txBody>
      </p:sp>
      <p:sp>
        <p:nvSpPr>
          <p:cNvPr id="2" name="Text Box 23"/>
          <p:cNvSpPr txBox="1">
            <a:spLocks noChangeArrowheads="1"/>
          </p:cNvSpPr>
          <p:nvPr/>
        </p:nvSpPr>
        <p:spPr bwMode="auto">
          <a:xfrm>
            <a:off x="3679138" y="4724401"/>
            <a:ext cx="472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err="1">
                <a:solidFill>
                  <a:srgbClr val="FF0000"/>
                </a:solidFill>
                <a:latin typeface="Times New Roman" pitchFamily="18" charset="0"/>
                <a:cs typeface="Times New Roman" pitchFamily="18" charset="0"/>
              </a:rPr>
              <a:t>Vậy</a:t>
            </a:r>
            <a:r>
              <a:rPr lang="en-US" altLang="en-US" b="1" dirty="0">
                <a:solidFill>
                  <a:srgbClr val="FF0000"/>
                </a:solidFill>
                <a:latin typeface="Times New Roman" pitchFamily="18" charset="0"/>
                <a:cs typeface="Times New Roman" pitchFamily="18" charset="0"/>
              </a:rPr>
              <a:t>:   </a:t>
            </a:r>
            <a:r>
              <a:rPr lang="en-US" altLang="en-US" b="1" dirty="0">
                <a:solidFill>
                  <a:srgbClr val="FF3300"/>
                </a:solidFill>
                <a:latin typeface="Times New Roman" pitchFamily="18" charset="0"/>
                <a:cs typeface="Times New Roman" pitchFamily="18" charset="0"/>
              </a:rPr>
              <a:t>72,58   :  19  =  3,82</a:t>
            </a:r>
          </a:p>
        </p:txBody>
      </p:sp>
    </p:spTree>
    <p:extLst>
      <p:ext uri="{BB962C8B-B14F-4D97-AF65-F5344CB8AC3E}">
        <p14:creationId xmlns:p14="http://schemas.microsoft.com/office/powerpoint/2010/main" val="41403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9" grpId="0"/>
      <p:bldP spid="20" grpId="0"/>
      <p:bldP spid="4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676400" y="396363"/>
            <a:ext cx="8839200" cy="118847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en-US" sz="2800" b="1" dirty="0">
                <a:solidFill>
                  <a:srgbClr val="3333FF"/>
                </a:solidFill>
                <a:latin typeface="+mj-lt"/>
              </a:rPr>
              <a:t>      </a:t>
            </a:r>
            <a:r>
              <a:rPr lang="vi-VN" sz="2800" b="1" dirty="0">
                <a:solidFill>
                  <a:schemeClr val="tx1">
                    <a:lumMod val="95000"/>
                    <a:lumOff val="5000"/>
                  </a:schemeClr>
                </a:solidFill>
                <a:latin typeface="+mj-lt"/>
              </a:rPr>
              <a:t>Muốn chia một số thập phân cho một số tự nhiên ta làm thế nào?</a:t>
            </a:r>
            <a:endParaRPr lang="en-US" sz="2800" b="1" dirty="0">
              <a:solidFill>
                <a:schemeClr val="tx1">
                  <a:lumMod val="95000"/>
                  <a:lumOff val="5000"/>
                </a:schemeClr>
              </a:solidFill>
              <a:latin typeface="+mj-lt"/>
            </a:endParaRPr>
          </a:p>
        </p:txBody>
      </p:sp>
      <p:sp>
        <p:nvSpPr>
          <p:cNvPr id="8" name="Rectangle 7"/>
          <p:cNvSpPr/>
          <p:nvPr/>
        </p:nvSpPr>
        <p:spPr>
          <a:xfrm>
            <a:off x="2036507" y="2362201"/>
            <a:ext cx="8118987" cy="2985433"/>
          </a:xfrm>
          <a:prstGeom prst="rect">
            <a:avLst/>
          </a:prstGeom>
        </p:spPr>
        <p:txBody>
          <a:bodyPr wrap="square">
            <a:spAutoFit/>
          </a:bodyPr>
          <a:lstStyle/>
          <a:p>
            <a:pPr algn="just">
              <a:spcBef>
                <a:spcPts val="1200"/>
              </a:spcBef>
            </a:pPr>
            <a:r>
              <a:rPr lang="en-US" sz="2800" b="1" dirty="0">
                <a:solidFill>
                  <a:srgbClr val="3333FF"/>
                </a:solidFill>
                <a:latin typeface="+mj-lt"/>
              </a:rPr>
              <a:t>- </a:t>
            </a:r>
            <a:r>
              <a:rPr lang="vi-VN" sz="2800" b="1" dirty="0">
                <a:solidFill>
                  <a:srgbClr val="3333FF"/>
                </a:solidFill>
                <a:latin typeface="+mj-lt"/>
              </a:rPr>
              <a:t>Chia phần nguyên của số bị chia cho số chia.</a:t>
            </a:r>
          </a:p>
          <a:p>
            <a:pPr algn="just">
              <a:spcBef>
                <a:spcPts val="1200"/>
              </a:spcBef>
            </a:pPr>
            <a:r>
              <a:rPr lang="vi-VN" sz="2800" b="1" dirty="0">
                <a:solidFill>
                  <a:srgbClr val="3333FF"/>
                </a:solidFill>
                <a:latin typeface="+mj-lt"/>
              </a:rPr>
              <a:t>- Viết dấu phẩy vào bên phải thương đã tìm được trước khi lấy chữ số đầu tiên của phần thập phân của số bị chia để tiếp tục thực hiện phép chia.</a:t>
            </a:r>
          </a:p>
          <a:p>
            <a:pPr algn="just">
              <a:spcBef>
                <a:spcPts val="1200"/>
              </a:spcBef>
            </a:pPr>
            <a:r>
              <a:rPr lang="vi-VN" sz="2800" b="1" dirty="0">
                <a:solidFill>
                  <a:srgbClr val="3333FF"/>
                </a:solidFill>
                <a:latin typeface="+mj-lt"/>
              </a:rPr>
              <a:t>- Tiếp tục chia với từng chữ số ở phần thập phân của số bị chia.</a:t>
            </a:r>
          </a:p>
        </p:txBody>
      </p:sp>
    </p:spTree>
    <p:extLst>
      <p:ext uri="{BB962C8B-B14F-4D97-AF65-F5344CB8AC3E}">
        <p14:creationId xmlns:p14="http://schemas.microsoft.com/office/powerpoint/2010/main" val="19349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8534400" y="304800"/>
            <a:ext cx="1447800" cy="1219200"/>
          </a:xfrm>
          <a:prstGeom prst="cloudCallout">
            <a:avLst>
              <a:gd name="adj1" fmla="val -90792"/>
              <a:gd name="adj2" fmla="val 52213"/>
            </a:avLst>
          </a:prstGeom>
          <a:solidFill>
            <a:schemeClr val="accent6">
              <a:lumMod val="20000"/>
              <a:lumOff val="80000"/>
            </a:schemeClr>
          </a:solid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4400" b="1">
                <a:solidFill>
                  <a:srgbClr val="CC0000"/>
                </a:solidFill>
                <a:latin typeface="Times New Roman" pitchFamily="18" charset="0"/>
                <a:cs typeface="Times New Roman" pitchFamily="18" charset="0"/>
              </a:rPr>
              <a:t>?</a:t>
            </a:r>
          </a:p>
        </p:txBody>
      </p:sp>
      <p:sp>
        <p:nvSpPr>
          <p:cNvPr id="8" name="AutoShape 7"/>
          <p:cNvSpPr>
            <a:spLocks noChangeArrowheads="1"/>
          </p:cNvSpPr>
          <p:nvPr/>
        </p:nvSpPr>
        <p:spPr bwMode="auto">
          <a:xfrm>
            <a:off x="4572002" y="1371600"/>
            <a:ext cx="3468687" cy="939800"/>
          </a:xfrm>
          <a:prstGeom prst="wedgeEllipseCallout">
            <a:avLst>
              <a:gd name="adj1" fmla="val 48764"/>
              <a:gd name="adj2" fmla="val 11296"/>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vi-VN" altLang="en-US" b="1">
                <a:latin typeface="Times New Roman" pitchFamily="18" charset="0"/>
                <a:cs typeface="Times New Roman" pitchFamily="18" charset="0"/>
              </a:rPr>
              <a:t>0,63 : 9 = </a:t>
            </a:r>
            <a:endParaRPr lang="en-US" altLang="en-US" b="1">
              <a:latin typeface="Times New Roman" pitchFamily="18" charset="0"/>
              <a:cs typeface="Times New Roman" pitchFamily="18" charset="0"/>
            </a:endParaRPr>
          </a:p>
        </p:txBody>
      </p:sp>
      <p:sp>
        <p:nvSpPr>
          <p:cNvPr id="28" name="Text Box 50"/>
          <p:cNvSpPr txBox="1">
            <a:spLocks noChangeArrowheads="1"/>
          </p:cNvSpPr>
          <p:nvPr/>
        </p:nvSpPr>
        <p:spPr bwMode="auto">
          <a:xfrm>
            <a:off x="5248661" y="2952401"/>
            <a:ext cx="902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,63</a:t>
            </a:r>
            <a:endParaRPr lang="en-US" altLang="en-US">
              <a:latin typeface="Times New Roman" panose="02020603050405020304" pitchFamily="18" charset="0"/>
              <a:cs typeface="Times New Roman" pitchFamily="18" charset="0"/>
            </a:endParaRPr>
          </a:p>
        </p:txBody>
      </p:sp>
      <p:grpSp>
        <p:nvGrpSpPr>
          <p:cNvPr id="36" name="Group 35"/>
          <p:cNvGrpSpPr/>
          <p:nvPr/>
        </p:nvGrpSpPr>
        <p:grpSpPr>
          <a:xfrm>
            <a:off x="6248400" y="3124200"/>
            <a:ext cx="1066800" cy="762000"/>
            <a:chOff x="3352800" y="2971800"/>
            <a:chExt cx="1066800" cy="762000"/>
          </a:xfrm>
        </p:grpSpPr>
        <p:sp>
          <p:nvSpPr>
            <p:cNvPr id="32" name="Line 54"/>
            <p:cNvSpPr>
              <a:spLocks noChangeShapeType="1"/>
            </p:cNvSpPr>
            <p:nvPr/>
          </p:nvSpPr>
          <p:spPr bwMode="auto">
            <a:xfrm>
              <a:off x="3352800" y="29718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3" name="Line 55"/>
            <p:cNvSpPr>
              <a:spLocks noChangeShapeType="1"/>
            </p:cNvSpPr>
            <p:nvPr/>
          </p:nvSpPr>
          <p:spPr bwMode="auto">
            <a:xfrm>
              <a:off x="3352800"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37" name="Text Box 50"/>
          <p:cNvSpPr txBox="1">
            <a:spLocks noChangeArrowheads="1"/>
          </p:cNvSpPr>
          <p:nvPr/>
        </p:nvSpPr>
        <p:spPr bwMode="auto">
          <a:xfrm>
            <a:off x="6544350" y="292042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9</a:t>
            </a:r>
            <a:endParaRPr lang="en-US" altLang="en-US">
              <a:latin typeface="Times New Roman" panose="02020603050405020304" pitchFamily="18" charset="0"/>
              <a:cs typeface="Times New Roman" pitchFamily="18" charset="0"/>
            </a:endParaRPr>
          </a:p>
        </p:txBody>
      </p:sp>
      <p:sp>
        <p:nvSpPr>
          <p:cNvPr id="38" name="Text Box 50"/>
          <p:cNvSpPr txBox="1">
            <a:spLocks noChangeArrowheads="1"/>
          </p:cNvSpPr>
          <p:nvPr/>
        </p:nvSpPr>
        <p:spPr bwMode="auto">
          <a:xfrm>
            <a:off x="5225846" y="342187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 </a:t>
            </a:r>
            <a:endParaRPr lang="en-US" altLang="en-US">
              <a:latin typeface="Times New Roman" panose="02020603050405020304" pitchFamily="18" charset="0"/>
              <a:cs typeface="Times New Roman" pitchFamily="18" charset="0"/>
            </a:endParaRPr>
          </a:p>
        </p:txBody>
      </p:sp>
      <p:sp>
        <p:nvSpPr>
          <p:cNvPr id="39" name="Text Box 50"/>
          <p:cNvSpPr txBox="1">
            <a:spLocks noChangeArrowheads="1"/>
          </p:cNvSpPr>
          <p:nvPr/>
        </p:nvSpPr>
        <p:spPr bwMode="auto">
          <a:xfrm>
            <a:off x="6244500"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0" name="Text Box 50"/>
          <p:cNvSpPr txBox="1">
            <a:spLocks noChangeArrowheads="1"/>
          </p:cNvSpPr>
          <p:nvPr/>
        </p:nvSpPr>
        <p:spPr bwMode="auto">
          <a:xfrm>
            <a:off x="6418342" y="3429002"/>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b="1">
                <a:latin typeface="Times New Roman" panose="02020603050405020304" pitchFamily="18" charset="0"/>
                <a:cs typeface="Times New Roman" pitchFamily="18" charset="0"/>
              </a:rPr>
              <a:t>,</a:t>
            </a:r>
            <a:endParaRPr lang="en-US" altLang="en-US" b="1">
              <a:latin typeface="Times New Roman" panose="02020603050405020304" pitchFamily="18" charset="0"/>
              <a:cs typeface="Times New Roman" pitchFamily="18" charset="0"/>
            </a:endParaRPr>
          </a:p>
        </p:txBody>
      </p:sp>
      <p:sp>
        <p:nvSpPr>
          <p:cNvPr id="41" name="Text Box 50"/>
          <p:cNvSpPr txBox="1">
            <a:spLocks noChangeArrowheads="1"/>
          </p:cNvSpPr>
          <p:nvPr/>
        </p:nvSpPr>
        <p:spPr bwMode="auto">
          <a:xfrm>
            <a:off x="6540451"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2" name="Text Box 50"/>
          <p:cNvSpPr txBox="1">
            <a:spLocks noChangeArrowheads="1"/>
          </p:cNvSpPr>
          <p:nvPr/>
        </p:nvSpPr>
        <p:spPr bwMode="auto">
          <a:xfrm>
            <a:off x="5213558" y="3911026"/>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   6</a:t>
            </a:r>
            <a:endParaRPr lang="en-US" altLang="en-US">
              <a:latin typeface="Times New Roman" panose="02020603050405020304" pitchFamily="18" charset="0"/>
              <a:cs typeface="Times New Roman" pitchFamily="18" charset="0"/>
            </a:endParaRPr>
          </a:p>
        </p:txBody>
      </p:sp>
      <p:sp>
        <p:nvSpPr>
          <p:cNvPr id="43" name="Text Box 50"/>
          <p:cNvSpPr txBox="1">
            <a:spLocks noChangeArrowheads="1"/>
          </p:cNvSpPr>
          <p:nvPr/>
        </p:nvSpPr>
        <p:spPr bwMode="auto">
          <a:xfrm>
            <a:off x="6772950" y="343907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7</a:t>
            </a:r>
            <a:endParaRPr lang="en-US" altLang="en-US">
              <a:latin typeface="Times New Roman" panose="02020603050405020304" pitchFamily="18" charset="0"/>
              <a:cs typeface="Times New Roman" pitchFamily="18" charset="0"/>
            </a:endParaRPr>
          </a:p>
        </p:txBody>
      </p:sp>
      <p:sp>
        <p:nvSpPr>
          <p:cNvPr id="44" name="Text Box 50"/>
          <p:cNvSpPr txBox="1">
            <a:spLocks noChangeArrowheads="1"/>
          </p:cNvSpPr>
          <p:nvPr/>
        </p:nvSpPr>
        <p:spPr bwMode="auto">
          <a:xfrm>
            <a:off x="5715000" y="4495803"/>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6" name="Text Box 50"/>
          <p:cNvSpPr txBox="1">
            <a:spLocks noChangeArrowheads="1"/>
          </p:cNvSpPr>
          <p:nvPr/>
        </p:nvSpPr>
        <p:spPr bwMode="auto">
          <a:xfrm>
            <a:off x="5519232" y="342900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6 </a:t>
            </a:r>
            <a:endParaRPr lang="en-US" altLang="en-US">
              <a:latin typeface="Times New Roman" panose="02020603050405020304" pitchFamily="18" charset="0"/>
              <a:cs typeface="Times New Roman" pitchFamily="18" charset="0"/>
            </a:endParaRPr>
          </a:p>
        </p:txBody>
      </p:sp>
      <p:sp>
        <p:nvSpPr>
          <p:cNvPr id="47" name="Text Box 50"/>
          <p:cNvSpPr txBox="1">
            <a:spLocks noChangeArrowheads="1"/>
          </p:cNvSpPr>
          <p:nvPr/>
        </p:nvSpPr>
        <p:spPr bwMode="auto">
          <a:xfrm>
            <a:off x="5759246" y="3911026"/>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3 </a:t>
            </a:r>
            <a:endParaRPr lang="en-US" altLang="en-US">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0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8" grpId="0"/>
      <p:bldP spid="37" grpId="0"/>
      <p:bldP spid="38" grpId="0"/>
      <p:bldP spid="39" grpId="0"/>
      <p:bldP spid="40" grpId="0"/>
      <p:bldP spid="41" grpId="0"/>
      <p:bldP spid="42" grpId="0"/>
      <p:bldP spid="43" grpId="0"/>
      <p:bldP spid="44"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2129138"/>
            <a:ext cx="5029200" cy="1604665"/>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Thực</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hành</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684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438400" y="1129727"/>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latin typeface="Times New Roman" pitchFamily="18" charset="0"/>
              </a:rPr>
              <a:t>Bài</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Đặt</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 </a:t>
            </a:r>
            <a:r>
              <a:rPr lang="en-US" altLang="en-US" b="1" dirty="0" err="1">
                <a:latin typeface="Times New Roman" pitchFamily="18" charset="0"/>
              </a:rPr>
              <a:t>rồi</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a:t>
            </a:r>
          </a:p>
        </p:txBody>
      </p:sp>
      <p:sp>
        <p:nvSpPr>
          <p:cNvPr id="5" name="Text Box 21"/>
          <p:cNvSpPr txBox="1">
            <a:spLocks noChangeArrowheads="1"/>
          </p:cNvSpPr>
          <p:nvPr/>
        </p:nvSpPr>
        <p:spPr bwMode="auto">
          <a:xfrm>
            <a:off x="2667000" y="20574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a) 5,28 : 4</a:t>
            </a:r>
          </a:p>
        </p:txBody>
      </p:sp>
      <p:sp>
        <p:nvSpPr>
          <p:cNvPr id="14" name="Text Box 30"/>
          <p:cNvSpPr txBox="1">
            <a:spLocks noChangeArrowheads="1"/>
          </p:cNvSpPr>
          <p:nvPr/>
        </p:nvSpPr>
        <p:spPr bwMode="auto">
          <a:xfrm>
            <a:off x="6705600" y="19050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b) 95,2 : 68</a:t>
            </a:r>
          </a:p>
        </p:txBody>
      </p:sp>
      <p:sp>
        <p:nvSpPr>
          <p:cNvPr id="32" name="Text Box 6"/>
          <p:cNvSpPr txBox="1">
            <a:spLocks noChangeArrowheads="1"/>
          </p:cNvSpPr>
          <p:nvPr/>
        </p:nvSpPr>
        <p:spPr bwMode="auto">
          <a:xfrm>
            <a:off x="2679032" y="2743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c) 0,36 : 9</a:t>
            </a:r>
          </a:p>
        </p:txBody>
      </p:sp>
      <p:sp>
        <p:nvSpPr>
          <p:cNvPr id="33" name="Text Box 15"/>
          <p:cNvSpPr txBox="1">
            <a:spLocks noChangeArrowheads="1"/>
          </p:cNvSpPr>
          <p:nvPr/>
        </p:nvSpPr>
        <p:spPr bwMode="auto">
          <a:xfrm>
            <a:off x="6705600" y="27432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d) 75,52 : 32</a:t>
            </a:r>
          </a:p>
        </p:txBody>
      </p:sp>
    </p:spTree>
    <p:extLst>
      <p:ext uri="{BB962C8B-B14F-4D97-AF65-F5344CB8AC3E}">
        <p14:creationId xmlns:p14="http://schemas.microsoft.com/office/powerpoint/2010/main" val="3467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1981200"/>
            <a:ext cx="5791200" cy="1295402"/>
          </a:xfrm>
          <a:prstGeom prst="rect">
            <a:avLst/>
          </a:prstGeom>
          <a:noFill/>
        </p:spPr>
        <p:txBody>
          <a:bodyPr wrap="square" lIns="91440" tIns="45720" rIns="91440" bIns="45720" numCol="1">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ĐỘNG</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050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noChangeArrowheads="1"/>
          </p:cNvSpPr>
          <p:nvPr/>
        </p:nvSpPr>
        <p:spPr bwMode="auto">
          <a:xfrm>
            <a:off x="2514600" y="838203"/>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a) 5,28 : 4</a:t>
            </a:r>
          </a:p>
        </p:txBody>
      </p:sp>
      <p:sp>
        <p:nvSpPr>
          <p:cNvPr id="6" name="Rectangle 22"/>
          <p:cNvSpPr>
            <a:spLocks noChangeArrowheads="1"/>
          </p:cNvSpPr>
          <p:nvPr/>
        </p:nvSpPr>
        <p:spPr bwMode="auto">
          <a:xfrm>
            <a:off x="2971800" y="14478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5,28</a:t>
            </a:r>
          </a:p>
        </p:txBody>
      </p:sp>
      <p:grpSp>
        <p:nvGrpSpPr>
          <p:cNvPr id="22" name="Group 21"/>
          <p:cNvGrpSpPr/>
          <p:nvPr/>
        </p:nvGrpSpPr>
        <p:grpSpPr>
          <a:xfrm>
            <a:off x="3810000" y="1447800"/>
            <a:ext cx="914400" cy="990600"/>
            <a:chOff x="2667000" y="2438400"/>
            <a:chExt cx="914400" cy="990600"/>
          </a:xfrm>
        </p:grpSpPr>
        <p:sp>
          <p:nvSpPr>
            <p:cNvPr id="7" name="Line 23"/>
            <p:cNvSpPr>
              <a:spLocks noChangeShapeType="1"/>
            </p:cNvSpPr>
            <p:nvPr/>
          </p:nvSpPr>
          <p:spPr bwMode="auto">
            <a:xfrm>
              <a:off x="2667000" y="24384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4"/>
            <p:cNvSpPr>
              <a:spLocks noChangeShapeType="1"/>
            </p:cNvSpPr>
            <p:nvPr/>
          </p:nvSpPr>
          <p:spPr bwMode="auto">
            <a:xfrm>
              <a:off x="2667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Rectangle 25"/>
          <p:cNvSpPr>
            <a:spLocks noChangeArrowheads="1"/>
          </p:cNvSpPr>
          <p:nvPr/>
        </p:nvSpPr>
        <p:spPr bwMode="auto">
          <a:xfrm>
            <a:off x="3962400" y="1385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4</a:t>
            </a:r>
          </a:p>
        </p:txBody>
      </p:sp>
      <p:sp>
        <p:nvSpPr>
          <p:cNvPr id="10" name="Rectangle 26"/>
          <p:cNvSpPr>
            <a:spLocks noChangeArrowheads="1"/>
          </p:cNvSpPr>
          <p:nvPr/>
        </p:nvSpPr>
        <p:spPr bwMode="auto">
          <a:xfrm>
            <a:off x="2971800" y="1873711"/>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2" name="Rectangle 28"/>
          <p:cNvSpPr>
            <a:spLocks noChangeArrowheads="1"/>
          </p:cNvSpPr>
          <p:nvPr/>
        </p:nvSpPr>
        <p:spPr bwMode="auto">
          <a:xfrm>
            <a:off x="3426339" y="285170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13" name="Rectangle 29"/>
          <p:cNvSpPr>
            <a:spLocks noChangeArrowheads="1"/>
          </p:cNvSpPr>
          <p:nvPr/>
        </p:nvSpPr>
        <p:spPr bwMode="auto">
          <a:xfrm>
            <a:off x="3886200" y="1838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4" name="Text Box 30"/>
          <p:cNvSpPr txBox="1">
            <a:spLocks noChangeArrowheads="1"/>
          </p:cNvSpPr>
          <p:nvPr/>
        </p:nvSpPr>
        <p:spPr bwMode="auto">
          <a:xfrm>
            <a:off x="6858000" y="7620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b) 95,2 : 68</a:t>
            </a:r>
          </a:p>
        </p:txBody>
      </p:sp>
      <p:sp>
        <p:nvSpPr>
          <p:cNvPr id="15" name="Rectangle 31"/>
          <p:cNvSpPr>
            <a:spLocks noChangeArrowheads="1"/>
          </p:cNvSpPr>
          <p:nvPr/>
        </p:nvSpPr>
        <p:spPr bwMode="auto">
          <a:xfrm>
            <a:off x="7270750" y="13716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95,2</a:t>
            </a:r>
          </a:p>
        </p:txBody>
      </p:sp>
      <p:sp>
        <p:nvSpPr>
          <p:cNvPr id="16" name="Rectangle 32"/>
          <p:cNvSpPr>
            <a:spLocks noChangeArrowheads="1"/>
          </p:cNvSpPr>
          <p:nvPr/>
        </p:nvSpPr>
        <p:spPr bwMode="auto">
          <a:xfrm>
            <a:off x="8178800" y="17526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8" name="Rectangle 34"/>
          <p:cNvSpPr>
            <a:spLocks noChangeArrowheads="1"/>
          </p:cNvSpPr>
          <p:nvPr/>
        </p:nvSpPr>
        <p:spPr bwMode="auto">
          <a:xfrm>
            <a:off x="8255002" y="138588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68</a:t>
            </a:r>
          </a:p>
        </p:txBody>
      </p:sp>
      <p:grpSp>
        <p:nvGrpSpPr>
          <p:cNvPr id="23" name="Group 22"/>
          <p:cNvGrpSpPr/>
          <p:nvPr/>
        </p:nvGrpSpPr>
        <p:grpSpPr>
          <a:xfrm>
            <a:off x="8185150" y="1524000"/>
            <a:ext cx="914400" cy="990600"/>
            <a:chOff x="7010400" y="2514600"/>
            <a:chExt cx="914400" cy="990600"/>
          </a:xfrm>
        </p:grpSpPr>
        <p:sp>
          <p:nvSpPr>
            <p:cNvPr id="17" name="Line 33"/>
            <p:cNvSpPr>
              <a:spLocks noChangeShapeType="1"/>
            </p:cNvSpPr>
            <p:nvPr/>
          </p:nvSpPr>
          <p:spPr bwMode="auto">
            <a:xfrm>
              <a:off x="7010400" y="2514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5"/>
            <p:cNvSpPr>
              <a:spLocks noChangeShapeType="1"/>
            </p:cNvSpPr>
            <p:nvPr/>
          </p:nvSpPr>
          <p:spPr bwMode="auto">
            <a:xfrm>
              <a:off x="70104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6"/>
          <p:cNvSpPr>
            <a:spLocks noChangeArrowheads="1"/>
          </p:cNvSpPr>
          <p:nvPr/>
        </p:nvSpPr>
        <p:spPr bwMode="auto">
          <a:xfrm>
            <a:off x="7286992" y="1745572"/>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latin typeface="Times New Roman" pitchFamily="18" charset="0"/>
              </a:rPr>
              <a:t>27</a:t>
            </a:r>
          </a:p>
        </p:txBody>
      </p:sp>
      <p:sp>
        <p:nvSpPr>
          <p:cNvPr id="21" name="Rectangle 37"/>
          <p:cNvSpPr>
            <a:spLocks noChangeArrowheads="1"/>
          </p:cNvSpPr>
          <p:nvPr/>
        </p:nvSpPr>
        <p:spPr bwMode="auto">
          <a:xfrm>
            <a:off x="7692966" y="21346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24" name="Rectangle 26"/>
          <p:cNvSpPr>
            <a:spLocks noChangeArrowheads="1"/>
          </p:cNvSpPr>
          <p:nvPr/>
        </p:nvSpPr>
        <p:spPr bwMode="auto">
          <a:xfrm>
            <a:off x="4038600" y="1828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25" name="Rectangle 26"/>
          <p:cNvSpPr>
            <a:spLocks noChangeArrowheads="1"/>
          </p:cNvSpPr>
          <p:nvPr/>
        </p:nvSpPr>
        <p:spPr bwMode="auto">
          <a:xfrm>
            <a:off x="3183192" y="187304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26" name="Rectangle 26"/>
          <p:cNvSpPr>
            <a:spLocks noChangeArrowheads="1"/>
          </p:cNvSpPr>
          <p:nvPr/>
        </p:nvSpPr>
        <p:spPr bwMode="auto">
          <a:xfrm>
            <a:off x="4191001" y="184354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3</a:t>
            </a:r>
            <a:r>
              <a:rPr lang="en-US" altLang="en-US" sz="2800" dirty="0">
                <a:latin typeface="Times New Roman" pitchFamily="18" charset="0"/>
              </a:rPr>
              <a:t>2</a:t>
            </a:r>
          </a:p>
        </p:txBody>
      </p:sp>
      <p:sp>
        <p:nvSpPr>
          <p:cNvPr id="27" name="Rectangle 26"/>
          <p:cNvSpPr>
            <a:spLocks noChangeArrowheads="1"/>
          </p:cNvSpPr>
          <p:nvPr/>
        </p:nvSpPr>
        <p:spPr bwMode="auto">
          <a:xfrm>
            <a:off x="3183192" y="228389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28" name="Rectangle 26"/>
          <p:cNvSpPr>
            <a:spLocks noChangeArrowheads="1"/>
          </p:cNvSpPr>
          <p:nvPr/>
        </p:nvSpPr>
        <p:spPr bwMode="auto">
          <a:xfrm>
            <a:off x="3429000" y="228635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8</a:t>
            </a:r>
            <a:endParaRPr lang="en-US" altLang="en-US" sz="2800">
              <a:latin typeface="Times New Roman" pitchFamily="18" charset="0"/>
            </a:endParaRPr>
          </a:p>
        </p:txBody>
      </p:sp>
      <p:sp>
        <p:nvSpPr>
          <p:cNvPr id="29" name="Rectangle 26"/>
          <p:cNvSpPr>
            <a:spLocks noChangeArrowheads="1"/>
          </p:cNvSpPr>
          <p:nvPr/>
        </p:nvSpPr>
        <p:spPr bwMode="auto">
          <a:xfrm>
            <a:off x="7696337" y="1738313"/>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30" name="Rectangle 26"/>
          <p:cNvSpPr>
            <a:spLocks noChangeArrowheads="1"/>
          </p:cNvSpPr>
          <p:nvPr/>
        </p:nvSpPr>
        <p:spPr bwMode="auto">
          <a:xfrm>
            <a:off x="8337549" y="176278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31" name="Rectangle 26"/>
          <p:cNvSpPr>
            <a:spLocks noChangeArrowheads="1"/>
          </p:cNvSpPr>
          <p:nvPr/>
        </p:nvSpPr>
        <p:spPr bwMode="auto">
          <a:xfrm>
            <a:off x="8513506" y="1764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32" name="Text Box 6"/>
          <p:cNvSpPr txBox="1">
            <a:spLocks noChangeArrowheads="1"/>
          </p:cNvSpPr>
          <p:nvPr/>
        </p:nvSpPr>
        <p:spPr bwMode="auto">
          <a:xfrm>
            <a:off x="24384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c) 0,36 : 9</a:t>
            </a:r>
          </a:p>
        </p:txBody>
      </p:sp>
      <p:sp>
        <p:nvSpPr>
          <p:cNvPr id="33" name="Text Box 15"/>
          <p:cNvSpPr txBox="1">
            <a:spLocks noChangeArrowheads="1"/>
          </p:cNvSpPr>
          <p:nvPr/>
        </p:nvSpPr>
        <p:spPr bwMode="auto">
          <a:xfrm>
            <a:off x="67056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a:solidFill>
                  <a:srgbClr val="0000CC"/>
                </a:solidFill>
                <a:latin typeface="Times New Roman" pitchFamily="18" charset="0"/>
              </a:rPr>
              <a:t>d</a:t>
            </a:r>
            <a:r>
              <a:rPr lang="en-US" altLang="en-US" sz="2800" b="1" dirty="0">
                <a:solidFill>
                  <a:srgbClr val="3333FF"/>
                </a:solidFill>
                <a:latin typeface="Times New Roman" pitchFamily="18" charset="0"/>
              </a:rPr>
              <a:t>) 75,52 : 32</a:t>
            </a:r>
          </a:p>
        </p:txBody>
      </p:sp>
      <p:sp>
        <p:nvSpPr>
          <p:cNvPr id="34" name="Rectangle 7"/>
          <p:cNvSpPr>
            <a:spLocks noChangeArrowheads="1"/>
          </p:cNvSpPr>
          <p:nvPr/>
        </p:nvSpPr>
        <p:spPr bwMode="auto">
          <a:xfrm>
            <a:off x="2895600" y="40687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0,36</a:t>
            </a:r>
          </a:p>
        </p:txBody>
      </p:sp>
      <p:grpSp>
        <p:nvGrpSpPr>
          <p:cNvPr id="55" name="Group 54"/>
          <p:cNvGrpSpPr/>
          <p:nvPr/>
        </p:nvGrpSpPr>
        <p:grpSpPr>
          <a:xfrm>
            <a:off x="3733800" y="4068762"/>
            <a:ext cx="914400" cy="990600"/>
            <a:chOff x="2209800" y="4068762"/>
            <a:chExt cx="914400" cy="990600"/>
          </a:xfrm>
        </p:grpSpPr>
        <p:sp>
          <p:nvSpPr>
            <p:cNvPr id="35" name="Line 8"/>
            <p:cNvSpPr>
              <a:spLocks noChangeShapeType="1"/>
            </p:cNvSpPr>
            <p:nvPr/>
          </p:nvSpPr>
          <p:spPr bwMode="auto">
            <a:xfrm>
              <a:off x="22098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a:off x="2209800"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Rectangle 10"/>
          <p:cNvSpPr>
            <a:spLocks noChangeArrowheads="1"/>
          </p:cNvSpPr>
          <p:nvPr/>
        </p:nvSpPr>
        <p:spPr bwMode="auto">
          <a:xfrm>
            <a:off x="3886200" y="400685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a:t>
            </a:r>
          </a:p>
        </p:txBody>
      </p:sp>
      <p:sp>
        <p:nvSpPr>
          <p:cNvPr id="38" name="Rectangle 11"/>
          <p:cNvSpPr>
            <a:spLocks noChangeArrowheads="1"/>
          </p:cNvSpPr>
          <p:nvPr/>
        </p:nvSpPr>
        <p:spPr bwMode="auto">
          <a:xfrm>
            <a:off x="3143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39" name="Rectangle 13"/>
          <p:cNvSpPr>
            <a:spLocks noChangeArrowheads="1"/>
          </p:cNvSpPr>
          <p:nvPr/>
        </p:nvSpPr>
        <p:spPr bwMode="auto">
          <a:xfrm>
            <a:off x="3276600" y="54403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0" name="Rectangle 14"/>
          <p:cNvSpPr>
            <a:spLocks noChangeArrowheads="1"/>
          </p:cNvSpPr>
          <p:nvPr/>
        </p:nvSpPr>
        <p:spPr bwMode="auto">
          <a:xfrm>
            <a:off x="3733800" y="4505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1" name="Rectangle 16"/>
          <p:cNvSpPr>
            <a:spLocks noChangeArrowheads="1"/>
          </p:cNvSpPr>
          <p:nvPr/>
        </p:nvSpPr>
        <p:spPr bwMode="auto">
          <a:xfrm>
            <a:off x="7086600" y="39925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75,52</a:t>
            </a:r>
          </a:p>
        </p:txBody>
      </p:sp>
      <p:sp>
        <p:nvSpPr>
          <p:cNvPr id="42" name="Rectangle 17"/>
          <p:cNvSpPr>
            <a:spLocks noChangeArrowheads="1"/>
          </p:cNvSpPr>
          <p:nvPr/>
        </p:nvSpPr>
        <p:spPr bwMode="auto">
          <a:xfrm>
            <a:off x="8103880"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2</a:t>
            </a:r>
          </a:p>
        </p:txBody>
      </p:sp>
      <p:sp>
        <p:nvSpPr>
          <p:cNvPr id="44" name="Rectangle 19"/>
          <p:cNvSpPr>
            <a:spLocks noChangeArrowheads="1"/>
          </p:cNvSpPr>
          <p:nvPr/>
        </p:nvSpPr>
        <p:spPr bwMode="auto">
          <a:xfrm>
            <a:off x="8164514" y="3960813"/>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32</a:t>
            </a:r>
          </a:p>
        </p:txBody>
      </p:sp>
      <p:grpSp>
        <p:nvGrpSpPr>
          <p:cNvPr id="56" name="Group 55"/>
          <p:cNvGrpSpPr/>
          <p:nvPr/>
        </p:nvGrpSpPr>
        <p:grpSpPr>
          <a:xfrm>
            <a:off x="8077201" y="4068762"/>
            <a:ext cx="928688" cy="990600"/>
            <a:chOff x="6553200" y="4068762"/>
            <a:chExt cx="928688" cy="990600"/>
          </a:xfrm>
        </p:grpSpPr>
        <p:sp>
          <p:nvSpPr>
            <p:cNvPr id="43" name="Line 18"/>
            <p:cNvSpPr>
              <a:spLocks noChangeShapeType="1"/>
            </p:cNvSpPr>
            <p:nvPr/>
          </p:nvSpPr>
          <p:spPr bwMode="auto">
            <a:xfrm>
              <a:off x="65532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0"/>
            <p:cNvSpPr>
              <a:spLocks noChangeShapeType="1"/>
            </p:cNvSpPr>
            <p:nvPr/>
          </p:nvSpPr>
          <p:spPr bwMode="auto">
            <a:xfrm>
              <a:off x="6567488"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Rectangle 21"/>
          <p:cNvSpPr>
            <a:spLocks noChangeArrowheads="1"/>
          </p:cNvSpPr>
          <p:nvPr/>
        </p:nvSpPr>
        <p:spPr bwMode="auto">
          <a:xfrm>
            <a:off x="7131050" y="4479258"/>
            <a:ext cx="530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11</a:t>
            </a:r>
          </a:p>
        </p:txBody>
      </p:sp>
      <p:sp>
        <p:nvSpPr>
          <p:cNvPr id="47" name="Rectangle 22"/>
          <p:cNvSpPr>
            <a:spLocks noChangeArrowheads="1"/>
          </p:cNvSpPr>
          <p:nvPr/>
        </p:nvSpPr>
        <p:spPr bwMode="auto">
          <a:xfrm>
            <a:off x="7334252" y="4889754"/>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19</a:t>
            </a:r>
          </a:p>
        </p:txBody>
      </p:sp>
      <p:sp>
        <p:nvSpPr>
          <p:cNvPr id="48" name="Rectangle 23"/>
          <p:cNvSpPr>
            <a:spLocks noChangeArrowheads="1"/>
          </p:cNvSpPr>
          <p:nvPr/>
        </p:nvSpPr>
        <p:spPr bwMode="auto">
          <a:xfrm>
            <a:off x="2889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9" name="Rectangle 24"/>
          <p:cNvSpPr>
            <a:spLocks noChangeArrowheads="1"/>
          </p:cNvSpPr>
          <p:nvPr/>
        </p:nvSpPr>
        <p:spPr bwMode="auto">
          <a:xfrm>
            <a:off x="7721805" y="5332206"/>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50" name="Rectangle 11"/>
          <p:cNvSpPr>
            <a:spLocks noChangeArrowheads="1"/>
          </p:cNvSpPr>
          <p:nvPr/>
        </p:nvSpPr>
        <p:spPr bwMode="auto">
          <a:xfrm>
            <a:off x="312420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51" name="Rectangle 11"/>
          <p:cNvSpPr>
            <a:spLocks noChangeArrowheads="1"/>
          </p:cNvSpPr>
          <p:nvPr/>
        </p:nvSpPr>
        <p:spPr bwMode="auto">
          <a:xfrm>
            <a:off x="329565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6</a:t>
            </a:r>
            <a:endParaRPr lang="en-US" altLang="en-US" sz="2800">
              <a:latin typeface="Times New Roman" pitchFamily="18" charset="0"/>
            </a:endParaRPr>
          </a:p>
        </p:txBody>
      </p:sp>
      <p:sp>
        <p:nvSpPr>
          <p:cNvPr id="52" name="Rectangle 11"/>
          <p:cNvSpPr>
            <a:spLocks noChangeArrowheads="1"/>
          </p:cNvSpPr>
          <p:nvPr/>
        </p:nvSpPr>
        <p:spPr bwMode="auto">
          <a:xfrm>
            <a:off x="3916566" y="4495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53" name="Rectangle 11"/>
          <p:cNvSpPr>
            <a:spLocks noChangeArrowheads="1"/>
          </p:cNvSpPr>
          <p:nvPr/>
        </p:nvSpPr>
        <p:spPr bwMode="auto">
          <a:xfrm>
            <a:off x="4051119" y="45105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54" name="Rectangle 11"/>
          <p:cNvSpPr>
            <a:spLocks noChangeArrowheads="1"/>
          </p:cNvSpPr>
          <p:nvPr/>
        </p:nvSpPr>
        <p:spPr bwMode="auto">
          <a:xfrm>
            <a:off x="4269046" y="450507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57" name="Rectangle 11"/>
          <p:cNvSpPr>
            <a:spLocks noChangeArrowheads="1"/>
          </p:cNvSpPr>
          <p:nvPr/>
        </p:nvSpPr>
        <p:spPr bwMode="auto">
          <a:xfrm>
            <a:off x="7475384" y="447925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5</a:t>
            </a:r>
            <a:endParaRPr lang="en-US" altLang="en-US" sz="2800">
              <a:latin typeface="Times New Roman" pitchFamily="18" charset="0"/>
            </a:endParaRPr>
          </a:p>
        </p:txBody>
      </p:sp>
      <p:sp>
        <p:nvSpPr>
          <p:cNvPr id="58" name="Rectangle 11"/>
          <p:cNvSpPr>
            <a:spLocks noChangeArrowheads="1"/>
          </p:cNvSpPr>
          <p:nvPr/>
        </p:nvSpPr>
        <p:spPr bwMode="auto">
          <a:xfrm>
            <a:off x="7706648" y="48897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59" name="Rectangle 11"/>
          <p:cNvSpPr>
            <a:spLocks noChangeArrowheads="1"/>
          </p:cNvSpPr>
          <p:nvPr/>
        </p:nvSpPr>
        <p:spPr bwMode="auto">
          <a:xfrm>
            <a:off x="8291922" y="4523188"/>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60" name="Rectangle 11"/>
          <p:cNvSpPr>
            <a:spLocks noChangeArrowheads="1"/>
          </p:cNvSpPr>
          <p:nvPr/>
        </p:nvSpPr>
        <p:spPr bwMode="auto">
          <a:xfrm>
            <a:off x="8457354"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61" name="Rectangle 11"/>
          <p:cNvSpPr>
            <a:spLocks noChangeArrowheads="1"/>
          </p:cNvSpPr>
          <p:nvPr/>
        </p:nvSpPr>
        <p:spPr bwMode="auto">
          <a:xfrm>
            <a:off x="8650711" y="44939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6</a:t>
            </a:r>
            <a:endParaRPr lang="en-US" altLang="en-US" sz="2800" dirty="0">
              <a:latin typeface="Times New Roman" pitchFamily="18" charset="0"/>
            </a:endParaRPr>
          </a:p>
        </p:txBody>
      </p:sp>
    </p:spTree>
    <p:extLst>
      <p:ext uri="{BB962C8B-B14F-4D97-AF65-F5344CB8AC3E}">
        <p14:creationId xmlns:p14="http://schemas.microsoft.com/office/powerpoint/2010/main" val="242814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5" name="Text Box 5"/>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6" name="Text Box 7"/>
          <p:cNvSpPr txBox="1">
            <a:spLocks noChangeArrowheads="1"/>
          </p:cNvSpPr>
          <p:nvPr/>
        </p:nvSpPr>
        <p:spPr bwMode="auto">
          <a:xfrm>
            <a:off x="2286000" y="752476"/>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solidFill>
                  <a:schemeClr val="tx1">
                    <a:lumMod val="95000"/>
                    <a:lumOff val="5000"/>
                  </a:schemeClr>
                </a:solidFill>
                <a:latin typeface="Times New Roman" pitchFamily="18" charset="0"/>
              </a:rPr>
              <a:t>Bài</a:t>
            </a:r>
            <a:r>
              <a:rPr lang="en-US" altLang="en-US" b="1" u="sng" dirty="0">
                <a:solidFill>
                  <a:schemeClr val="tx1">
                    <a:lumMod val="95000"/>
                    <a:lumOff val="5000"/>
                  </a:schemeClr>
                </a:solidFill>
                <a:latin typeface="Times New Roman" pitchFamily="18" charset="0"/>
              </a:rPr>
              <a:t> 2:</a:t>
            </a:r>
            <a:r>
              <a:rPr lang="en-US" altLang="en-US" b="1" dirty="0">
                <a:solidFill>
                  <a:schemeClr val="tx1">
                    <a:lumMod val="95000"/>
                    <a:lumOff val="5000"/>
                  </a:schemeClr>
                </a:solidFill>
                <a:latin typeface="Times New Roman" pitchFamily="18" charset="0"/>
              </a:rPr>
              <a:t> </a:t>
            </a:r>
            <a:r>
              <a:rPr lang="en-US" altLang="en-US" b="1" dirty="0" err="1">
                <a:solidFill>
                  <a:schemeClr val="tx1">
                    <a:lumMod val="95000"/>
                    <a:lumOff val="5000"/>
                  </a:schemeClr>
                </a:solidFill>
                <a:latin typeface="Times New Roman" pitchFamily="18" charset="0"/>
                <a:cs typeface="Times New Roman" pitchFamily="18" charset="0"/>
              </a:rPr>
              <a:t>Tìm</a:t>
            </a:r>
            <a:r>
              <a:rPr lang="en-US" altLang="en-US" b="1" dirty="0">
                <a:solidFill>
                  <a:schemeClr val="tx1">
                    <a:lumMod val="95000"/>
                    <a:lumOff val="5000"/>
                  </a:schemeClr>
                </a:solidFill>
                <a:latin typeface="Times New Roman" pitchFamily="18" charset="0"/>
                <a:cs typeface="Times New Roman" pitchFamily="18" charset="0"/>
              </a:rPr>
              <a:t> </a:t>
            </a:r>
            <a:r>
              <a:rPr lang="en-US" altLang="en-US" b="1" i="1" dirty="0">
                <a:solidFill>
                  <a:schemeClr val="tx1">
                    <a:lumMod val="95000"/>
                    <a:lumOff val="5000"/>
                  </a:schemeClr>
                </a:solidFill>
                <a:latin typeface="Times New Roman" pitchFamily="18" charset="0"/>
                <a:cs typeface="Times New Roman" pitchFamily="18" charset="0"/>
              </a:rPr>
              <a:t>x</a:t>
            </a:r>
            <a:r>
              <a:rPr lang="en-US" altLang="en-US" b="1" dirty="0">
                <a:solidFill>
                  <a:schemeClr val="tx1">
                    <a:lumMod val="95000"/>
                    <a:lumOff val="5000"/>
                  </a:schemeClr>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2206626" y="1623130"/>
            <a:ext cx="4205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a)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3   =  8,4</a:t>
            </a:r>
          </a:p>
        </p:txBody>
      </p:sp>
      <p:sp>
        <p:nvSpPr>
          <p:cNvPr id="8" name="Text Box 9"/>
          <p:cNvSpPr txBox="1">
            <a:spLocks noChangeArrowheads="1"/>
          </p:cNvSpPr>
          <p:nvPr/>
        </p:nvSpPr>
        <p:spPr bwMode="auto">
          <a:xfrm>
            <a:off x="2346326" y="5862644"/>
            <a:ext cx="18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p>
        </p:txBody>
      </p:sp>
      <p:sp>
        <p:nvSpPr>
          <p:cNvPr id="9" name="Text Box 11"/>
          <p:cNvSpPr txBox="1">
            <a:spLocks noChangeArrowheads="1"/>
          </p:cNvSpPr>
          <p:nvPr/>
        </p:nvSpPr>
        <p:spPr bwMode="auto">
          <a:xfrm>
            <a:off x="2164359" y="3835668"/>
            <a:ext cx="384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 </a:t>
            </a:r>
            <a:r>
              <a:rPr lang="vi-VN" altLang="en-US"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8,4  :  3</a:t>
            </a:r>
          </a:p>
        </p:txBody>
      </p:sp>
      <p:sp>
        <p:nvSpPr>
          <p:cNvPr id="10" name="Rectangle 9"/>
          <p:cNvSpPr>
            <a:spLocks noChangeArrowheads="1"/>
          </p:cNvSpPr>
          <p:nvPr/>
        </p:nvSpPr>
        <p:spPr bwMode="auto">
          <a:xfrm>
            <a:off x="6412341" y="1623130"/>
            <a:ext cx="3730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latin typeface="Times New Roman" pitchFamily="18" charset="0"/>
                <a:cs typeface="Times New Roman" pitchFamily="18" charset="0"/>
              </a:rPr>
              <a:t>b)  5  ×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a:t>
            </a:r>
          </a:p>
        </p:txBody>
      </p:sp>
      <p:sp>
        <p:nvSpPr>
          <p:cNvPr id="11" name="Text Box 111"/>
          <p:cNvSpPr txBox="1">
            <a:spLocks noChangeArrowheads="1"/>
          </p:cNvSpPr>
          <p:nvPr/>
        </p:nvSpPr>
        <p:spPr bwMode="auto">
          <a:xfrm>
            <a:off x="7924800" y="38134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 : 5</a:t>
            </a:r>
          </a:p>
        </p:txBody>
      </p:sp>
      <p:sp>
        <p:nvSpPr>
          <p:cNvPr id="12" name="Text Box 11"/>
          <p:cNvSpPr txBox="1">
            <a:spLocks noChangeArrowheads="1"/>
          </p:cNvSpPr>
          <p:nvPr/>
        </p:nvSpPr>
        <p:spPr bwMode="auto">
          <a:xfrm>
            <a:off x="2182577" y="4626408"/>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2,8</a:t>
            </a:r>
          </a:p>
        </p:txBody>
      </p:sp>
      <p:sp>
        <p:nvSpPr>
          <p:cNvPr id="13" name="Text Box 111"/>
          <p:cNvSpPr txBox="1">
            <a:spLocks noChangeArrowheads="1"/>
          </p:cNvSpPr>
          <p:nvPr/>
        </p:nvSpPr>
        <p:spPr bwMode="auto">
          <a:xfrm>
            <a:off x="7924800" y="4613966"/>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0,05</a:t>
            </a:r>
          </a:p>
        </p:txBody>
      </p:sp>
      <p:sp>
        <p:nvSpPr>
          <p:cNvPr id="14" name="Text Box 8">
            <a:extLst>
              <a:ext uri="{FF2B5EF4-FFF2-40B4-BE49-F238E27FC236}">
                <a16:creationId xmlns:a16="http://schemas.microsoft.com/office/drawing/2014/main" id="{7B0278FD-EF43-42BB-82FE-23134336587D}"/>
              </a:ext>
            </a:extLst>
          </p:cNvPr>
          <p:cNvSpPr txBox="1">
            <a:spLocks noChangeArrowheads="1"/>
          </p:cNvSpPr>
          <p:nvPr/>
        </p:nvSpPr>
        <p:spPr bwMode="auto">
          <a:xfrm>
            <a:off x="1673806" y="311854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3333FF"/>
                </a:solidFill>
                <a:latin typeface="Times New Roman" pitchFamily="18" charset="0"/>
                <a:cs typeface="Times New Roman" pitchFamily="18" charset="0"/>
              </a:rPr>
              <a:t>a)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3   =  8,4</a:t>
            </a:r>
          </a:p>
        </p:txBody>
      </p:sp>
      <p:sp>
        <p:nvSpPr>
          <p:cNvPr id="15" name="Rectangle 14">
            <a:extLst>
              <a:ext uri="{FF2B5EF4-FFF2-40B4-BE49-F238E27FC236}">
                <a16:creationId xmlns:a16="http://schemas.microsoft.com/office/drawing/2014/main" id="{5086224F-40B9-46F1-887D-B2A7D64373C3}"/>
              </a:ext>
            </a:extLst>
          </p:cNvPr>
          <p:cNvSpPr>
            <a:spLocks noChangeArrowheads="1"/>
          </p:cNvSpPr>
          <p:nvPr/>
        </p:nvSpPr>
        <p:spPr bwMode="auto">
          <a:xfrm>
            <a:off x="6408329" y="311854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a:solidFill>
                  <a:srgbClr val="3333FF"/>
                </a:solidFill>
                <a:latin typeface="Times New Roman" pitchFamily="18" charset="0"/>
                <a:cs typeface="Times New Roman" pitchFamily="18" charset="0"/>
              </a:rPr>
              <a:t>b)  5  ×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0,25</a:t>
            </a:r>
          </a:p>
        </p:txBody>
      </p:sp>
    </p:spTree>
    <p:extLst>
      <p:ext uri="{BB962C8B-B14F-4D97-AF65-F5344CB8AC3E}">
        <p14:creationId xmlns:p14="http://schemas.microsoft.com/office/powerpoint/2010/main" val="843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p:cNvSpPr/>
          <p:nvPr/>
        </p:nvSpPr>
        <p:spPr>
          <a:xfrm>
            <a:off x="2058696" y="359579"/>
            <a:ext cx="7772400" cy="9906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lumMod val="95000"/>
                    <a:lumOff val="5000"/>
                  </a:schemeClr>
                </a:solidFill>
                <a:latin typeface="+mj-lt"/>
              </a:rPr>
              <a:t>Tìm số tự nhiên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biết: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x 6 &lt; 22,5 : 3</a:t>
            </a:r>
            <a:endParaRPr lang="en-US" sz="3200" b="1">
              <a:solidFill>
                <a:schemeClr val="tx1">
                  <a:lumMod val="95000"/>
                  <a:lumOff val="5000"/>
                </a:schemeClr>
              </a:solidFill>
              <a:latin typeface="+mj-lt"/>
            </a:endParaRPr>
          </a:p>
        </p:txBody>
      </p:sp>
      <p:sp>
        <p:nvSpPr>
          <p:cNvPr id="8" name="Text Box 8"/>
          <p:cNvSpPr txBox="1">
            <a:spLocks noChangeArrowheads="1"/>
          </p:cNvSpPr>
          <p:nvPr/>
        </p:nvSpPr>
        <p:spPr bwMode="auto">
          <a:xfrm>
            <a:off x="2895600" y="289535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sz="2800">
                <a:latin typeface="Times New Roman" pitchFamily="18" charset="0"/>
                <a:cs typeface="Times New Roman" pitchFamily="18" charset="0"/>
              </a:rPr>
              <a:t>Vì: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22,5 : 3</a:t>
            </a:r>
          </a:p>
        </p:txBody>
      </p:sp>
      <p:sp>
        <p:nvSpPr>
          <p:cNvPr id="9" name="Rectangle 8"/>
          <p:cNvSpPr/>
          <p:nvPr/>
        </p:nvSpPr>
        <p:spPr>
          <a:xfrm>
            <a:off x="3505200" y="3515131"/>
            <a:ext cx="2362200" cy="523220"/>
          </a:xfrm>
          <a:prstGeom prst="rect">
            <a:avLst/>
          </a:prstGeom>
        </p:spPr>
        <p:txBody>
          <a:bodyPr wrap="square">
            <a:spAutoFit/>
          </a:bodyPr>
          <a:lstStyle/>
          <a:p>
            <a:pPr>
              <a:spcBef>
                <a:spcPct val="50000"/>
              </a:spcBef>
            </a:pP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7,5</a:t>
            </a:r>
            <a:endParaRPr lang="en-US" altLang="en-US" sz="2800">
              <a:latin typeface="Times New Roman" pitchFamily="18" charset="0"/>
              <a:cs typeface="Times New Roman" pitchFamily="18" charset="0"/>
            </a:endParaRPr>
          </a:p>
        </p:txBody>
      </p:sp>
      <p:sp>
        <p:nvSpPr>
          <p:cNvPr id="10" name="Rectangle 9"/>
          <p:cNvSpPr/>
          <p:nvPr/>
        </p:nvSpPr>
        <p:spPr>
          <a:xfrm>
            <a:off x="2971800" y="4114551"/>
            <a:ext cx="6324600" cy="523220"/>
          </a:xfrm>
          <a:prstGeom prst="rect">
            <a:avLst/>
          </a:prstGeom>
        </p:spPr>
        <p:txBody>
          <a:bodyPr wrap="square">
            <a:spAutoFit/>
          </a:bodyPr>
          <a:lstStyle/>
          <a:p>
            <a:pPr>
              <a:spcBef>
                <a:spcPct val="50000"/>
              </a:spcBef>
            </a:pPr>
            <a:r>
              <a:rPr lang="vi-VN" altLang="en-US" sz="2800" dirty="0">
                <a:latin typeface="Times New Roman" pitchFamily="18" charset="0"/>
                <a:cs typeface="Times New Roman" pitchFamily="18" charset="0"/>
              </a:rPr>
              <a:t>Với </a:t>
            </a:r>
            <a:r>
              <a:rPr lang="vi-VN" altLang="en-US" sz="2800" i="1" dirty="0">
                <a:latin typeface="Times New Roman" pitchFamily="18" charset="0"/>
                <a:cs typeface="Times New Roman" pitchFamily="18" charset="0"/>
              </a:rPr>
              <a:t>x</a:t>
            </a:r>
            <a:r>
              <a:rPr lang="vi-VN" altLang="en-US" sz="2800" dirty="0">
                <a:latin typeface="Times New Roman" pitchFamily="18" charset="0"/>
                <a:cs typeface="Times New Roman" pitchFamily="18" charset="0"/>
              </a:rPr>
              <a:t> = 0 thì 0 x 6 = 0 &lt; 7,5 (chọn)</a:t>
            </a:r>
            <a:endParaRPr lang="en-US" altLang="en-US" sz="2800" dirty="0">
              <a:latin typeface="Times New Roman" pitchFamily="18" charset="0"/>
              <a:cs typeface="Times New Roman" pitchFamily="18" charset="0"/>
            </a:endParaRPr>
          </a:p>
        </p:txBody>
      </p:sp>
      <p:sp>
        <p:nvSpPr>
          <p:cNvPr id="11" name="Rectangle 10"/>
          <p:cNvSpPr/>
          <p:nvPr/>
        </p:nvSpPr>
        <p:spPr>
          <a:xfrm>
            <a:off x="2971800" y="4724151"/>
            <a:ext cx="5638800"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1 thì 1 x 6 = 6 &lt; 7,5 (chọn)</a:t>
            </a:r>
          </a:p>
        </p:txBody>
      </p:sp>
      <p:sp>
        <p:nvSpPr>
          <p:cNvPr id="12" name="Rectangle 11"/>
          <p:cNvSpPr/>
          <p:nvPr/>
        </p:nvSpPr>
        <p:spPr>
          <a:xfrm>
            <a:off x="2999014" y="5425574"/>
            <a:ext cx="5611586"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2 thì 2 x 6 = 12 &gt; 7,5 (loại)</a:t>
            </a:r>
            <a:endParaRPr lang="en-US" altLang="en-US" sz="2800">
              <a:latin typeface="Times New Roman" pitchFamily="18" charset="0"/>
              <a:cs typeface="Times New Roman" pitchFamily="18" charset="0"/>
            </a:endParaRPr>
          </a:p>
        </p:txBody>
      </p:sp>
      <p:grpSp>
        <p:nvGrpSpPr>
          <p:cNvPr id="15" name="Group 14"/>
          <p:cNvGrpSpPr/>
          <p:nvPr/>
        </p:nvGrpSpPr>
        <p:grpSpPr>
          <a:xfrm>
            <a:off x="6349605" y="1438644"/>
            <a:ext cx="2234697" cy="1219200"/>
            <a:chOff x="4825604" y="1438644"/>
            <a:chExt cx="2234697" cy="1219200"/>
          </a:xfrm>
          <a:solidFill>
            <a:schemeClr val="bg1"/>
          </a:solidFill>
        </p:grpSpPr>
        <p:sp>
          <p:nvSpPr>
            <p:cNvPr id="13"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4" name="TextBox 13"/>
            <p:cNvSpPr txBox="1"/>
            <p:nvPr/>
          </p:nvSpPr>
          <p:spPr>
            <a:xfrm>
              <a:off x="5410200" y="1629850"/>
              <a:ext cx="1447800" cy="707886"/>
            </a:xfrm>
            <a:prstGeom prst="rect">
              <a:avLst/>
            </a:prstGeom>
            <a:grpFill/>
          </p:spPr>
          <p:txBody>
            <a:bodyPr wrap="square" rtlCol="0">
              <a:spAutoFit/>
            </a:bodyPr>
            <a:lstStyle/>
            <a:p>
              <a:pPr algn="ctr"/>
              <a:r>
                <a:rPr lang="vi-VN" sz="4000" b="1">
                  <a:solidFill>
                    <a:srgbClr val="FF0000"/>
                  </a:solidFill>
                  <a:latin typeface="+mj-lt"/>
                </a:rPr>
                <a:t>?</a:t>
              </a:r>
              <a:endParaRPr lang="en-US" sz="4000" b="1">
                <a:solidFill>
                  <a:srgbClr val="FF0000"/>
                </a:solidFill>
                <a:latin typeface="+mj-lt"/>
              </a:endParaRPr>
            </a:p>
          </p:txBody>
        </p:sp>
      </p:grpSp>
      <p:grpSp>
        <p:nvGrpSpPr>
          <p:cNvPr id="16" name="Group 15"/>
          <p:cNvGrpSpPr/>
          <p:nvPr/>
        </p:nvGrpSpPr>
        <p:grpSpPr>
          <a:xfrm>
            <a:off x="6340643" y="1436559"/>
            <a:ext cx="2234697" cy="1219200"/>
            <a:chOff x="4825604" y="1438644"/>
            <a:chExt cx="2234697" cy="1219200"/>
          </a:xfrm>
          <a:solidFill>
            <a:schemeClr val="accent6">
              <a:lumMod val="20000"/>
              <a:lumOff val="80000"/>
            </a:schemeClr>
          </a:solidFill>
        </p:grpSpPr>
        <p:sp>
          <p:nvSpPr>
            <p:cNvPr id="17"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8" name="TextBox 17"/>
            <p:cNvSpPr txBox="1"/>
            <p:nvPr/>
          </p:nvSpPr>
          <p:spPr>
            <a:xfrm>
              <a:off x="5121620" y="1731393"/>
              <a:ext cx="1761562" cy="584775"/>
            </a:xfrm>
            <a:prstGeom prst="rect">
              <a:avLst/>
            </a:prstGeom>
            <a:grpFill/>
          </p:spPr>
          <p:txBody>
            <a:bodyPr wrap="square" rtlCol="0">
              <a:spAutoFit/>
            </a:bodyPr>
            <a:lstStyle/>
            <a:p>
              <a:pPr algn="ctr"/>
              <a:r>
                <a:rPr lang="vi-VN" sz="3200" b="1" i="1" dirty="0">
                  <a:solidFill>
                    <a:srgbClr val="FF0000"/>
                  </a:solidFill>
                  <a:latin typeface="+mj-lt"/>
                </a:rPr>
                <a:t>x</a:t>
              </a:r>
              <a:r>
                <a:rPr lang="vi-VN" sz="3200" b="1" dirty="0">
                  <a:solidFill>
                    <a:srgbClr val="FF0000"/>
                  </a:solidFill>
                  <a:latin typeface="+mj-lt"/>
                </a:rPr>
                <a:t> = 0</a:t>
              </a:r>
              <a:r>
                <a:rPr lang="en-US" sz="3200" b="1" dirty="0">
                  <a:solidFill>
                    <a:srgbClr val="FF0000"/>
                  </a:solidFill>
                  <a:latin typeface="+mj-lt"/>
                </a:rPr>
                <a:t> ; </a:t>
              </a:r>
              <a:r>
                <a:rPr lang="vi-VN" sz="3200" b="1" dirty="0">
                  <a:solidFill>
                    <a:srgbClr val="FF0000"/>
                  </a:solidFill>
                  <a:latin typeface="+mj-lt"/>
                </a:rPr>
                <a:t>1</a:t>
              </a:r>
              <a:endParaRPr lang="en-US" sz="3200" b="1" dirty="0">
                <a:solidFill>
                  <a:srgbClr val="FF0000"/>
                </a:solidFill>
                <a:latin typeface="+mj-lt"/>
              </a:endParaRPr>
            </a:p>
          </p:txBody>
        </p:sp>
      </p:grpSp>
    </p:spTree>
    <p:extLst>
      <p:ext uri="{BB962C8B-B14F-4D97-AF65-F5344CB8AC3E}">
        <p14:creationId xmlns:p14="http://schemas.microsoft.com/office/powerpoint/2010/main" val="14093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752601" y="195883"/>
            <a:ext cx="86867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800" b="1" u="sng" dirty="0" err="1">
                <a:solidFill>
                  <a:schemeClr val="tx1">
                    <a:lumMod val="95000"/>
                    <a:lumOff val="5000"/>
                  </a:schemeClr>
                </a:solidFill>
                <a:latin typeface="Times New Roman" pitchFamily="18" charset="0"/>
              </a:rPr>
              <a:t>Bài</a:t>
            </a:r>
            <a:r>
              <a:rPr lang="en-US" altLang="en-US" sz="2800" b="1" u="sng" dirty="0">
                <a:solidFill>
                  <a:schemeClr val="tx1">
                    <a:lumMod val="95000"/>
                    <a:lumOff val="5000"/>
                  </a:schemeClr>
                </a:solidFill>
                <a:latin typeface="Times New Roman" pitchFamily="18" charset="0"/>
              </a:rPr>
              <a:t> 3:</a:t>
            </a:r>
            <a:r>
              <a:rPr lang="en-US" altLang="en-US" sz="2800" b="1" dirty="0">
                <a:solidFill>
                  <a:schemeClr val="tx1">
                    <a:lumMod val="95000"/>
                    <a:lumOff val="5000"/>
                  </a:schemeClr>
                </a:solidFill>
                <a:latin typeface="Times New Roman" pitchFamily="18" charset="0"/>
              </a:rPr>
              <a:t> </a:t>
            </a:r>
            <a:r>
              <a:rPr lang="en-US" altLang="en-US" sz="2800" b="1" dirty="0" err="1">
                <a:latin typeface="Times New Roman" pitchFamily="18" charset="0"/>
              </a:rPr>
              <a:t>Một</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xe</a:t>
            </a:r>
            <a:r>
              <a:rPr lang="en-US" altLang="en-US" sz="2800" b="1" dirty="0">
                <a:latin typeface="Times New Roman" pitchFamily="18" charset="0"/>
              </a:rPr>
              <a:t> </a:t>
            </a:r>
            <a:r>
              <a:rPr lang="en-US" altLang="en-US" sz="2800" b="1" dirty="0" err="1">
                <a:latin typeface="Times New Roman" pitchFamily="18" charset="0"/>
              </a:rPr>
              <a:t>máy</a:t>
            </a:r>
            <a:r>
              <a:rPr lang="en-US" altLang="en-US" sz="2800" b="1" dirty="0">
                <a:latin typeface="Times New Roman" pitchFamily="18" charset="0"/>
              </a:rPr>
              <a:t> </a:t>
            </a:r>
            <a:r>
              <a:rPr lang="en-US" altLang="en-US" sz="2800" b="1" dirty="0" err="1">
                <a:latin typeface="Times New Roman" pitchFamily="18" charset="0"/>
              </a:rPr>
              <a:t>trong</a:t>
            </a:r>
            <a:r>
              <a:rPr lang="en-US" altLang="en-US" sz="2800" b="1" dirty="0">
                <a:latin typeface="Times New Roman" pitchFamily="18" charset="0"/>
              </a:rPr>
              <a:t> 3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126,54 km. </a:t>
            </a:r>
            <a:r>
              <a:rPr lang="en-US" altLang="en-US" sz="2800" b="1" dirty="0" err="1">
                <a:latin typeface="Times New Roman" pitchFamily="18" charset="0"/>
              </a:rPr>
              <a:t>Hỏi</a:t>
            </a:r>
            <a:r>
              <a:rPr lang="en-US" altLang="en-US" sz="2800" b="1" dirty="0">
                <a:latin typeface="Times New Roman" pitchFamily="18" charset="0"/>
              </a:rPr>
              <a:t> </a:t>
            </a:r>
            <a:r>
              <a:rPr lang="en-US" altLang="en-US" sz="2800" b="1" dirty="0" err="1">
                <a:latin typeface="Times New Roman" pitchFamily="18" charset="0"/>
              </a:rPr>
              <a:t>trung</a:t>
            </a:r>
            <a:r>
              <a:rPr lang="en-US" altLang="en-US" sz="2800" b="1" dirty="0">
                <a:latin typeface="Times New Roman" pitchFamily="18" charset="0"/>
              </a:rPr>
              <a:t> </a:t>
            </a:r>
            <a:r>
              <a:rPr lang="en-US" altLang="en-US" sz="2800" b="1" dirty="0" err="1">
                <a:latin typeface="Times New Roman" pitchFamily="18" charset="0"/>
              </a:rPr>
              <a:t>bình</a:t>
            </a:r>
            <a:r>
              <a:rPr lang="en-US" altLang="en-US" sz="2800" b="1" dirty="0">
                <a:latin typeface="Times New Roman" pitchFamily="18" charset="0"/>
              </a:rPr>
              <a:t> </a:t>
            </a:r>
            <a:r>
              <a:rPr lang="en-US" altLang="en-US" sz="2800" b="1" dirty="0" err="1">
                <a:latin typeface="Times New Roman" pitchFamily="18" charset="0"/>
              </a:rPr>
              <a:t>mỗi</a:t>
            </a:r>
            <a:r>
              <a:rPr lang="en-US" altLang="en-US" sz="2800" b="1" dirty="0">
                <a:latin typeface="Times New Roman" pitchFamily="18" charset="0"/>
              </a:rPr>
              <a:t>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đó</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bao </a:t>
            </a:r>
            <a:r>
              <a:rPr lang="en-US" altLang="en-US" sz="2800" b="1" dirty="0" err="1">
                <a:latin typeface="Times New Roman" pitchFamily="18" charset="0"/>
              </a:rPr>
              <a:t>nhiêu</a:t>
            </a:r>
            <a:r>
              <a:rPr lang="en-US" altLang="en-US" sz="2800" b="1" dirty="0">
                <a:latin typeface="Times New Roman" pitchFamily="18" charset="0"/>
              </a:rPr>
              <a:t> ki- </a:t>
            </a:r>
            <a:r>
              <a:rPr lang="en-US" altLang="en-US" sz="2800" b="1" dirty="0" err="1">
                <a:latin typeface="Times New Roman" pitchFamily="18" charset="0"/>
              </a:rPr>
              <a:t>lô</a:t>
            </a:r>
            <a:r>
              <a:rPr lang="en-US" altLang="en-US" sz="2800" b="1" dirty="0">
                <a:latin typeface="Times New Roman" pitchFamily="18" charset="0"/>
              </a:rPr>
              <a:t>- </a:t>
            </a:r>
            <a:r>
              <a:rPr lang="en-US" altLang="en-US" sz="2800" b="1" dirty="0" err="1">
                <a:latin typeface="Times New Roman" pitchFamily="18" charset="0"/>
              </a:rPr>
              <a:t>mét</a:t>
            </a:r>
            <a:r>
              <a:rPr lang="en-US" altLang="en-US" sz="2800" b="1" dirty="0">
                <a:latin typeface="Times New Roman" pitchFamily="18" charset="0"/>
              </a:rPr>
              <a:t>?</a:t>
            </a:r>
          </a:p>
        </p:txBody>
      </p:sp>
      <p:sp>
        <p:nvSpPr>
          <p:cNvPr id="11268" name="Text Box 10"/>
          <p:cNvSpPr txBox="1">
            <a:spLocks noChangeArrowheads="1"/>
          </p:cNvSpPr>
          <p:nvPr/>
        </p:nvSpPr>
        <p:spPr bwMode="auto">
          <a:xfrm>
            <a:off x="2286000" y="3454400"/>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590800" y="23114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590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876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925195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70866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590800" y="2331065"/>
            <a:ext cx="6629400" cy="6096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257800" y="29972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126,54km</a:t>
            </a:r>
          </a:p>
        </p:txBody>
      </p:sp>
      <p:sp>
        <p:nvSpPr>
          <p:cNvPr id="6182" name="Text Box 38"/>
          <p:cNvSpPr txBox="1">
            <a:spLocks noChangeArrowheads="1"/>
          </p:cNvSpPr>
          <p:nvPr/>
        </p:nvSpPr>
        <p:spPr bwMode="auto">
          <a:xfrm>
            <a:off x="3349625" y="147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11277" name="Text Box 18"/>
          <p:cNvSpPr txBox="1">
            <a:spLocks noChangeArrowheads="1"/>
          </p:cNvSpPr>
          <p:nvPr/>
        </p:nvSpPr>
        <p:spPr bwMode="auto">
          <a:xfrm>
            <a:off x="3124200" y="3302000"/>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43" name="AutoShape 20"/>
          <p:cNvSpPr>
            <a:spLocks/>
          </p:cNvSpPr>
          <p:nvPr/>
        </p:nvSpPr>
        <p:spPr bwMode="auto">
          <a:xfrm rot="5400000">
            <a:off x="3540125" y="981076"/>
            <a:ext cx="381000" cy="2279650"/>
          </a:xfrm>
          <a:prstGeom prst="leftBrace">
            <a:avLst>
              <a:gd name="adj1" fmla="val 33352"/>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9" name="TextBox 8"/>
          <p:cNvSpPr txBox="1">
            <a:spLocks noChangeArrowheads="1"/>
          </p:cNvSpPr>
          <p:nvPr/>
        </p:nvSpPr>
        <p:spPr bwMode="auto">
          <a:xfrm>
            <a:off x="4991100" y="3559502"/>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u="sng" dirty="0" err="1">
                <a:solidFill>
                  <a:srgbClr val="FF0000"/>
                </a:solidFill>
                <a:latin typeface="Times New Roman" pitchFamily="18" charset="0"/>
              </a:rPr>
              <a:t>Bài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giải</a:t>
            </a:r>
            <a:r>
              <a:rPr lang="en-US" altLang="en-US" sz="2800" b="1" u="sng" dirty="0">
                <a:solidFill>
                  <a:srgbClr val="FF0000"/>
                </a:solidFill>
                <a:latin typeface="Times New Roman" pitchFamily="18" charset="0"/>
              </a:rPr>
              <a:t>:</a:t>
            </a:r>
          </a:p>
        </p:txBody>
      </p:sp>
      <p:sp>
        <p:nvSpPr>
          <p:cNvPr id="10" name="TextBox 9"/>
          <p:cNvSpPr txBox="1">
            <a:spLocks noChangeArrowheads="1"/>
          </p:cNvSpPr>
          <p:nvPr/>
        </p:nvSpPr>
        <p:spPr bwMode="auto">
          <a:xfrm>
            <a:off x="2286000" y="4148317"/>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None/>
            </a:pPr>
            <a:r>
              <a:rPr lang="en-US" altLang="en-US" sz="2800" dirty="0" err="1">
                <a:latin typeface="Times New Roman" pitchFamily="18" charset="0"/>
              </a:rPr>
              <a:t>Trung</a:t>
            </a:r>
            <a:r>
              <a:rPr lang="en-US" altLang="en-US" sz="2800" dirty="0">
                <a:latin typeface="Times New Roman" pitchFamily="18" charset="0"/>
              </a:rPr>
              <a:t> </a:t>
            </a:r>
            <a:r>
              <a:rPr lang="en-US" altLang="en-US" sz="2800" dirty="0" err="1">
                <a:latin typeface="Times New Roman" pitchFamily="18" charset="0"/>
              </a:rPr>
              <a:t>bình</a:t>
            </a:r>
            <a:r>
              <a:rPr lang="en-US" altLang="en-US" sz="2800" dirty="0">
                <a:latin typeface="Times New Roman" pitchFamily="18" charset="0"/>
              </a:rPr>
              <a:t> </a:t>
            </a:r>
            <a:r>
              <a:rPr lang="en-US" altLang="en-US" sz="2800" dirty="0" err="1">
                <a:latin typeface="Times New Roman" pitchFamily="18" charset="0"/>
              </a:rPr>
              <a:t>mỗi</a:t>
            </a:r>
            <a:r>
              <a:rPr lang="en-US" altLang="en-US" sz="2800" dirty="0">
                <a:latin typeface="Times New Roman" pitchFamily="18" charset="0"/>
              </a:rPr>
              <a:t> </a:t>
            </a:r>
            <a:r>
              <a:rPr lang="en-US" altLang="en-US" sz="2800" dirty="0" err="1">
                <a:latin typeface="Times New Roman" pitchFamily="18" charset="0"/>
              </a:rPr>
              <a:t>giờ</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đó</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ki- </a:t>
            </a:r>
            <a:r>
              <a:rPr lang="en-US" altLang="en-US" sz="2800" dirty="0" err="1">
                <a:latin typeface="Times New Roman" pitchFamily="18" charset="0"/>
              </a:rPr>
              <a:t>lô</a:t>
            </a:r>
            <a:r>
              <a:rPr lang="en-US" altLang="en-US" sz="2800" dirty="0">
                <a:latin typeface="Times New Roman" pitchFamily="18" charset="0"/>
              </a:rPr>
              <a:t>- </a:t>
            </a:r>
            <a:r>
              <a:rPr lang="en-US" altLang="en-US" sz="2800" dirty="0" err="1">
                <a:latin typeface="Times New Roman" pitchFamily="18" charset="0"/>
              </a:rPr>
              <a:t>mét</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126,54 : 3 =  42,18 ( km)</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 </a:t>
            </a:r>
            <a:r>
              <a:rPr lang="en-US" altLang="en-US" sz="2800" dirty="0" err="1">
                <a:latin typeface="Times New Roman" pitchFamily="18" charset="0"/>
              </a:rPr>
              <a:t>Đáp</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42,18 km</a:t>
            </a:r>
          </a:p>
        </p:txBody>
      </p:sp>
    </p:spTree>
    <p:extLst>
      <p:ext uri="{BB962C8B-B14F-4D97-AF65-F5344CB8AC3E}">
        <p14:creationId xmlns:p14="http://schemas.microsoft.com/office/powerpoint/2010/main" val="190616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1000"/>
                                        <p:tgtEl>
                                          <p:spTgt spid="6158"/>
                                        </p:tgtEl>
                                      </p:cBhvr>
                                    </p:animEffect>
                                    <p:anim calcmode="lin" valueType="num">
                                      <p:cBhvr>
                                        <p:cTn id="13" dur="1000" fill="hold"/>
                                        <p:tgtEl>
                                          <p:spTgt spid="6158"/>
                                        </p:tgtEl>
                                        <p:attrNameLst>
                                          <p:attrName>ppt_x</p:attrName>
                                        </p:attrNameLst>
                                      </p:cBhvr>
                                      <p:tavLst>
                                        <p:tav tm="0">
                                          <p:val>
                                            <p:strVal val="#ppt_x"/>
                                          </p:val>
                                        </p:tav>
                                        <p:tav tm="100000">
                                          <p:val>
                                            <p:strVal val="#ppt_x"/>
                                          </p:val>
                                        </p:tav>
                                      </p:tavLst>
                                    </p:anim>
                                    <p:anim calcmode="lin" valueType="num">
                                      <p:cBhvr>
                                        <p:cTn id="14" dur="1000" fill="hold"/>
                                        <p:tgtEl>
                                          <p:spTgt spid="61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61"/>
                                        </p:tgtEl>
                                        <p:attrNameLst>
                                          <p:attrName>style.visibility</p:attrName>
                                        </p:attrNameLst>
                                      </p:cBhvr>
                                      <p:to>
                                        <p:strVal val="visible"/>
                                      </p:to>
                                    </p:set>
                                    <p:animEffect transition="in" filter="fade">
                                      <p:cBhvr>
                                        <p:cTn id="17" dur="1000"/>
                                        <p:tgtEl>
                                          <p:spTgt spid="6161"/>
                                        </p:tgtEl>
                                      </p:cBhvr>
                                    </p:animEffect>
                                    <p:anim calcmode="lin" valueType="num">
                                      <p:cBhvr>
                                        <p:cTn id="18" dur="1000" fill="hold"/>
                                        <p:tgtEl>
                                          <p:spTgt spid="6161"/>
                                        </p:tgtEl>
                                        <p:attrNameLst>
                                          <p:attrName>ppt_x</p:attrName>
                                        </p:attrNameLst>
                                      </p:cBhvr>
                                      <p:tavLst>
                                        <p:tav tm="0">
                                          <p:val>
                                            <p:strVal val="#ppt_x"/>
                                          </p:val>
                                        </p:tav>
                                        <p:tav tm="100000">
                                          <p:val>
                                            <p:strVal val="#ppt_x"/>
                                          </p:val>
                                        </p:tav>
                                      </p:tavLst>
                                    </p:anim>
                                    <p:anim calcmode="lin" valueType="num">
                                      <p:cBhvr>
                                        <p:cTn id="19" dur="1000" fill="hold"/>
                                        <p:tgtEl>
                                          <p:spTgt spid="6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181"/>
                                        </p:tgtEl>
                                        <p:attrNameLst>
                                          <p:attrName>style.visibility</p:attrName>
                                        </p:attrNameLst>
                                      </p:cBhvr>
                                      <p:to>
                                        <p:strVal val="visible"/>
                                      </p:to>
                                    </p:set>
                                    <p:animEffect transition="in" filter="fade">
                                      <p:cBhvr>
                                        <p:cTn id="29" dur="1000"/>
                                        <p:tgtEl>
                                          <p:spTgt spid="6181"/>
                                        </p:tgtEl>
                                      </p:cBhvr>
                                    </p:animEffect>
                                    <p:anim calcmode="lin" valueType="num">
                                      <p:cBhvr>
                                        <p:cTn id="30" dur="1000" fill="hold"/>
                                        <p:tgtEl>
                                          <p:spTgt spid="6181"/>
                                        </p:tgtEl>
                                        <p:attrNameLst>
                                          <p:attrName>ppt_x</p:attrName>
                                        </p:attrNameLst>
                                      </p:cBhvr>
                                      <p:tavLst>
                                        <p:tav tm="0">
                                          <p:val>
                                            <p:strVal val="#ppt_x"/>
                                          </p:val>
                                        </p:tav>
                                        <p:tav tm="100000">
                                          <p:val>
                                            <p:strVal val="#ppt_x"/>
                                          </p:val>
                                        </p:tav>
                                      </p:tavLst>
                                    </p:anim>
                                    <p:anim calcmode="lin" valueType="num">
                                      <p:cBhvr>
                                        <p:cTn id="31" dur="1000" fill="hold"/>
                                        <p:tgtEl>
                                          <p:spTgt spid="61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79"/>
                                        </p:tgtEl>
                                        <p:attrNameLst>
                                          <p:attrName>style.visibility</p:attrName>
                                        </p:attrNameLst>
                                      </p:cBhvr>
                                      <p:to>
                                        <p:strVal val="visible"/>
                                      </p:to>
                                    </p:set>
                                    <p:animEffect transition="in" filter="fade">
                                      <p:cBhvr>
                                        <p:cTn id="34" dur="1000"/>
                                        <p:tgtEl>
                                          <p:spTgt spid="6179"/>
                                        </p:tgtEl>
                                      </p:cBhvr>
                                    </p:animEffect>
                                    <p:anim calcmode="lin" valueType="num">
                                      <p:cBhvr>
                                        <p:cTn id="35" dur="1000" fill="hold"/>
                                        <p:tgtEl>
                                          <p:spTgt spid="6179"/>
                                        </p:tgtEl>
                                        <p:attrNameLst>
                                          <p:attrName>ppt_x</p:attrName>
                                        </p:attrNameLst>
                                      </p:cBhvr>
                                      <p:tavLst>
                                        <p:tav tm="0">
                                          <p:val>
                                            <p:strVal val="#ppt_x"/>
                                          </p:val>
                                        </p:tav>
                                        <p:tav tm="100000">
                                          <p:val>
                                            <p:strVal val="#ppt_x"/>
                                          </p:val>
                                        </p:tav>
                                      </p:tavLst>
                                    </p:anim>
                                    <p:anim calcmode="lin" valueType="num">
                                      <p:cBhvr>
                                        <p:cTn id="36"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160"/>
                                        </p:tgtEl>
                                        <p:attrNameLst>
                                          <p:attrName>style.visibility</p:attrName>
                                        </p:attrNameLst>
                                      </p:cBhvr>
                                      <p:to>
                                        <p:strVal val="visible"/>
                                      </p:to>
                                    </p:set>
                                    <p:animEffect transition="in" filter="barn(inVertical)">
                                      <p:cBhvr>
                                        <p:cTn id="41" dur="500"/>
                                        <p:tgtEl>
                                          <p:spTgt spid="61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82"/>
                                        </p:tgtEl>
                                        <p:attrNameLst>
                                          <p:attrName>style.visibility</p:attrName>
                                        </p:attrNameLst>
                                      </p:cBhvr>
                                      <p:to>
                                        <p:strVal val="visible"/>
                                      </p:to>
                                    </p:set>
                                    <p:animEffect transition="in" filter="fade">
                                      <p:cBhvr>
                                        <p:cTn id="54" dur="1000"/>
                                        <p:tgtEl>
                                          <p:spTgt spid="6182"/>
                                        </p:tgtEl>
                                      </p:cBhvr>
                                    </p:animEffect>
                                    <p:anim calcmode="lin" valueType="num">
                                      <p:cBhvr>
                                        <p:cTn id="55" dur="1000" fill="hold"/>
                                        <p:tgtEl>
                                          <p:spTgt spid="6182"/>
                                        </p:tgtEl>
                                        <p:attrNameLst>
                                          <p:attrName>ppt_x</p:attrName>
                                        </p:attrNameLst>
                                      </p:cBhvr>
                                      <p:tavLst>
                                        <p:tav tm="0">
                                          <p:val>
                                            <p:strVal val="#ppt_x"/>
                                          </p:val>
                                        </p:tav>
                                        <p:tav tm="100000">
                                          <p:val>
                                            <p:strVal val="#ppt_x"/>
                                          </p:val>
                                        </p:tav>
                                      </p:tavLst>
                                    </p:anim>
                                    <p:anim calcmode="lin" valueType="num">
                                      <p:cBhvr>
                                        <p:cTn id="56" dur="10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79" grpId="0" animBg="1"/>
      <p:bldP spid="6181" grpId="0"/>
      <p:bldP spid="6182" grpId="0"/>
      <p:bldP spid="43" grpId="0" animBg="1"/>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5200" y="2433938"/>
            <a:ext cx="5715000" cy="1147463"/>
          </a:xfrm>
          <a:prstGeom prst="rect">
            <a:avLst/>
          </a:prstGeom>
          <a:noFill/>
        </p:spPr>
        <p:txBody>
          <a:bodyPr wrap="square" lIns="91440" tIns="45720" rIns="91440" bIns="45720" numCol="1">
            <a:prstTxWarp prst="textWave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a:ln w="11430"/>
                <a:effectLst>
                  <a:outerShdw blurRad="76200" dist="50800" dir="5400000" algn="tl" rotWithShape="0">
                    <a:srgbClr val="000000">
                      <a:alpha val="65000"/>
                    </a:srgbClr>
                  </a:outerShdw>
                </a:effectLst>
                <a:latin typeface="+mj-lt"/>
              </a:rPr>
              <a:t>VẬN DỤNG</a:t>
            </a:r>
            <a:endParaRPr lang="en-US" sz="5400" b="1" spc="5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8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486343" y="3578696"/>
            <a:ext cx="2061265"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784610" y="290782"/>
            <a:ext cx="3464726"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8086" y="2177600"/>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4" y="5027048"/>
            <a:ext cx="816345"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271918" y="3604028"/>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477" y="3063145"/>
            <a:ext cx="2254191"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2997" y="539202"/>
            <a:ext cx="2725148" cy="2938527"/>
          </a:xfrm>
          <a:prstGeom prst="rect">
            <a:avLst/>
          </a:prstGeom>
        </p:spPr>
      </p:pic>
    </p:spTree>
    <p:extLst>
      <p:ext uri="{BB962C8B-B14F-4D97-AF65-F5344CB8AC3E}">
        <p14:creationId xmlns:p14="http://schemas.microsoft.com/office/powerpoint/2010/main" val="19066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1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3" y="943770"/>
            <a:ext cx="568936" cy="813974"/>
          </a:xfrm>
          <a:prstGeom prst="rect">
            <a:avLst/>
          </a:prstGeom>
        </p:spPr>
      </p:pic>
      <p:cxnSp>
        <p:nvCxnSpPr>
          <p:cNvPr id="106" name="Straight Connector 105"/>
          <p:cNvCxnSpPr>
            <a:cxnSpLocks/>
          </p:cNvCxnSpPr>
          <p:nvPr/>
        </p:nvCxnSpPr>
        <p:spPr>
          <a:xfrm flipH="1">
            <a:off x="3379414" y="1371853"/>
            <a:ext cx="2577103"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89644"/>
            <a:ext cx="987638"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205498"/>
            <a:ext cx="4572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9" y="1407240"/>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750889" y="2707091"/>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506130" y="1101579"/>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76922" y="4480262"/>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670094" y="1113290"/>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407248"/>
            <a:ext cx="609958"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258380" y="4980722"/>
            <a:ext cx="649214" cy="40125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679936" y="4431721"/>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672182" y="1114869"/>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49147" y="1383724"/>
            <a:ext cx="2396177"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631733" y="5045112"/>
            <a:ext cx="1427176" cy="882074"/>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27611" y="1124994"/>
            <a:ext cx="1124026" cy="707886"/>
          </a:xfrm>
          <a:prstGeom prst="rect">
            <a:avLst/>
          </a:prstGeom>
          <a:noFill/>
        </p:spPr>
        <p:txBody>
          <a:bodyPr wrap="none" rtlCol="0" anchor="t">
            <a:spAutoFit/>
          </a:bodyPr>
          <a:lstStyle/>
          <a:p>
            <a:r>
              <a:rPr lang="en-US" sz="4000" b="1" dirty="0">
                <a:solidFill>
                  <a:schemeClr val="tx1">
                    <a:lumMod val="95000"/>
                    <a:lumOff val="5000"/>
                  </a:schemeClr>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2" y="1383731"/>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03322" y="3477871"/>
            <a:ext cx="742218" cy="458732"/>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8471314" y="2665905"/>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757404"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212504" y="406020"/>
            <a:ext cx="880061" cy="1245524"/>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5732" y="1101587"/>
            <a:ext cx="606725" cy="656161"/>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7913179" y="4191646"/>
            <a:ext cx="1438214"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32789" y="294754"/>
            <a:ext cx="687800" cy="741656"/>
          </a:xfrm>
          <a:prstGeom prst="rect">
            <a:avLst/>
          </a:prstGeom>
        </p:spPr>
      </p:pic>
    </p:spTree>
    <p:extLst>
      <p:ext uri="{BB962C8B-B14F-4D97-AF65-F5344CB8AC3E}">
        <p14:creationId xmlns:p14="http://schemas.microsoft.com/office/powerpoint/2010/main" val="2519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7"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a:solidFill>
                  <a:prstClr val="white"/>
                </a:solidFill>
                <a:latin typeface="+mj-lt"/>
              </a:rPr>
              <a:t>85,24 : 4</a:t>
            </a:r>
            <a:endParaRPr lang="en-US" sz="4000" dirty="0">
              <a:solidFill>
                <a:prstClr val="white"/>
              </a:solidFill>
              <a:latin typeface="+mj-lt"/>
              <a:cs typeface="Calibri"/>
            </a:endParaRP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1784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895601" y="649616"/>
            <a:ext cx="6621805" cy="148398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i="1" dirty="0">
                <a:solidFill>
                  <a:prstClr val="white"/>
                </a:solidFill>
                <a:latin typeface="+mj-lt"/>
                <a:cs typeface="Calibri"/>
              </a:rPr>
              <a:t>x</a:t>
            </a:r>
            <a:r>
              <a:rPr lang="vi-VN" sz="4000" dirty="0">
                <a:solidFill>
                  <a:prstClr val="white"/>
                </a:solidFill>
                <a:latin typeface="+mj-lt"/>
                <a:cs typeface="Calibri"/>
              </a:rPr>
              <a:t> x 3 = 3,6 x 2</a:t>
            </a:r>
            <a:endParaRPr lang="en-US" sz="4000" dirty="0">
              <a:solidFill>
                <a:prstClr val="white"/>
              </a:solidFill>
              <a:latin typeface="+mj-lt"/>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2387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9"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Chu vi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75,6m.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endParaRPr lang="vi-VN" sz="1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348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80DA-930D-4D75-AA0D-61E290816B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F8656C-C025-4692-87D6-20841FD7884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96674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300" y="1981200"/>
            <a:ext cx="7391400" cy="1077218"/>
          </a:xfrm>
          <a:prstGeom prst="rect">
            <a:avLst/>
          </a:prstGeom>
        </p:spPr>
        <p:txBody>
          <a:bodyPr wrap="square">
            <a:spAutoFit/>
          </a:bodyPr>
          <a:lstStyle/>
          <a:p>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Nêu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cách</a:t>
            </a:r>
            <a:r>
              <a:rPr lang="fr-FR" sz="3200" b="1" dirty="0">
                <a:solidFill>
                  <a:srgbClr val="FF0000"/>
                </a:solidFill>
                <a:latin typeface="Times New Roman" panose="02020603050405020304" pitchFamily="18" charset="0"/>
                <a:cs typeface="Times New Roman" panose="02020603050405020304" pitchFamily="18" charset="0"/>
              </a:rPr>
              <a:t> chia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thập phân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cho</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tự</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nhiên</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0300" y="3396917"/>
            <a:ext cx="3626314" cy="584775"/>
          </a:xfrm>
          <a:prstGeom prst="rect">
            <a:avLst/>
          </a:prstGeom>
        </p:spPr>
        <p:txBody>
          <a:bodyPr wrap="none">
            <a:spAutoFit/>
          </a:bodyPr>
          <a:lstStyle/>
          <a:p>
            <a:r>
              <a:rPr lang="fr-FR" sz="3200" b="1" dirty="0">
                <a:solidFill>
                  <a:srgbClr val="FF0000"/>
                </a:solidFill>
                <a:latin typeface="Times New Roman" panose="02020603050405020304" pitchFamily="18" charset="0"/>
                <a:cs typeface="Times New Roman" panose="02020603050405020304" pitchFamily="18" charset="0"/>
              </a:rPr>
              <a:t>- CBBS : </a:t>
            </a:r>
            <a:r>
              <a:rPr lang="fr-FR" sz="3200" b="1" dirty="0" err="1">
                <a:solidFill>
                  <a:srgbClr val="FF0000"/>
                </a:solidFill>
                <a:latin typeface="Times New Roman" panose="02020603050405020304" pitchFamily="18" charset="0"/>
                <a:cs typeface="Times New Roman" panose="02020603050405020304" pitchFamily="18" charset="0"/>
              </a:rPr>
              <a:t>Luyện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1" y="4876801"/>
            <a:ext cx="1829721" cy="1974273"/>
          </a:xfrm>
          <a:prstGeom prst="rect">
            <a:avLst/>
          </a:prstGeom>
        </p:spPr>
      </p:pic>
      <p:pic>
        <p:nvPicPr>
          <p:cNvPr id="16" name="Picture 15"/>
          <p:cNvPicPr>
            <a:picLocks noChangeAspect="1"/>
          </p:cNvPicPr>
          <p:nvPr/>
        </p:nvPicPr>
        <p:blipFill>
          <a:blip r:embed="rId4"/>
          <a:stretch>
            <a:fillRect/>
          </a:stretch>
        </p:blipFill>
        <p:spPr>
          <a:xfrm>
            <a:off x="9906461" y="3034052"/>
            <a:ext cx="1554615" cy="1408298"/>
          </a:xfrm>
          <a:prstGeom prst="rect">
            <a:avLst/>
          </a:prstGeom>
        </p:spPr>
      </p:pic>
      <p:sp>
        <p:nvSpPr>
          <p:cNvPr id="7" name="Rectangle 6"/>
          <p:cNvSpPr/>
          <p:nvPr/>
        </p:nvSpPr>
        <p:spPr>
          <a:xfrm>
            <a:off x="3124200" y="2471215"/>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itchFamily="18" charset="0"/>
              <a:cs typeface="Times New Roman" pitchFamily="18" charset="0"/>
            </a:endParaRPr>
          </a:p>
        </p:txBody>
      </p:sp>
      <p:sp>
        <p:nvSpPr>
          <p:cNvPr id="8" name="Rounded Rectangle 7"/>
          <p:cNvSpPr/>
          <p:nvPr/>
        </p:nvSpPr>
        <p:spPr>
          <a:xfrm>
            <a:off x="1627855" y="-2819"/>
            <a:ext cx="9864437" cy="234423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lvl="0" fontAlgn="base">
              <a:spcBef>
                <a:spcPct val="0"/>
              </a:spcBef>
              <a:spcAft>
                <a:spcPct val="0"/>
              </a:spcAft>
              <a:defRPr/>
            </a:pPr>
            <a:endParaRPr lang="en-GB" altLang="en-US" sz="20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134014" y="2864915"/>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SAI</a:t>
            </a:r>
          </a:p>
        </p:txBody>
      </p:sp>
      <p:sp>
        <p:nvSpPr>
          <p:cNvPr id="10" name="Rectangle 9"/>
          <p:cNvSpPr/>
          <p:nvPr/>
        </p:nvSpPr>
        <p:spPr>
          <a:xfrm>
            <a:off x="3136895" y="3919015"/>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solidFill>
                  <a:prstClr val="white"/>
                </a:solidFill>
                <a:latin typeface="Arial" pitchFamily="34" charset="0"/>
                <a:cs typeface="Arial" pitchFamily="34" charset="0"/>
              </a:rPr>
              <a:t>ĐÚNG</a:t>
            </a:r>
          </a:p>
        </p:txBody>
      </p:sp>
      <p:sp>
        <p:nvSpPr>
          <p:cNvPr id="11" name="TextBox 10"/>
          <p:cNvSpPr txBox="1"/>
          <p:nvPr/>
        </p:nvSpPr>
        <p:spPr>
          <a:xfrm>
            <a:off x="1978577" y="482782"/>
            <a:ext cx="2555346" cy="646331"/>
          </a:xfrm>
          <a:prstGeom prst="rect">
            <a:avLst/>
          </a:prstGeom>
          <a:noFill/>
        </p:spPr>
        <p:txBody>
          <a:bodyPr wrap="square" rtlCol="0">
            <a:spAutoFit/>
          </a:bodyPr>
          <a:lstStyle/>
          <a:p>
            <a:r>
              <a:rPr lang="en-US" sz="3600" b="1" dirty="0" err="1">
                <a:solidFill>
                  <a:prstClr val="white"/>
                </a:solidFill>
                <a:latin typeface="Arial" pitchFamily="34" charset="0"/>
                <a:ea typeface="AvantGarde" pitchFamily="2" charset="0"/>
                <a:cs typeface="Arial" pitchFamily="34" charset="0"/>
              </a:rPr>
              <a:t>Câu</a:t>
            </a:r>
            <a:r>
              <a:rPr lang="en-US" sz="3600" b="1" dirty="0">
                <a:solidFill>
                  <a:prstClr val="white"/>
                </a:solidFill>
                <a:latin typeface="Arial" pitchFamily="34" charset="0"/>
                <a:ea typeface="AvantGarde" pitchFamily="2" charset="0"/>
                <a:cs typeface="Arial" pitchFamily="34" charset="0"/>
              </a:rPr>
              <a:t> </a:t>
            </a:r>
            <a:r>
              <a:rPr lang="en-US" sz="3600" b="1" dirty="0" err="1">
                <a:solidFill>
                  <a:prstClr val="white"/>
                </a:solidFill>
                <a:latin typeface="Arial" pitchFamily="34" charset="0"/>
                <a:ea typeface="AvantGarde" pitchFamily="2" charset="0"/>
                <a:cs typeface="Arial" pitchFamily="34" charset="0"/>
              </a:rPr>
              <a:t>hỏi</a:t>
            </a:r>
            <a:r>
              <a:rPr lang="en-US" sz="3600" b="1" dirty="0">
                <a:solidFill>
                  <a:prstClr val="white"/>
                </a:solidFill>
                <a:latin typeface="Arial" pitchFamily="34" charset="0"/>
                <a:ea typeface="AvantGarde" pitchFamily="2" charset="0"/>
                <a:cs typeface="Arial" pitchFamily="34" charset="0"/>
              </a:rPr>
              <a:t> 1:</a:t>
            </a:r>
          </a:p>
        </p:txBody>
      </p:sp>
      <p:sp>
        <p:nvSpPr>
          <p:cNvPr id="12" name="Line 8"/>
          <p:cNvSpPr>
            <a:spLocks noChangeShapeType="1"/>
          </p:cNvSpPr>
          <p:nvPr/>
        </p:nvSpPr>
        <p:spPr bwMode="auto">
          <a:xfrm>
            <a:off x="6028945" y="675141"/>
            <a:ext cx="152797" cy="0"/>
          </a:xfrm>
          <a:prstGeom prst="line">
            <a:avLst/>
          </a:prstGeom>
          <a:noFill/>
          <a:ln w="28575">
            <a:solidFill>
              <a:schemeClr val="bg1"/>
            </a:solidFill>
            <a:round/>
            <a:headEnd/>
            <a:tailEnd/>
          </a:ln>
        </p:spPr>
        <p:txBody>
          <a:bodyPr lIns="91379" tIns="45690" rIns="91379" bIns="45690"/>
          <a:lstStyle/>
          <a:p>
            <a:endParaRPr lang="en-US">
              <a:solidFill>
                <a:schemeClr val="bg1"/>
              </a:solidFill>
            </a:endParaRPr>
          </a:p>
        </p:txBody>
      </p:sp>
      <p:sp>
        <p:nvSpPr>
          <p:cNvPr id="13" name="Line 12"/>
          <p:cNvSpPr>
            <a:spLocks noChangeShapeType="1"/>
          </p:cNvSpPr>
          <p:nvPr/>
        </p:nvSpPr>
        <p:spPr bwMode="auto">
          <a:xfrm flipV="1">
            <a:off x="6248328" y="1181417"/>
            <a:ext cx="1147284" cy="32064"/>
          </a:xfrm>
          <a:prstGeom prst="line">
            <a:avLst/>
          </a:prstGeom>
          <a:noFill/>
          <a:ln w="28575">
            <a:solidFill>
              <a:schemeClr val="bg1"/>
            </a:solidFill>
            <a:round/>
            <a:headEnd/>
            <a:tailEnd/>
          </a:ln>
        </p:spPr>
        <p:txBody>
          <a:bodyPr lIns="91379" tIns="45690" rIns="91379" bIns="45690"/>
          <a:lstStyle/>
          <a:p>
            <a:endParaRPr lang="en-US">
              <a:solidFill>
                <a:schemeClr val="bg1"/>
              </a:solidFill>
            </a:endParaRPr>
          </a:p>
        </p:txBody>
      </p:sp>
      <p:sp>
        <p:nvSpPr>
          <p:cNvPr id="14" name="Text Box 14"/>
          <p:cNvSpPr txBox="1">
            <a:spLocks noChangeArrowheads="1"/>
          </p:cNvSpPr>
          <p:nvPr/>
        </p:nvSpPr>
        <p:spPr bwMode="auto">
          <a:xfrm>
            <a:off x="6142328" y="1196169"/>
            <a:ext cx="1652711" cy="646270"/>
          </a:xfrm>
          <a:prstGeom prst="rect">
            <a:avLst/>
          </a:prstGeom>
          <a:noFill/>
          <a:ln w="9525">
            <a:noFill/>
            <a:miter lim="800000"/>
            <a:headEnd/>
            <a:tailEnd/>
          </a:ln>
        </p:spPr>
        <p:txBody>
          <a:bodyPr wrap="square" lIns="91379" tIns="45690" rIns="91379" bIns="45690">
            <a:spAutoFit/>
          </a:bodyPr>
          <a:lstStyle/>
          <a:p>
            <a:pPr>
              <a:spcBef>
                <a:spcPct val="50000"/>
              </a:spcBef>
            </a:pPr>
            <a:r>
              <a:rPr lang="en-US" sz="3600" b="1" dirty="0">
                <a:solidFill>
                  <a:schemeClr val="bg1"/>
                </a:solidFill>
                <a:latin typeface="Times New Roman" pitchFamily="18" charset="0"/>
                <a:cs typeface="Times New Roman" pitchFamily="18" charset="0"/>
              </a:rPr>
              <a:t>5 3,1</a:t>
            </a:r>
          </a:p>
        </p:txBody>
      </p:sp>
      <p:sp>
        <p:nvSpPr>
          <p:cNvPr id="15" name="Rectangle 24"/>
          <p:cNvSpPr>
            <a:spLocks noChangeArrowheads="1"/>
          </p:cNvSpPr>
          <p:nvPr/>
        </p:nvSpPr>
        <p:spPr bwMode="auto">
          <a:xfrm>
            <a:off x="5876386" y="-2819"/>
            <a:ext cx="1367377" cy="1200268"/>
          </a:xfrm>
          <a:prstGeom prst="rect">
            <a:avLst/>
          </a:prstGeom>
          <a:noFill/>
          <a:ln w="9525">
            <a:noFill/>
            <a:miter lim="800000"/>
            <a:headEnd/>
            <a:tailEnd/>
          </a:ln>
        </p:spPr>
        <p:txBody>
          <a:bodyPr wrap="square" lIns="91379" tIns="45690" rIns="91379" bIns="45690">
            <a:spAutoFit/>
          </a:bodyPr>
          <a:lstStyle/>
          <a:p>
            <a:pPr algn="r"/>
            <a:r>
              <a:rPr lang="en-US" sz="3600" b="1" dirty="0">
                <a:solidFill>
                  <a:schemeClr val="bg1"/>
                </a:solidFill>
                <a:latin typeface="Times New Roman" pitchFamily="18" charset="0"/>
                <a:cs typeface="Times New Roman" pitchFamily="18" charset="0"/>
              </a:rPr>
              <a:t>5,6 8    3,7</a:t>
            </a:r>
          </a:p>
        </p:txBody>
      </p:sp>
      <p:sp>
        <p:nvSpPr>
          <p:cNvPr id="17" name="TextBox 16"/>
          <p:cNvSpPr txBox="1"/>
          <p:nvPr/>
        </p:nvSpPr>
        <p:spPr>
          <a:xfrm>
            <a:off x="7753473" y="1129113"/>
            <a:ext cx="3419351" cy="646331"/>
          </a:xfrm>
          <a:prstGeom prst="rect">
            <a:avLst/>
          </a:prstGeom>
          <a:noFill/>
        </p:spPr>
        <p:txBody>
          <a:bodyPr wrap="square" rtlCol="0">
            <a:spAutoFit/>
          </a:bodyPr>
          <a:lstStyle/>
          <a:p>
            <a:r>
              <a:rPr lang="en-US" sz="3600" b="1" dirty="0" err="1">
                <a:solidFill>
                  <a:schemeClr val="bg1"/>
                </a:solidFill>
                <a:latin typeface="Arial" pitchFamily="34" charset="0"/>
                <a:ea typeface="AvantGarde" pitchFamily="2" charset="0"/>
                <a:cs typeface="Arial" pitchFamily="34" charset="0"/>
              </a:rPr>
              <a:t>Đúng</a:t>
            </a:r>
            <a:r>
              <a:rPr lang="en-US" sz="3600" b="1" dirty="0">
                <a:solidFill>
                  <a:schemeClr val="bg1"/>
                </a:solidFill>
                <a:latin typeface="Arial" pitchFamily="34" charset="0"/>
                <a:ea typeface="AvantGarde" pitchFamily="2" charset="0"/>
                <a:cs typeface="Arial" pitchFamily="34" charset="0"/>
              </a:rPr>
              <a:t> hay </a:t>
            </a:r>
            <a:r>
              <a:rPr lang="en-US" sz="3600" b="1" dirty="0" err="1">
                <a:solidFill>
                  <a:schemeClr val="bg1"/>
                </a:solidFill>
                <a:latin typeface="Arial" pitchFamily="34" charset="0"/>
                <a:ea typeface="AvantGarde" pitchFamily="2" charset="0"/>
                <a:cs typeface="Arial" pitchFamily="34" charset="0"/>
              </a:rPr>
              <a:t>sai</a:t>
            </a:r>
            <a:r>
              <a:rPr lang="en-US" sz="3600" b="1" dirty="0">
                <a:solidFill>
                  <a:schemeClr val="bg1"/>
                </a:solidFill>
                <a:latin typeface="Arial" pitchFamily="34" charset="0"/>
                <a:ea typeface="AvantGarde" pitchFamily="2" charset="0"/>
                <a:cs typeface="Arial" pitchFamily="34" charset="0"/>
              </a:rPr>
              <a:t>?</a:t>
            </a:r>
          </a:p>
        </p:txBody>
      </p:sp>
    </p:spTree>
    <p:extLst>
      <p:ext uri="{BB962C8B-B14F-4D97-AF65-F5344CB8AC3E}">
        <p14:creationId xmlns:p14="http://schemas.microsoft.com/office/powerpoint/2010/main" val="3298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1" y="4876801"/>
            <a:ext cx="1829721" cy="1974273"/>
          </a:xfrm>
          <a:prstGeom prst="rect">
            <a:avLst/>
          </a:prstGeom>
        </p:spPr>
      </p:pic>
      <p:pic>
        <p:nvPicPr>
          <p:cNvPr id="16" name="Picture 15"/>
          <p:cNvPicPr>
            <a:picLocks noChangeAspect="1"/>
          </p:cNvPicPr>
          <p:nvPr/>
        </p:nvPicPr>
        <p:blipFill>
          <a:blip r:embed="rId4"/>
          <a:stretch>
            <a:fillRect/>
          </a:stretch>
        </p:blipFill>
        <p:spPr>
          <a:xfrm>
            <a:off x="9906461" y="3034052"/>
            <a:ext cx="1554615" cy="1408298"/>
          </a:xfrm>
          <a:prstGeom prst="rect">
            <a:avLst/>
          </a:prstGeom>
        </p:spPr>
      </p:pic>
      <p:sp>
        <p:nvSpPr>
          <p:cNvPr id="8" name="Rectangle 7"/>
          <p:cNvSpPr/>
          <p:nvPr/>
        </p:nvSpPr>
        <p:spPr>
          <a:xfrm flipH="1">
            <a:off x="1943350" y="2414533"/>
            <a:ext cx="152400" cy="13798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 name="Rounded Rectangle 8"/>
          <p:cNvSpPr/>
          <p:nvPr/>
        </p:nvSpPr>
        <p:spPr>
          <a:xfrm>
            <a:off x="1627855" y="258397"/>
            <a:ext cx="9864437" cy="195140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2196446" y="2597150"/>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SAI</a:t>
            </a:r>
          </a:p>
        </p:txBody>
      </p:sp>
      <p:sp>
        <p:nvSpPr>
          <p:cNvPr id="11" name="TextBox 10"/>
          <p:cNvSpPr txBox="1"/>
          <p:nvPr/>
        </p:nvSpPr>
        <p:spPr>
          <a:xfrm>
            <a:off x="1978577" y="746549"/>
            <a:ext cx="25553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Câu</a:t>
            </a:r>
            <a:r>
              <a:rPr kumimoji="0" lang="en-US" sz="36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36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hỏi</a:t>
            </a:r>
            <a:r>
              <a:rPr kumimoji="0" lang="en-US" sz="36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1:</a:t>
            </a:r>
          </a:p>
        </p:txBody>
      </p:sp>
      <p:sp>
        <p:nvSpPr>
          <p:cNvPr id="12" name="Line 8"/>
          <p:cNvSpPr>
            <a:spLocks noChangeShapeType="1"/>
          </p:cNvSpPr>
          <p:nvPr/>
        </p:nvSpPr>
        <p:spPr bwMode="auto">
          <a:xfrm>
            <a:off x="6014663" y="883488"/>
            <a:ext cx="152797" cy="0"/>
          </a:xfrm>
          <a:prstGeom prst="line">
            <a:avLst/>
          </a:prstGeom>
          <a:noFill/>
          <a:ln w="28575">
            <a:solidFill>
              <a:schemeClr val="bg1"/>
            </a:solidFill>
            <a:round/>
            <a:headEnd/>
            <a:tailEnd/>
          </a:ln>
        </p:spPr>
        <p:txBody>
          <a:bodyPr lIns="91379" tIns="45690" rIns="91379" bIns="456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13" name="Line 12"/>
          <p:cNvSpPr>
            <a:spLocks noChangeShapeType="1"/>
          </p:cNvSpPr>
          <p:nvPr/>
        </p:nvSpPr>
        <p:spPr bwMode="auto">
          <a:xfrm flipV="1">
            <a:off x="6248328" y="1445184"/>
            <a:ext cx="1147284" cy="32064"/>
          </a:xfrm>
          <a:prstGeom prst="line">
            <a:avLst/>
          </a:prstGeom>
          <a:noFill/>
          <a:ln w="28575">
            <a:solidFill>
              <a:schemeClr val="bg1"/>
            </a:solidFill>
            <a:round/>
            <a:headEnd/>
            <a:tailEnd/>
          </a:ln>
        </p:spPr>
        <p:txBody>
          <a:bodyPr lIns="91379" tIns="45690" rIns="91379" bIns="456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14" name="Text Box 14"/>
          <p:cNvSpPr txBox="1">
            <a:spLocks noChangeArrowheads="1"/>
          </p:cNvSpPr>
          <p:nvPr/>
        </p:nvSpPr>
        <p:spPr bwMode="auto">
          <a:xfrm>
            <a:off x="6100763" y="1459936"/>
            <a:ext cx="1652711" cy="646270"/>
          </a:xfrm>
          <a:prstGeom prst="rect">
            <a:avLst/>
          </a:prstGeom>
          <a:noFill/>
          <a:ln w="9525">
            <a:noFill/>
            <a:miter lim="800000"/>
            <a:headEnd/>
            <a:tailEnd/>
          </a:ln>
        </p:spPr>
        <p:txBody>
          <a:bodyPr wrap="square" lIns="91379" tIns="45690" rIns="91379" bIns="4569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5 3,1</a:t>
            </a:r>
          </a:p>
        </p:txBody>
      </p:sp>
      <p:sp>
        <p:nvSpPr>
          <p:cNvPr id="15" name="Rectangle 24"/>
          <p:cNvSpPr>
            <a:spLocks noChangeArrowheads="1"/>
          </p:cNvSpPr>
          <p:nvPr/>
        </p:nvSpPr>
        <p:spPr bwMode="auto">
          <a:xfrm>
            <a:off x="5876386" y="260948"/>
            <a:ext cx="1367377" cy="1200268"/>
          </a:xfrm>
          <a:prstGeom prst="rect">
            <a:avLst/>
          </a:prstGeom>
          <a:noFill/>
          <a:ln w="9525">
            <a:noFill/>
            <a:miter lim="800000"/>
            <a:headEnd/>
            <a:tailEnd/>
          </a:ln>
        </p:spPr>
        <p:txBody>
          <a:bodyPr wrap="square" lIns="91379" tIns="45690" rIns="91379" bIns="4569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5,6 8    3,7</a:t>
            </a:r>
          </a:p>
        </p:txBody>
      </p:sp>
      <p:sp>
        <p:nvSpPr>
          <p:cNvPr id="17" name="TextBox 16"/>
          <p:cNvSpPr txBox="1"/>
          <p:nvPr/>
        </p:nvSpPr>
        <p:spPr>
          <a:xfrm>
            <a:off x="7753473" y="1392880"/>
            <a:ext cx="34193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 pitchFamily="34" charset="0"/>
                <a:ea typeface="AvantGarde" pitchFamily="2" charset="0"/>
                <a:cs typeface="Arial" pitchFamily="34" charset="0"/>
              </a:rPr>
              <a:t>Đúng</a:t>
            </a:r>
            <a:r>
              <a:rPr kumimoji="0" lang="en-US" sz="3600" b="1" i="0" u="none" strike="noStrike" kern="1200" cap="none" spc="0" normalizeH="0" baseline="0" noProof="0" dirty="0">
                <a:ln>
                  <a:noFill/>
                </a:ln>
                <a:solidFill>
                  <a:schemeClr val="bg1"/>
                </a:solidFill>
                <a:effectLst/>
                <a:uLnTx/>
                <a:uFillTx/>
                <a:latin typeface="Arial" pitchFamily="34" charset="0"/>
                <a:ea typeface="AvantGarde" pitchFamily="2" charset="0"/>
                <a:cs typeface="Arial" pitchFamily="34" charset="0"/>
              </a:rPr>
              <a:t> hay </a:t>
            </a:r>
            <a:r>
              <a:rPr kumimoji="0" lang="en-US" sz="3600" b="1" i="0" u="none" strike="noStrike" kern="1200" cap="none" spc="0" normalizeH="0" baseline="0" noProof="0" dirty="0" err="1">
                <a:ln>
                  <a:noFill/>
                </a:ln>
                <a:solidFill>
                  <a:schemeClr val="bg1"/>
                </a:solidFill>
                <a:effectLst/>
                <a:uLnTx/>
                <a:uFillTx/>
                <a:latin typeface="Arial" pitchFamily="34" charset="0"/>
                <a:ea typeface="AvantGarde" pitchFamily="2" charset="0"/>
                <a:cs typeface="Arial" pitchFamily="34" charset="0"/>
              </a:rPr>
              <a:t>sai</a:t>
            </a:r>
            <a:r>
              <a:rPr kumimoji="0" lang="en-US" sz="3600" b="1" i="0" u="none" strike="noStrike" kern="1200" cap="none" spc="0" normalizeH="0" baseline="0" noProof="0" dirty="0">
                <a:ln>
                  <a:noFill/>
                </a:ln>
                <a:solidFill>
                  <a:schemeClr val="bg1"/>
                </a:solidFill>
                <a:effectLst/>
                <a:uLnTx/>
                <a:uFillTx/>
                <a:latin typeface="Arial" pitchFamily="34" charset="0"/>
                <a:ea typeface="AvantGarde" pitchFamily="2" charset="0"/>
                <a:cs typeface="Arial" pitchFamily="34" charset="0"/>
              </a:rPr>
              <a:t>?</a:t>
            </a:r>
          </a:p>
        </p:txBody>
      </p:sp>
      <p:sp>
        <p:nvSpPr>
          <p:cNvPr id="18" name="Explosion 1 17"/>
          <p:cNvSpPr/>
          <p:nvPr/>
        </p:nvSpPr>
        <p:spPr bwMode="auto">
          <a:xfrm>
            <a:off x="3505477" y="2746376"/>
            <a:ext cx="4762140" cy="4260849"/>
          </a:xfrm>
          <a:prstGeom prst="irregularSeal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19" name="Line 8"/>
          <p:cNvSpPr>
            <a:spLocks noChangeShapeType="1"/>
          </p:cNvSpPr>
          <p:nvPr/>
        </p:nvSpPr>
        <p:spPr bwMode="auto">
          <a:xfrm>
            <a:off x="4981020" y="4442350"/>
            <a:ext cx="152797" cy="0"/>
          </a:xfrm>
          <a:prstGeom prst="line">
            <a:avLst/>
          </a:prstGeom>
          <a:noFill/>
          <a:ln w="28575">
            <a:solidFill>
              <a:schemeClr val="tx1"/>
            </a:solidFill>
            <a:round/>
            <a:headEnd/>
            <a:tailEnd/>
          </a:ln>
        </p:spPr>
        <p:txBody>
          <a:bodyPr lIns="91379" tIns="45690" rIns="91379" bIns="456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Box 14"/>
          <p:cNvSpPr txBox="1">
            <a:spLocks noChangeArrowheads="1"/>
          </p:cNvSpPr>
          <p:nvPr/>
        </p:nvSpPr>
        <p:spPr bwMode="auto">
          <a:xfrm>
            <a:off x="5114298" y="5041074"/>
            <a:ext cx="1652711" cy="646270"/>
          </a:xfrm>
          <a:prstGeom prst="rect">
            <a:avLst/>
          </a:prstGeom>
          <a:noFill/>
          <a:ln w="9525">
            <a:noFill/>
            <a:miter lim="800000"/>
            <a:headEnd/>
            <a:tailEnd/>
          </a:ln>
        </p:spPr>
        <p:txBody>
          <a:bodyPr wrap="square" lIns="91379" tIns="45690" rIns="91379" bIns="4569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600" b="1" dirty="0">
                <a:solidFill>
                  <a:srgbClr val="0000FF"/>
                </a:solidFill>
                <a:latin typeface="Times New Roman" pitchFamily="18" charset="0"/>
                <a:cs typeface="Times New Roman" pitchFamily="18" charset="0"/>
              </a:rPr>
              <a:t>1,</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9</a:t>
            </a:r>
            <a:r>
              <a:rPr lang="en-US" sz="3600" b="1" dirty="0">
                <a:solidFill>
                  <a:prstClr val="black"/>
                </a:solidFill>
                <a:latin typeface="Times New Roman" pitchFamily="18" charset="0"/>
                <a:cs typeface="Times New Roman" pitchFamily="18" charset="0"/>
              </a:rPr>
              <a:t> </a:t>
            </a:r>
            <a:r>
              <a:rPr lang="en-US" sz="3600" b="1" dirty="0">
                <a:solidFill>
                  <a:srgbClr val="0000FF"/>
                </a:solidFill>
                <a:latin typeface="Times New Roman" pitchFamily="18" charset="0"/>
                <a:cs typeface="Times New Roman" pitchFamily="18" charset="0"/>
              </a:rPr>
              <a:t>8</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21" name="Rectangle 24"/>
          <p:cNvSpPr>
            <a:spLocks noChangeArrowheads="1"/>
          </p:cNvSpPr>
          <p:nvPr/>
        </p:nvSpPr>
        <p:spPr bwMode="auto">
          <a:xfrm>
            <a:off x="5133817" y="3856838"/>
            <a:ext cx="1276344" cy="1200268"/>
          </a:xfrm>
          <a:prstGeom prst="rect">
            <a:avLst/>
          </a:prstGeom>
          <a:noFill/>
          <a:ln w="9525">
            <a:noFill/>
            <a:miter lim="800000"/>
            <a:headEnd/>
            <a:tailEnd/>
          </a:ln>
        </p:spPr>
        <p:txBody>
          <a:bodyPr wrap="square" lIns="91379" tIns="45690" rIns="91379" bIns="4569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5,6 8  </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3</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7 </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0</a:t>
            </a:r>
          </a:p>
        </p:txBody>
      </p:sp>
      <p:sp>
        <p:nvSpPr>
          <p:cNvPr id="22" name="Line 12"/>
          <p:cNvSpPr>
            <a:spLocks noChangeShapeType="1"/>
          </p:cNvSpPr>
          <p:nvPr/>
        </p:nvSpPr>
        <p:spPr bwMode="auto">
          <a:xfrm flipV="1">
            <a:off x="5150750" y="5041074"/>
            <a:ext cx="1147284" cy="32064"/>
          </a:xfrm>
          <a:prstGeom prst="line">
            <a:avLst/>
          </a:prstGeom>
          <a:noFill/>
          <a:ln w="28575">
            <a:solidFill>
              <a:schemeClr val="tx1"/>
            </a:solidFill>
            <a:round/>
            <a:headEnd/>
            <a:tailEnd/>
          </a:ln>
        </p:spPr>
        <p:txBody>
          <a:bodyPr lIns="91379" tIns="45690" rIns="91379" bIns="4569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55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4874" y="5209310"/>
            <a:ext cx="1829721" cy="1974273"/>
          </a:xfrm>
          <a:prstGeom prst="rect">
            <a:avLst/>
          </a:prstGeom>
        </p:spPr>
      </p:pic>
      <p:sp>
        <p:nvSpPr>
          <p:cNvPr id="7" name="Rectangle 6"/>
          <p:cNvSpPr/>
          <p:nvPr/>
        </p:nvSpPr>
        <p:spPr>
          <a:xfrm>
            <a:off x="3280228" y="21901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itchFamily="34" charset="0"/>
              <a:cs typeface="Arial" pitchFamily="34" charset="0"/>
            </a:endParaRPr>
          </a:p>
        </p:txBody>
      </p:sp>
      <p:sp>
        <p:nvSpPr>
          <p:cNvPr id="8" name="Rounded Rectangle 7"/>
          <p:cNvSpPr/>
          <p:nvPr/>
        </p:nvSpPr>
        <p:spPr>
          <a:xfrm>
            <a:off x="2133600" y="236902"/>
            <a:ext cx="9240982"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prstClr val="white"/>
              </a:solidFill>
              <a:latin typeface="Arial" pitchFamily="34" charset="0"/>
              <a:cs typeface="Arial" pitchFamily="34" charset="0"/>
            </a:endParaRPr>
          </a:p>
        </p:txBody>
      </p:sp>
      <p:sp>
        <p:nvSpPr>
          <p:cNvPr id="9" name="Rectangle 8"/>
          <p:cNvSpPr/>
          <p:nvPr/>
        </p:nvSpPr>
        <p:spPr>
          <a:xfrm>
            <a:off x="3445328" y="2609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prstClr val="white"/>
                </a:solidFill>
                <a:latin typeface="Arial" pitchFamily="34" charset="0"/>
                <a:cs typeface="Arial" pitchFamily="34" charset="0"/>
              </a:rPr>
              <a:t>7,258</a:t>
            </a:r>
          </a:p>
        </p:txBody>
      </p:sp>
      <p:sp>
        <p:nvSpPr>
          <p:cNvPr id="10" name="Rectangle 9"/>
          <p:cNvSpPr/>
          <p:nvPr/>
        </p:nvSpPr>
        <p:spPr>
          <a:xfrm>
            <a:off x="3445328" y="36379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prstClr val="white"/>
                </a:solidFill>
                <a:latin typeface="Arial" pitchFamily="34" charset="0"/>
                <a:cs typeface="Arial" pitchFamily="34" charset="0"/>
              </a:rPr>
              <a:t>72,58</a:t>
            </a:r>
          </a:p>
        </p:txBody>
      </p:sp>
      <p:sp>
        <p:nvSpPr>
          <p:cNvPr id="11" name="Oval 10"/>
          <p:cNvSpPr/>
          <p:nvPr/>
        </p:nvSpPr>
        <p:spPr>
          <a:xfrm>
            <a:off x="3026230" y="2650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A</a:t>
            </a:r>
          </a:p>
        </p:txBody>
      </p:sp>
      <p:sp>
        <p:nvSpPr>
          <p:cNvPr id="12" name="Oval 11"/>
          <p:cNvSpPr/>
          <p:nvPr/>
        </p:nvSpPr>
        <p:spPr>
          <a:xfrm>
            <a:off x="3026230" y="3666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B</a:t>
            </a:r>
          </a:p>
        </p:txBody>
      </p:sp>
      <p:sp>
        <p:nvSpPr>
          <p:cNvPr id="13" name="Rectangle 12"/>
          <p:cNvSpPr/>
          <p:nvPr/>
        </p:nvSpPr>
        <p:spPr>
          <a:xfrm>
            <a:off x="3445328" y="4641262"/>
            <a:ext cx="6464300"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prstClr val="white"/>
                </a:solidFill>
                <a:latin typeface="Arial" pitchFamily="34" charset="0"/>
                <a:cs typeface="Arial" pitchFamily="34" charset="0"/>
              </a:rPr>
              <a:t>725,8</a:t>
            </a:r>
          </a:p>
        </p:txBody>
      </p:sp>
      <p:sp>
        <p:nvSpPr>
          <p:cNvPr id="14" name="Oval 13"/>
          <p:cNvSpPr/>
          <p:nvPr/>
        </p:nvSpPr>
        <p:spPr>
          <a:xfrm>
            <a:off x="3026230" y="47083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prstClr val="white"/>
                </a:solidFill>
                <a:latin typeface="Arial" pitchFamily="34" charset="0"/>
                <a:cs typeface="Arial" pitchFamily="34" charset="0"/>
              </a:rPr>
              <a:t>C</a:t>
            </a:r>
          </a:p>
        </p:txBody>
      </p:sp>
      <p:sp>
        <p:nvSpPr>
          <p:cNvPr id="15" name="TextBox 14"/>
          <p:cNvSpPr txBox="1"/>
          <p:nvPr/>
        </p:nvSpPr>
        <p:spPr>
          <a:xfrm>
            <a:off x="2062142" y="546599"/>
            <a:ext cx="2939597" cy="769441"/>
          </a:xfrm>
          <a:prstGeom prst="rect">
            <a:avLst/>
          </a:prstGeom>
          <a:noFill/>
        </p:spPr>
        <p:txBody>
          <a:bodyPr wrap="square" rtlCol="0">
            <a:spAutoFit/>
          </a:bodyPr>
          <a:lstStyle/>
          <a:p>
            <a:r>
              <a:rPr lang="en-US" sz="4400" b="1" dirty="0" err="1">
                <a:solidFill>
                  <a:prstClr val="white"/>
                </a:solidFill>
                <a:latin typeface="Arial" pitchFamily="34" charset="0"/>
                <a:ea typeface="AvantGarde" pitchFamily="2" charset="0"/>
                <a:cs typeface="Arial" pitchFamily="34" charset="0"/>
              </a:rPr>
              <a:t>Câu</a:t>
            </a:r>
            <a:r>
              <a:rPr lang="en-US" sz="4400" b="1" dirty="0">
                <a:solidFill>
                  <a:prstClr val="white"/>
                </a:solidFill>
                <a:latin typeface="Arial" pitchFamily="34" charset="0"/>
                <a:ea typeface="AvantGarde" pitchFamily="2" charset="0"/>
                <a:cs typeface="Arial" pitchFamily="34" charset="0"/>
              </a:rPr>
              <a:t> </a:t>
            </a:r>
            <a:r>
              <a:rPr lang="en-US" sz="4400" b="1" dirty="0" err="1">
                <a:solidFill>
                  <a:prstClr val="white"/>
                </a:solidFill>
                <a:latin typeface="Arial" pitchFamily="34" charset="0"/>
                <a:ea typeface="AvantGarde" pitchFamily="2" charset="0"/>
                <a:cs typeface="Arial" pitchFamily="34" charset="0"/>
              </a:rPr>
              <a:t>hỏi</a:t>
            </a:r>
            <a:r>
              <a:rPr lang="en-US" sz="4400" b="1" dirty="0">
                <a:solidFill>
                  <a:prstClr val="white"/>
                </a:solidFill>
                <a:latin typeface="Arial" pitchFamily="34" charset="0"/>
                <a:ea typeface="AvantGarde" pitchFamily="2" charset="0"/>
                <a:cs typeface="Arial" pitchFamily="34" charset="0"/>
              </a:rPr>
              <a:t> 2:</a:t>
            </a:r>
          </a:p>
        </p:txBody>
      </p:sp>
      <p:sp>
        <p:nvSpPr>
          <p:cNvPr id="16" name="TextBox 15"/>
          <p:cNvSpPr txBox="1"/>
          <p:nvPr/>
        </p:nvSpPr>
        <p:spPr>
          <a:xfrm>
            <a:off x="5257779" y="360854"/>
            <a:ext cx="5645311" cy="1323439"/>
          </a:xfrm>
          <a:prstGeom prst="rect">
            <a:avLst/>
          </a:prstGeom>
          <a:noFill/>
        </p:spPr>
        <p:txBody>
          <a:bodyPr wrap="squar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Đặt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tính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tính</a:t>
            </a:r>
            <a:r>
              <a:rPr lang="en-US" sz="4000" b="1" dirty="0">
                <a:solidFill>
                  <a:schemeClr val="bg1"/>
                </a:solidFill>
                <a:latin typeface="Times New Roman" panose="02020603050405020304" pitchFamily="18" charset="0"/>
                <a:cs typeface="Times New Roman" panose="02020603050405020304" pitchFamily="18" charset="0"/>
              </a:rPr>
              <a:t>    </a:t>
            </a:r>
          </a:p>
          <a:p>
            <a:r>
              <a:rPr lang="en-US" sz="4000" b="1" dirty="0">
                <a:solidFill>
                  <a:schemeClr val="bg1"/>
                </a:solidFill>
                <a:latin typeface="Times New Roman" panose="02020603050405020304" pitchFamily="18" charset="0"/>
                <a:cs typeface="Times New Roman" panose="02020603050405020304" pitchFamily="18" charset="0"/>
              </a:rPr>
              <a:t>       3,82 x 19 </a:t>
            </a:r>
            <a:endParaRPr lang="en-US" sz="4000" b="1" dirty="0">
              <a:solidFill>
                <a:schemeClr val="bg1"/>
              </a:solidFill>
              <a:latin typeface="Times New Roman" panose="02020603050405020304" pitchFamily="18" charset="0"/>
              <a:ea typeface="AvantGarde" pitchFamily="2" charset="0"/>
              <a:cs typeface="Times New Roman" panose="02020603050405020304" pitchFamily="18" charset="0"/>
            </a:endParaRPr>
          </a:p>
        </p:txBody>
      </p:sp>
    </p:spTree>
    <p:extLst>
      <p:ext uri="{BB962C8B-B14F-4D97-AF65-F5344CB8AC3E}">
        <p14:creationId xmlns:p14="http://schemas.microsoft.com/office/powerpoint/2010/main" val="389811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a:off x="-1133323" y="1917110"/>
            <a:ext cx="2713470" cy="48975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4874" y="5209310"/>
            <a:ext cx="1829721" cy="1974273"/>
          </a:xfrm>
          <a:prstGeom prst="rect">
            <a:avLst/>
          </a:prstGeom>
        </p:spPr>
      </p:pic>
      <p:sp>
        <p:nvSpPr>
          <p:cNvPr id="7" name="Rectangle 6"/>
          <p:cNvSpPr/>
          <p:nvPr/>
        </p:nvSpPr>
        <p:spPr>
          <a:xfrm>
            <a:off x="3256606" y="1812384"/>
            <a:ext cx="100013" cy="10897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8" name="Rounded Rectangle 7"/>
          <p:cNvSpPr/>
          <p:nvPr/>
        </p:nvSpPr>
        <p:spPr>
          <a:xfrm>
            <a:off x="2133600" y="236902"/>
            <a:ext cx="9240982"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Rectangle 9"/>
          <p:cNvSpPr/>
          <p:nvPr/>
        </p:nvSpPr>
        <p:spPr>
          <a:xfrm>
            <a:off x="3521941" y="1787697"/>
            <a:ext cx="6464300" cy="9359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72,58</a:t>
            </a:r>
          </a:p>
        </p:txBody>
      </p:sp>
      <p:sp>
        <p:nvSpPr>
          <p:cNvPr id="12" name="Oval 11"/>
          <p:cNvSpPr/>
          <p:nvPr/>
        </p:nvSpPr>
        <p:spPr>
          <a:xfrm>
            <a:off x="3036579" y="1917110"/>
            <a:ext cx="640080" cy="77328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a:t>
            </a:r>
          </a:p>
        </p:txBody>
      </p:sp>
      <p:sp>
        <p:nvSpPr>
          <p:cNvPr id="15" name="TextBox 14"/>
          <p:cNvSpPr txBox="1"/>
          <p:nvPr/>
        </p:nvSpPr>
        <p:spPr>
          <a:xfrm>
            <a:off x="2062142" y="546599"/>
            <a:ext cx="29395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Câu</a:t>
            </a:r>
            <a:r>
              <a:rPr kumimoji="0" lang="en-US" sz="44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4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hỏi</a:t>
            </a:r>
            <a:r>
              <a:rPr kumimoji="0" lang="en-US" sz="44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2:</a:t>
            </a:r>
          </a:p>
        </p:txBody>
      </p:sp>
      <p:sp>
        <p:nvSpPr>
          <p:cNvPr id="16" name="TextBox 15"/>
          <p:cNvSpPr txBox="1"/>
          <p:nvPr/>
        </p:nvSpPr>
        <p:spPr>
          <a:xfrm>
            <a:off x="5257779" y="360854"/>
            <a:ext cx="56453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Đặt</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tính</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tính</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3,82 </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 19 </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AvantGarde" pitchFamily="2" charset="0"/>
              <a:cs typeface="Times New Roman" panose="02020603050405020304" pitchFamily="18" charset="0"/>
            </a:endParaRPr>
          </a:p>
        </p:txBody>
      </p:sp>
      <p:sp>
        <p:nvSpPr>
          <p:cNvPr id="18" name="AutoShape 36"/>
          <p:cNvSpPr>
            <a:spLocks noChangeArrowheads="1"/>
          </p:cNvSpPr>
          <p:nvPr/>
        </p:nvSpPr>
        <p:spPr bwMode="auto">
          <a:xfrm rot="16200000" flipH="1">
            <a:off x="5124558" y="1529731"/>
            <a:ext cx="3812993" cy="6200775"/>
          </a:xfrm>
          <a:prstGeom prst="flowChartAlternateProcess">
            <a:avLst/>
          </a:prstGeom>
          <a:solidFill>
            <a:srgbClr val="FFCCFF"/>
          </a:solidFill>
          <a:ln w="38100" algn="ctr">
            <a:solidFill>
              <a:srgbClr val="6600CC"/>
            </a:solidFill>
            <a:miter lim="800000"/>
            <a:headEnd/>
            <a:tailEnd/>
          </a:ln>
        </p:spPr>
        <p:txBody>
          <a:bodyPr vert="eaVert" wrap="none" lIns="91379" tIns="45690" rIns="91379" bIns="45690" anchor="ctr"/>
          <a:lstStyle/>
          <a:p>
            <a:pPr algn="ctr"/>
            <a:endParaRPr lang="en-US" sz="2500" b="1" i="1" dirty="0">
              <a:solidFill>
                <a:srgbClr val="0000FF"/>
              </a:solidFill>
              <a:latin typeface="Times New Roman" pitchFamily="18" charset="0"/>
              <a:cs typeface="Times New Roman" pitchFamily="18" charset="0"/>
            </a:endParaRPr>
          </a:p>
        </p:txBody>
      </p:sp>
      <p:grpSp>
        <p:nvGrpSpPr>
          <p:cNvPr id="19" name="Group 18"/>
          <p:cNvGrpSpPr>
            <a:grpSpLocks/>
          </p:cNvGrpSpPr>
          <p:nvPr/>
        </p:nvGrpSpPr>
        <p:grpSpPr bwMode="auto">
          <a:xfrm>
            <a:off x="6307300" y="2971875"/>
            <a:ext cx="1555750" cy="1262062"/>
            <a:chOff x="425450" y="2547938"/>
            <a:chExt cx="1555750" cy="1262062"/>
          </a:xfrm>
        </p:grpSpPr>
        <p:sp>
          <p:nvSpPr>
            <p:cNvPr id="20" name="Rectangle 4"/>
            <p:cNvSpPr>
              <a:spLocks noChangeArrowheads="1"/>
            </p:cNvSpPr>
            <p:nvPr/>
          </p:nvSpPr>
          <p:spPr bwMode="auto">
            <a:xfrm>
              <a:off x="609600" y="2547938"/>
              <a:ext cx="12684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rgbClr val="0000FF"/>
                  </a:solidFill>
                  <a:latin typeface="Times New Roman" panose="02020603050405020304" pitchFamily="18" charset="0"/>
                </a:rPr>
                <a:t>3,82</a:t>
              </a:r>
            </a:p>
          </p:txBody>
        </p:sp>
        <p:sp>
          <p:nvSpPr>
            <p:cNvPr id="21" name="Rectangle 5"/>
            <p:cNvSpPr>
              <a:spLocks noChangeArrowheads="1"/>
            </p:cNvSpPr>
            <p:nvPr/>
          </p:nvSpPr>
          <p:spPr bwMode="auto">
            <a:xfrm>
              <a:off x="482596" y="2919408"/>
              <a:ext cx="4032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0000FF"/>
                  </a:solidFill>
                  <a:latin typeface="Times New Roman" panose="02020603050405020304" pitchFamily="18" charset="0"/>
                </a:rPr>
                <a:t>x</a:t>
              </a:r>
            </a:p>
          </p:txBody>
        </p:sp>
        <p:sp>
          <p:nvSpPr>
            <p:cNvPr id="22" name="Rectangle 6"/>
            <p:cNvSpPr>
              <a:spLocks noChangeArrowheads="1"/>
            </p:cNvSpPr>
            <p:nvPr/>
          </p:nvSpPr>
          <p:spPr bwMode="auto">
            <a:xfrm>
              <a:off x="1163780" y="3214688"/>
              <a:ext cx="51262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rgbClr val="0000FF"/>
                  </a:solidFill>
                  <a:latin typeface="Times New Roman" panose="02020603050405020304" pitchFamily="18" charset="0"/>
                </a:rPr>
                <a:t>19</a:t>
              </a:r>
            </a:p>
          </p:txBody>
        </p:sp>
        <p:sp>
          <p:nvSpPr>
            <p:cNvPr id="23" name="Line 8"/>
            <p:cNvSpPr>
              <a:spLocks noChangeShapeType="1"/>
            </p:cNvSpPr>
            <p:nvPr/>
          </p:nvSpPr>
          <p:spPr bwMode="auto">
            <a:xfrm>
              <a:off x="425450" y="3810000"/>
              <a:ext cx="155575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 name="Rectangle 9"/>
          <p:cNvSpPr>
            <a:spLocks noChangeArrowheads="1"/>
          </p:cNvSpPr>
          <p:nvPr/>
        </p:nvSpPr>
        <p:spPr bwMode="auto">
          <a:xfrm>
            <a:off x="6321582" y="4181476"/>
            <a:ext cx="1461943" cy="54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rgbClr val="0000FF"/>
                </a:solidFill>
                <a:latin typeface="Times New Roman" panose="02020603050405020304" pitchFamily="18" charset="0"/>
              </a:rPr>
              <a:t> 34 38</a:t>
            </a:r>
          </a:p>
        </p:txBody>
      </p:sp>
      <p:sp>
        <p:nvSpPr>
          <p:cNvPr id="26" name="Line 11"/>
          <p:cNvSpPr>
            <a:spLocks noChangeShapeType="1"/>
          </p:cNvSpPr>
          <p:nvPr/>
        </p:nvSpPr>
        <p:spPr bwMode="auto">
          <a:xfrm>
            <a:off x="6386530" y="5157784"/>
            <a:ext cx="155575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Rectangle 14"/>
          <p:cNvSpPr>
            <a:spLocks noChangeArrowheads="1"/>
          </p:cNvSpPr>
          <p:nvPr/>
        </p:nvSpPr>
        <p:spPr bwMode="auto">
          <a:xfrm>
            <a:off x="6520146" y="5241167"/>
            <a:ext cx="1171343" cy="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solidFill>
                  <a:srgbClr val="FF0000"/>
                </a:solidFill>
                <a:latin typeface="Times New Roman" panose="02020603050405020304" pitchFamily="18" charset="0"/>
              </a:rPr>
              <a:t>,</a:t>
            </a:r>
          </a:p>
        </p:txBody>
      </p:sp>
      <p:sp>
        <p:nvSpPr>
          <p:cNvPr id="29" name="TextBox 28"/>
          <p:cNvSpPr txBox="1">
            <a:spLocks noChangeArrowheads="1"/>
          </p:cNvSpPr>
          <p:nvPr/>
        </p:nvSpPr>
        <p:spPr bwMode="auto">
          <a:xfrm>
            <a:off x="8191794" y="4160982"/>
            <a:ext cx="18362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b="1" dirty="0">
              <a:solidFill>
                <a:srgbClr val="0000FF"/>
              </a:solidFill>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6585925" y="4667245"/>
            <a:ext cx="9420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0000FF"/>
                </a:solidFill>
                <a:latin typeface="Times New Roman" panose="02020603050405020304" pitchFamily="18" charset="0"/>
                <a:cs typeface="Times New Roman" panose="02020603050405020304" pitchFamily="18" charset="0"/>
              </a:rPr>
              <a:t>38 2</a:t>
            </a:r>
            <a:endParaRPr lang="vi-VN" altLang="en-US" b="1" dirty="0">
              <a:solidFill>
                <a:srgbClr val="0000FF"/>
              </a:solidFill>
              <a:latin typeface="Times New Roman" panose="02020603050405020304" pitchFamily="18" charset="0"/>
              <a:cs typeface="Times New Roman" panose="02020603050405020304" pitchFamily="18" charset="0"/>
            </a:endParaRPr>
          </a:p>
        </p:txBody>
      </p:sp>
      <p:sp>
        <p:nvSpPr>
          <p:cNvPr id="34" name="TextBox 33"/>
          <p:cNvSpPr txBox="1">
            <a:spLocks noChangeArrowheads="1"/>
          </p:cNvSpPr>
          <p:nvPr/>
        </p:nvSpPr>
        <p:spPr bwMode="auto">
          <a:xfrm>
            <a:off x="6578772" y="5205414"/>
            <a:ext cx="1358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0000FF"/>
                </a:solidFill>
                <a:latin typeface="Times New Roman" panose="02020603050405020304" pitchFamily="18" charset="0"/>
                <a:cs typeface="Times New Roman" panose="02020603050405020304" pitchFamily="18" charset="0"/>
              </a:rPr>
              <a:t>72 58</a:t>
            </a:r>
            <a:endParaRPr lang="vi-VN" altLang="en-US" b="1" dirty="0">
              <a:solidFill>
                <a:srgbClr val="0000FF"/>
              </a:solidFill>
              <a:latin typeface="Times New Roman" panose="02020603050405020304" pitchFamily="18" charset="0"/>
              <a:cs typeface="Times New Roman" panose="02020603050405020304" pitchFamily="18" charset="0"/>
            </a:endParaRPr>
          </a:p>
        </p:txBody>
      </p:sp>
      <p:grpSp>
        <p:nvGrpSpPr>
          <p:cNvPr id="25" name="Group 24"/>
          <p:cNvGrpSpPr>
            <a:grpSpLocks/>
          </p:cNvGrpSpPr>
          <p:nvPr/>
        </p:nvGrpSpPr>
        <p:grpSpPr bwMode="auto">
          <a:xfrm>
            <a:off x="1215852" y="2065132"/>
            <a:ext cx="3175530" cy="4471483"/>
            <a:chOff x="1952875" y="-2587236"/>
            <a:chExt cx="5311883" cy="4446319"/>
          </a:xfrm>
        </p:grpSpPr>
        <p:pic>
          <p:nvPicPr>
            <p:cNvPr id="2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2875" y="-2587236"/>
              <a:ext cx="5311883" cy="44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2"/>
            <p:cNvSpPr txBox="1">
              <a:spLocks noChangeArrowheads="1"/>
            </p:cNvSpPr>
            <p:nvPr/>
          </p:nvSpPr>
          <p:spPr bwMode="auto">
            <a:xfrm>
              <a:off x="2798519" y="-1384002"/>
              <a:ext cx="3634098" cy="52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7388">
                <a:defRPr>
                  <a:solidFill>
                    <a:schemeClr val="tx1"/>
                  </a:solidFill>
                  <a:latin typeface="Times New Roman" panose="02020603050405020304" pitchFamily="18" charset="0"/>
                </a:defRPr>
              </a:lvl1pPr>
              <a:lvl2pPr marL="742950" indent="-285750" defTabSz="687388">
                <a:defRPr>
                  <a:solidFill>
                    <a:schemeClr val="tx1"/>
                  </a:solidFill>
                  <a:latin typeface="Times New Roman" panose="02020603050405020304" pitchFamily="18" charset="0"/>
                </a:defRPr>
              </a:lvl2pPr>
              <a:lvl3pPr marL="1143000" indent="-228600" defTabSz="687388">
                <a:defRPr>
                  <a:solidFill>
                    <a:schemeClr val="tx1"/>
                  </a:solidFill>
                  <a:latin typeface="Times New Roman" panose="02020603050405020304" pitchFamily="18" charset="0"/>
                </a:defRPr>
              </a:lvl3pPr>
              <a:lvl4pPr marL="1600200" indent="-228600" defTabSz="687388">
                <a:defRPr>
                  <a:solidFill>
                    <a:schemeClr val="tx1"/>
                  </a:solidFill>
                  <a:latin typeface="Times New Roman" panose="02020603050405020304" pitchFamily="18" charset="0"/>
                </a:defRPr>
              </a:lvl4pPr>
              <a:lvl5pPr marL="2057400" indent="-228600" defTabSz="687388">
                <a:defRPr>
                  <a:solidFill>
                    <a:schemeClr val="tx1"/>
                  </a:solidFill>
                  <a:latin typeface="Times New Roman" panose="02020603050405020304" pitchFamily="18" charset="0"/>
                </a:defRPr>
              </a:lvl5pPr>
              <a:lvl6pPr marL="2514600" indent="-228600" defTabSz="6873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6873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6873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687388"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dirty="0" err="1">
                  <a:solidFill>
                    <a:srgbClr val="FF0000"/>
                  </a:solidFill>
                  <a:cs typeface="Times New Roman" panose="02020603050405020304" pitchFamily="18" charset="0"/>
                </a:rPr>
                <a:t>Tuyệt</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vời</a:t>
              </a:r>
              <a:r>
                <a:rPr lang="en-US" altLang="en-US" sz="2800" b="1" dirty="0">
                  <a:solidFill>
                    <a:srgbClr val="FF0000"/>
                  </a:solidFill>
                  <a:cs typeface="Times New Roman" panose="02020603050405020304" pitchFamily="18" charset="0"/>
                </a:rPr>
                <a:t> !</a:t>
              </a:r>
            </a:p>
          </p:txBody>
        </p:sp>
      </p:grpSp>
    </p:spTree>
    <p:extLst>
      <p:ext uri="{BB962C8B-B14F-4D97-AF65-F5344CB8AC3E}">
        <p14:creationId xmlns:p14="http://schemas.microsoft.com/office/powerpoint/2010/main" val="229029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6" grpId="0" animBg="1"/>
      <p:bldP spid="28" grpId="0"/>
      <p:bldP spid="29" grpId="0"/>
      <p:bldP spid="30"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a:off x="-179836" y="1953490"/>
            <a:ext cx="2713470" cy="48975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4874" y="5209310"/>
            <a:ext cx="1829721" cy="1974273"/>
          </a:xfrm>
          <a:prstGeom prst="rect">
            <a:avLst/>
          </a:prstGeom>
        </p:spPr>
      </p:pic>
      <p:sp>
        <p:nvSpPr>
          <p:cNvPr id="7" name="Rectangle 6"/>
          <p:cNvSpPr/>
          <p:nvPr/>
        </p:nvSpPr>
        <p:spPr>
          <a:xfrm>
            <a:off x="3256606" y="1812384"/>
            <a:ext cx="100013" cy="10897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8" name="Rounded Rectangle 7"/>
          <p:cNvSpPr/>
          <p:nvPr/>
        </p:nvSpPr>
        <p:spPr>
          <a:xfrm>
            <a:off x="2133600" y="236902"/>
            <a:ext cx="9240982"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Rectangle 9"/>
          <p:cNvSpPr/>
          <p:nvPr/>
        </p:nvSpPr>
        <p:spPr>
          <a:xfrm>
            <a:off x="2403163" y="1778996"/>
            <a:ext cx="6464300" cy="93592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72,58</a:t>
            </a:r>
          </a:p>
        </p:txBody>
      </p:sp>
      <p:sp>
        <p:nvSpPr>
          <p:cNvPr id="12" name="Oval 11"/>
          <p:cNvSpPr/>
          <p:nvPr/>
        </p:nvSpPr>
        <p:spPr>
          <a:xfrm>
            <a:off x="1813560" y="1858540"/>
            <a:ext cx="640080" cy="77328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a:t>
            </a:r>
          </a:p>
        </p:txBody>
      </p:sp>
      <p:sp>
        <p:nvSpPr>
          <p:cNvPr id="15" name="TextBox 14"/>
          <p:cNvSpPr txBox="1"/>
          <p:nvPr/>
        </p:nvSpPr>
        <p:spPr>
          <a:xfrm>
            <a:off x="2062142" y="546599"/>
            <a:ext cx="29395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Câu</a:t>
            </a:r>
            <a:r>
              <a:rPr kumimoji="0" lang="en-US" sz="44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4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hỏi</a:t>
            </a:r>
            <a:r>
              <a:rPr kumimoji="0" lang="en-US" sz="44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2:</a:t>
            </a:r>
          </a:p>
        </p:txBody>
      </p:sp>
      <p:sp>
        <p:nvSpPr>
          <p:cNvPr id="16" name="TextBox 15"/>
          <p:cNvSpPr txBox="1"/>
          <p:nvPr/>
        </p:nvSpPr>
        <p:spPr>
          <a:xfrm>
            <a:off x="5257779" y="360854"/>
            <a:ext cx="56453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Đặt</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tính</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tính</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3,82 </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 19 </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AvantGarde" pitchFamily="2" charset="0"/>
              <a:cs typeface="Times New Roman" panose="02020603050405020304" pitchFamily="18" charset="0"/>
            </a:endParaRPr>
          </a:p>
        </p:txBody>
      </p:sp>
      <p:sp>
        <p:nvSpPr>
          <p:cNvPr id="29" name="TextBox 28"/>
          <p:cNvSpPr txBox="1">
            <a:spLocks noChangeArrowheads="1"/>
          </p:cNvSpPr>
          <p:nvPr/>
        </p:nvSpPr>
        <p:spPr bwMode="auto">
          <a:xfrm>
            <a:off x="8191794" y="4160982"/>
            <a:ext cx="18362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5" name="Explosion 1 24"/>
          <p:cNvSpPr/>
          <p:nvPr/>
        </p:nvSpPr>
        <p:spPr bwMode="auto">
          <a:xfrm>
            <a:off x="3920836" y="2521527"/>
            <a:ext cx="6373091" cy="4548537"/>
          </a:xfrm>
          <a:prstGeom prst="irregularSeal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27" name="Rectangle 26"/>
          <p:cNvSpPr/>
          <p:nvPr/>
        </p:nvSpPr>
        <p:spPr>
          <a:xfrm>
            <a:off x="5112327" y="4354376"/>
            <a:ext cx="3477491" cy="7747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solidFill>
                  <a:prstClr val="white"/>
                </a:solidFill>
                <a:latin typeface="Arial" pitchFamily="34" charset="0"/>
                <a:cs typeface="Arial" pitchFamily="34" charset="0"/>
              </a:rPr>
              <a:t>72,58: 19 = </a:t>
            </a:r>
            <a:r>
              <a:rPr lang="en-US" sz="4000" dirty="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32602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a:xfrm>
            <a:off x="4343400" y="1219201"/>
            <a:ext cx="2667000" cy="688975"/>
          </a:xfrm>
        </p:spPr>
        <p:txBody>
          <a:bodyPr>
            <a:normAutofit fontScale="90000"/>
          </a:bodyPr>
          <a:lstStyle/>
          <a:p>
            <a:pPr eaLnBrk="1" hangingPunct="1"/>
            <a:r>
              <a:rPr lang="en-US" altLang="en-US" sz="5400" u="sng" dirty="0" err="1">
                <a:solidFill>
                  <a:srgbClr val="002060"/>
                </a:solidFill>
                <a:latin typeface="Times New Roman" panose="02020603050405020304" pitchFamily="18" charset="0"/>
                <a:cs typeface="Times New Roman" panose="02020603050405020304" pitchFamily="18" charset="0"/>
              </a:rPr>
              <a:t>Toán</a:t>
            </a:r>
            <a:r>
              <a:rPr lang="en-US" altLang="en-US" sz="5400" dirty="0">
                <a:solidFill>
                  <a:srgbClr val="002060"/>
                </a:solidFill>
                <a:latin typeface="Times New Roman" panose="02020603050405020304" pitchFamily="18" charset="0"/>
                <a:cs typeface="Times New Roman" panose="02020603050405020304" pitchFamily="18" charset="0"/>
              </a:rPr>
              <a:t>: </a:t>
            </a:r>
          </a:p>
        </p:txBody>
      </p:sp>
      <p:sp>
        <p:nvSpPr>
          <p:cNvPr id="3" name="Subtitle 2"/>
          <p:cNvSpPr>
            <a:spLocks noGrp="1"/>
          </p:cNvSpPr>
          <p:nvPr>
            <p:ph type="subTitle" idx="1"/>
          </p:nvPr>
        </p:nvSpPr>
        <p:spPr>
          <a:xfrm>
            <a:off x="1641552" y="2126393"/>
            <a:ext cx="10744412" cy="2126952"/>
          </a:xfrm>
        </p:spPr>
        <p:txBody>
          <a:bodyPr/>
          <a:lstStyle/>
          <a:p>
            <a:pPr>
              <a:defRPr/>
            </a:pP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59. Chia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thập</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endPar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Explosion 1 5"/>
          <p:cNvSpPr/>
          <p:nvPr/>
        </p:nvSpPr>
        <p:spPr bwMode="auto">
          <a:xfrm>
            <a:off x="7758113" y="5195887"/>
            <a:ext cx="4189489" cy="1803288"/>
          </a:xfrm>
          <a:prstGeom prst="irregularSeal1">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lgn="ctr" eaLnBrk="1" hangingPunct="1">
              <a:defRPr/>
            </a:pPr>
            <a:r>
              <a:rPr lang="en-US" sz="3800" b="1">
                <a:solidFill>
                  <a:srgbClr val="FF0000"/>
                </a:solidFill>
                <a:latin typeface="Arial" pitchFamily="34" charset="0"/>
              </a:rPr>
              <a:t>SGK/63</a:t>
            </a:r>
          </a:p>
        </p:txBody>
      </p:sp>
      <p:pic>
        <p:nvPicPr>
          <p:cNvPr id="7" name="Picture 6">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19926" r="20382"/>
          <a:stretch/>
        </p:blipFill>
        <p:spPr>
          <a:xfrm>
            <a:off x="-692454" y="1811194"/>
            <a:ext cx="2713470" cy="4897583"/>
          </a:xfrm>
          <a:prstGeom prst="rect">
            <a:avLst/>
          </a:prstGeom>
        </p:spPr>
      </p:pic>
    </p:spTree>
    <p:extLst>
      <p:ext uri="{BB962C8B-B14F-4D97-AF65-F5344CB8AC3E}">
        <p14:creationId xmlns:p14="http://schemas.microsoft.com/office/powerpoint/2010/main" val="4036954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1038</Words>
  <Application>Microsoft Office PowerPoint</Application>
  <PresentationFormat>Widescreen</PresentationFormat>
  <Paragraphs>232</Paragraphs>
  <Slides>30</Slides>
  <Notes>11</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Britannic Bold</vt:lpstr>
      <vt:lpstr>Calibri</vt:lpstr>
      <vt:lpstr>Calibri Light</vt:lpstr>
      <vt:lpstr>Tahoma</vt:lpstr>
      <vt:lpstr>Times New Roman</vt:lpstr>
      <vt:lpstr>VNI-Times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37</cp:revision>
  <dcterms:created xsi:type="dcterms:W3CDTF">2021-08-24T02:31:16Z</dcterms:created>
  <dcterms:modified xsi:type="dcterms:W3CDTF">2023-11-24T13:52:11Z</dcterms:modified>
</cp:coreProperties>
</file>