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29"/>
  </p:notesMasterIdLst>
  <p:sldIdLst>
    <p:sldId id="300" r:id="rId2"/>
    <p:sldId id="313" r:id="rId3"/>
    <p:sldId id="314" r:id="rId4"/>
    <p:sldId id="315" r:id="rId5"/>
    <p:sldId id="316" r:id="rId6"/>
    <p:sldId id="317" r:id="rId7"/>
    <p:sldId id="318" r:id="rId8"/>
    <p:sldId id="319" r:id="rId9"/>
    <p:sldId id="320" r:id="rId10"/>
    <p:sldId id="286" r:id="rId11"/>
    <p:sldId id="391" r:id="rId12"/>
    <p:sldId id="310" r:id="rId13"/>
    <p:sldId id="392" r:id="rId14"/>
    <p:sldId id="393" r:id="rId15"/>
    <p:sldId id="394" r:id="rId16"/>
    <p:sldId id="311" r:id="rId17"/>
    <p:sldId id="395" r:id="rId18"/>
    <p:sldId id="396" r:id="rId19"/>
    <p:sldId id="397" r:id="rId20"/>
    <p:sldId id="398" r:id="rId21"/>
    <p:sldId id="405" r:id="rId22"/>
    <p:sldId id="294" r:id="rId23"/>
    <p:sldId id="321" r:id="rId24"/>
    <p:sldId id="406" r:id="rId25"/>
    <p:sldId id="399" r:id="rId26"/>
    <p:sldId id="307" r:id="rId27"/>
    <p:sldId id="308"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00"/>
    <a:srgbClr val="0000FF"/>
    <a:srgbClr val="663300"/>
    <a:srgbClr val="FF33CC"/>
    <a:srgbClr val="2373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5" autoAdjust="0"/>
    <p:restoredTop sz="94660"/>
  </p:normalViewPr>
  <p:slideViewPr>
    <p:cSldViewPr>
      <p:cViewPr varScale="1">
        <p:scale>
          <a:sx n="78" d="100"/>
          <a:sy n="78" d="100"/>
        </p:scale>
        <p:origin x="2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AF0EA-8E67-4B66-AE29-2E7CAF70D145}"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FAEF7-1109-474E-A807-4CC22032D515}" type="slidenum">
              <a:rPr lang="en-US" smtClean="0"/>
              <a:t>‹#›</a:t>
            </a:fld>
            <a:endParaRPr lang="en-US"/>
          </a:p>
        </p:txBody>
      </p:sp>
    </p:spTree>
    <p:extLst>
      <p:ext uri="{BB962C8B-B14F-4D97-AF65-F5344CB8AC3E}">
        <p14:creationId xmlns:p14="http://schemas.microsoft.com/office/powerpoint/2010/main" val="373836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Times New Roman" panose="02020603050405020304" pitchFamily="18" charset="0"/>
              <a:buChar char="-"/>
              <a:tabLst>
                <a:tab pos="590550" algn="l"/>
              </a:tabLs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Gv</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ghế</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0"/>
              </a:spcBef>
              <a:spcAft>
                <a:spcPts val="800"/>
              </a:spcAft>
              <a:buFont typeface="Times New Roman" panose="02020603050405020304" pitchFamily="18" charset="0"/>
              <a:buChar char="-"/>
              <a:tabLst>
                <a:tab pos="590550" algn="l"/>
              </a:tabLs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Bấm</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ra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bảng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13</a:t>
            </a:fld>
            <a:endParaRPr lang="en-US"/>
          </a:p>
        </p:txBody>
      </p:sp>
    </p:spTree>
    <p:extLst>
      <p:ext uri="{BB962C8B-B14F-4D97-AF65-F5344CB8AC3E}">
        <p14:creationId xmlns:p14="http://schemas.microsoft.com/office/powerpoint/2010/main" val="239626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Times New Roman" panose="02020603050405020304" pitchFamily="18" charset="0"/>
              <a:buChar char="-"/>
              <a:tabLst>
                <a:tab pos="590550" algn="l"/>
              </a:tabLs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gn="just">
              <a:lnSpc>
                <a:spcPct val="150000"/>
              </a:lnSpc>
              <a:spcBef>
                <a:spcPts val="0"/>
              </a:spcBef>
              <a:spcAft>
                <a:spcPts val="0"/>
              </a:spcAft>
              <a:tabLst>
                <a:tab pos="590550" algn="l"/>
              </a:tabLs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0"/>
              </a:spcAft>
              <a:tabLst>
                <a:tab pos="59055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HS1 :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mực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0"/>
              </a:spcAft>
              <a:tabLst>
                <a:tab pos="59055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2: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800"/>
              </a:spcAft>
              <a:tabLst>
                <a:tab pos="59055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3: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cặp</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vở</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14</a:t>
            </a:fld>
            <a:endParaRPr lang="en-US"/>
          </a:p>
        </p:txBody>
      </p:sp>
    </p:spTree>
    <p:extLst>
      <p:ext uri="{BB962C8B-B14F-4D97-AF65-F5344CB8AC3E}">
        <p14:creationId xmlns:p14="http://schemas.microsoft.com/office/powerpoint/2010/main" val="1398327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Bấm</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ra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quen</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thuộc</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cẩn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nhé</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15</a:t>
            </a:fld>
            <a:endParaRPr lang="en-US"/>
          </a:p>
        </p:txBody>
      </p:sp>
    </p:spTree>
    <p:extLst>
      <p:ext uri="{BB962C8B-B14F-4D97-AF65-F5344CB8AC3E}">
        <p14:creationId xmlns:p14="http://schemas.microsoft.com/office/powerpoint/2010/main" val="422510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800"/>
              </a:spcAft>
            </a:pP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Bấm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1: con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chì</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2: Con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tẩy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GV: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17</a:t>
            </a:fld>
            <a:endParaRPr lang="en-US"/>
          </a:p>
        </p:txBody>
      </p:sp>
    </p:spTree>
    <p:extLst>
      <p:ext uri="{BB962C8B-B14F-4D97-AF65-F5344CB8AC3E}">
        <p14:creationId xmlns:p14="http://schemas.microsoft.com/office/powerpoint/2010/main" val="3135461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BẤM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2: </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algn="just">
              <a:lnSpc>
                <a:spcPct val="150000"/>
              </a:lnSpc>
              <a:spcBef>
                <a:spcPts val="0"/>
              </a:spcBef>
              <a:spcAft>
                <a:spcPts val="800"/>
              </a:spcAft>
            </a:pP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Bấm</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mẫu</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0"/>
              </a:spcBef>
              <a:spcAft>
                <a:spcPts val="80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18</a:t>
            </a:fld>
            <a:endParaRPr lang="en-US"/>
          </a:p>
        </p:txBody>
      </p:sp>
    </p:spTree>
    <p:extLst>
      <p:ext uri="{BB962C8B-B14F-4D97-AF65-F5344CB8AC3E}">
        <p14:creationId xmlns:p14="http://schemas.microsoft.com/office/powerpoint/2010/main" val="1576177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giỏi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Bấm</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lại</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gợi</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ý</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( 1-2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21</a:t>
            </a:fld>
            <a:endParaRPr lang="en-US"/>
          </a:p>
        </p:txBody>
      </p:sp>
    </p:spTree>
    <p:extLst>
      <p:ext uri="{BB962C8B-B14F-4D97-AF65-F5344CB8AC3E}">
        <p14:creationId xmlns:p14="http://schemas.microsoft.com/office/powerpoint/2010/main" val="146484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46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7078562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7492385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7558227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00877417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91337685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6438397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4768553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40540067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5515870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30068989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4484860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51924959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1545553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80762586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20300170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9964091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161994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F5B565-2225-4841-A709-2D6000FF0358}"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583649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F5B565-2225-4841-A709-2D6000FF0358}" type="datetimeFigureOut">
              <a:rPr lang="en-US" smtClean="0"/>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136476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F5B565-2225-4841-A709-2D6000FF0358}" type="datetimeFigureOut">
              <a:rPr lang="en-US" smtClean="0"/>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4135378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9562665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7373010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21928709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37492282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28612041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11630744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303521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92993666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50679059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20679508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21703945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63989828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0062122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34866918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61341775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F5B565-2225-4841-A709-2D6000FF0358}"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094747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F5B565-2225-4841-A709-2D6000FF0358}"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566356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172817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5243579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10/20/2023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80713748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10/20/2023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7630580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5116382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4491180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6795427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10790548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9550125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8">
            <a:lum/>
          </a:blip>
          <a:srcRect/>
          <a:stretch>
            <a:fillRect t="-15000" b="-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5B565-2225-4841-A709-2D6000FF0358}" type="datetimeFigureOut">
              <a:rPr lang="en-US" smtClean="0"/>
              <a:t>10/20/2023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DF099A-C5A2-4868-83DF-E59066CB8008}" type="slidenum">
              <a:rPr lang="en-US" smtClean="0"/>
              <a:t>‹#›</a:t>
            </a:fld>
            <a:endParaRPr lang="en-US"/>
          </a:p>
        </p:txBody>
      </p:sp>
    </p:spTree>
    <p:extLst>
      <p:ext uri="{BB962C8B-B14F-4D97-AF65-F5344CB8AC3E}">
        <p14:creationId xmlns:p14="http://schemas.microsoft.com/office/powerpoint/2010/main" val="3337389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56" r:id="rId3"/>
    <p:sldLayoutId id="2147483855" r:id="rId4"/>
    <p:sldLayoutId id="2147483848" r:id="rId5"/>
    <p:sldLayoutId id="2147483847" r:id="rId6"/>
    <p:sldLayoutId id="2147483846" r:id="rId7"/>
    <p:sldLayoutId id="2147483845" r:id="rId8"/>
    <p:sldLayoutId id="2147483844" r:id="rId9"/>
    <p:sldLayoutId id="2147483843" r:id="rId10"/>
    <p:sldLayoutId id="2147483842" r:id="rId11"/>
    <p:sldLayoutId id="2147483841" r:id="rId12"/>
    <p:sldLayoutId id="2147483840" r:id="rId13"/>
    <p:sldLayoutId id="2147483838" r:id="rId14"/>
    <p:sldLayoutId id="2147483837" r:id="rId15"/>
    <p:sldLayoutId id="2147483830" r:id="rId16"/>
    <p:sldLayoutId id="2147483829" r:id="rId17"/>
    <p:sldLayoutId id="2147483828" r:id="rId18"/>
    <p:sldLayoutId id="2147483827" r:id="rId19"/>
    <p:sldLayoutId id="2147483826" r:id="rId20"/>
    <p:sldLayoutId id="2147483825" r:id="rId21"/>
    <p:sldLayoutId id="2147483824" r:id="rId22"/>
    <p:sldLayoutId id="2147483823" r:id="rId23"/>
    <p:sldLayoutId id="2147483813" r:id="rId24"/>
    <p:sldLayoutId id="2147483814" r:id="rId25"/>
    <p:sldLayoutId id="2147483815" r:id="rId26"/>
    <p:sldLayoutId id="2147483816" r:id="rId27"/>
    <p:sldLayoutId id="2147483817" r:id="rId28"/>
    <p:sldLayoutId id="2147483854" r:id="rId29"/>
    <p:sldLayoutId id="2147483853" r:id="rId30"/>
    <p:sldLayoutId id="2147483852" r:id="rId31"/>
    <p:sldLayoutId id="2147483851" r:id="rId32"/>
    <p:sldLayoutId id="2147483850" r:id="rId33"/>
    <p:sldLayoutId id="2147483849" r:id="rId34"/>
    <p:sldLayoutId id="2147483836" r:id="rId35"/>
    <p:sldLayoutId id="2147483835" r:id="rId36"/>
    <p:sldLayoutId id="2147483834" r:id="rId37"/>
    <p:sldLayoutId id="2147483833" r:id="rId38"/>
    <p:sldLayoutId id="2147483832" r:id="rId39"/>
    <p:sldLayoutId id="2147483831" r:id="rId40"/>
    <p:sldLayoutId id="2147483818" r:id="rId41"/>
    <p:sldLayoutId id="2147483819" r:id="rId42"/>
    <p:sldLayoutId id="2147483820" r:id="rId43"/>
    <p:sldLayoutId id="2147483821" r:id="rId44"/>
    <p:sldLayoutId id="2147483822" r:id="rId45"/>
    <p:sldLayoutId id="214748383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8.xml"/><Relationship Id="rId5" Type="http://schemas.microsoft.com/office/2007/relationships/hdphoto" Target="../media/hdphoto3.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039600" cy="6858000"/>
          </a:xfrm>
        </p:spPr>
      </p:pic>
      <p:sp>
        <p:nvSpPr>
          <p:cNvPr id="9" name="Rectangle 8"/>
          <p:cNvSpPr/>
          <p:nvPr/>
        </p:nvSpPr>
        <p:spPr>
          <a:xfrm>
            <a:off x="4015944" y="2494634"/>
            <a:ext cx="4160113" cy="1200329"/>
          </a:xfrm>
          <a:prstGeom prst="rect">
            <a:avLst/>
          </a:prstGeom>
          <a:noFill/>
        </p:spPr>
        <p:txBody>
          <a:bodyPr wrap="none" lIns="91440" tIns="45720" rIns="91440" bIns="45720">
            <a:spAutoFit/>
          </a:bodyPr>
          <a:lstStyle/>
          <a:p>
            <a:pPr algn="ctr"/>
            <a:r>
              <a:rPr lang="en-US" sz="7200" b="1" dirty="0" err="1">
                <a:ln w="12700" cmpd="sng">
                  <a:solidFill>
                    <a:schemeClr val="tx1"/>
                  </a:solidFill>
                  <a:prstDash val="solid"/>
                </a:ln>
                <a:solidFill>
                  <a:srgbClr val="FF0000"/>
                </a:solidFill>
              </a:rPr>
              <a:t>Khởi</a:t>
            </a:r>
            <a:r>
              <a:rPr lang="en-US" sz="7200" b="1" dirty="0">
                <a:ln w="12700" cmpd="sng">
                  <a:solidFill>
                    <a:schemeClr val="tx1"/>
                  </a:solidFill>
                  <a:prstDash val="solid"/>
                </a:ln>
                <a:solidFill>
                  <a:srgbClr val="FF0000"/>
                </a:solidFill>
              </a:rPr>
              <a:t> </a:t>
            </a:r>
            <a:r>
              <a:rPr lang="en-US" sz="7200" b="1" dirty="0" err="1">
                <a:ln w="12700" cmpd="sng">
                  <a:solidFill>
                    <a:schemeClr val="tx1"/>
                  </a:solidFill>
                  <a:prstDash val="solid"/>
                </a:ln>
                <a:solidFill>
                  <a:srgbClr val="FF0000"/>
                </a:solidFill>
              </a:rPr>
              <a:t>động</a:t>
            </a:r>
            <a:endParaRPr lang="en-US" sz="7200" b="1" dirty="0">
              <a:ln w="12700" cmpd="sng">
                <a:solidFill>
                  <a:schemeClr val="tx1"/>
                </a:solidFill>
                <a:prstDash val="solid"/>
              </a:ln>
              <a:solidFill>
                <a:srgbClr val="FF0000"/>
              </a:solidFill>
            </a:endParaRPr>
          </a:p>
        </p:txBody>
      </p:sp>
    </p:spTree>
    <p:extLst>
      <p:ext uri="{BB962C8B-B14F-4D97-AF65-F5344CB8AC3E}">
        <p14:creationId xmlns:p14="http://schemas.microsoft.com/office/powerpoint/2010/main" val="1820022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477000" cy="6858000"/>
          </a:xfrm>
          <a:prstGeom prst="rect">
            <a:avLst/>
          </a:prstGeom>
        </p:spPr>
      </p:pic>
      <p:pic>
        <p:nvPicPr>
          <p:cNvPr id="8" name="Picture 7"/>
          <p:cNvPicPr>
            <a:picLocks noChangeAspect="1"/>
          </p:cNvPicPr>
          <p:nvPr/>
        </p:nvPicPr>
        <p:blipFill>
          <a:blip r:embed="rId3">
            <a:clrChange>
              <a:clrFrom>
                <a:srgbClr val="FBF7EE"/>
              </a:clrFrom>
              <a:clrTo>
                <a:srgbClr val="FBF7EE">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629400" y="-41565"/>
            <a:ext cx="4038600" cy="1943241"/>
          </a:xfrm>
          <a:prstGeom prst="rect">
            <a:avLst/>
          </a:prstGeom>
        </p:spPr>
      </p:pic>
      <p:sp>
        <p:nvSpPr>
          <p:cNvPr id="9" name="Text Box 20"/>
          <p:cNvSpPr txBox="1">
            <a:spLocks noChangeArrowheads="1"/>
          </p:cNvSpPr>
          <p:nvPr/>
        </p:nvSpPr>
        <p:spPr bwMode="auto">
          <a:xfrm>
            <a:off x="3048000" y="2667000"/>
            <a:ext cx="6477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6000" dirty="0">
                <a:solidFill>
                  <a:srgbClr val="FF0000"/>
                </a:solidFill>
                <a:latin typeface="Times New Roman" panose="02020603050405020304" pitchFamily="18" charset="0"/>
                <a:cs typeface="Times New Roman" panose="02020603050405020304" pitchFamily="18" charset="0"/>
              </a:rPr>
              <a:t>THỰC HÀNH</a:t>
            </a:r>
          </a:p>
        </p:txBody>
      </p:sp>
    </p:spTree>
    <p:extLst>
      <p:ext uri="{BB962C8B-B14F-4D97-AF65-F5344CB8AC3E}">
        <p14:creationId xmlns:p14="http://schemas.microsoft.com/office/powerpoint/2010/main" val="2003649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A9009-06DD-F44B-89AC-0EDDF45BB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5" y="-17585"/>
            <a:ext cx="12321869" cy="6858000"/>
          </a:xfrm>
          <a:prstGeom prst="rect">
            <a:avLst/>
          </a:prstGeom>
        </p:spPr>
      </p:pic>
      <p:sp>
        <p:nvSpPr>
          <p:cNvPr id="4" name="TextBox 3">
            <a:extLst>
              <a:ext uri="{FF2B5EF4-FFF2-40B4-BE49-F238E27FC236}">
                <a16:creationId xmlns:a16="http://schemas.microsoft.com/office/drawing/2014/main" id="{40097049-EF09-1949-81F4-CA494A45070D}"/>
              </a:ext>
            </a:extLst>
          </p:cNvPr>
          <p:cNvSpPr txBox="1"/>
          <p:nvPr/>
        </p:nvSpPr>
        <p:spPr>
          <a:xfrm>
            <a:off x="800439" y="953869"/>
            <a:ext cx="9105561" cy="646331"/>
          </a:xfrm>
          <a:prstGeom prst="rect">
            <a:avLst/>
          </a:prstGeom>
          <a:noFill/>
        </p:spPr>
        <p:txBody>
          <a:bodyPr wrap="square" rtlCol="0">
            <a:spAutoFit/>
          </a:bodyPr>
          <a:lstStyle/>
          <a:p>
            <a:r>
              <a:rPr lang="en-VN" sz="3600" b="1" dirty="0">
                <a:solidFill>
                  <a:schemeClr val="bg1"/>
                </a:solidFill>
                <a:latin typeface="HP001 4 hàng" panose="020B0603050302020204" pitchFamily="34" charset="0"/>
                <a:cs typeface="Times New Roman" panose="02020603050405020304" pitchFamily="18" charset="0"/>
              </a:rPr>
              <a:t>Thứ</a:t>
            </a:r>
            <a:r>
              <a:rPr lang="en-US" sz="3600" b="1" dirty="0">
                <a:solidFill>
                  <a:schemeClr val="bg1"/>
                </a:solidFill>
                <a:latin typeface="HP001 4 hàng" panose="020B0603050302020204" pitchFamily="34" charset="0"/>
                <a:cs typeface="Times New Roman" panose="02020603050405020304" pitchFamily="18" charset="0"/>
              </a:rPr>
              <a:t> </a:t>
            </a:r>
            <a:r>
              <a:rPr lang="en-US" sz="3600" b="1" dirty="0" err="1">
                <a:solidFill>
                  <a:schemeClr val="bg1"/>
                </a:solidFill>
                <a:latin typeface="HP001 4 hàng" panose="020B0603050302020204" pitchFamily="34" charset="0"/>
                <a:cs typeface="Times New Roman" panose="02020603050405020304" pitchFamily="18" charset="0"/>
              </a:rPr>
              <a:t>sáu</a:t>
            </a:r>
            <a:r>
              <a:rPr lang="en-US" sz="3600" b="1" dirty="0">
                <a:solidFill>
                  <a:schemeClr val="bg1"/>
                </a:solidFill>
                <a:latin typeface="HP001 4 hàng" panose="020B0603050302020204" pitchFamily="34" charset="0"/>
                <a:cs typeface="Times New Roman" panose="02020603050405020304" pitchFamily="18" charset="0"/>
              </a:rPr>
              <a:t> </a:t>
            </a:r>
            <a:r>
              <a:rPr lang="en-VN" sz="3600" b="1" dirty="0">
                <a:solidFill>
                  <a:schemeClr val="bg1"/>
                </a:solidFill>
                <a:latin typeface="HP001 4 hàng" panose="020B0603050302020204" pitchFamily="34" charset="0"/>
                <a:cs typeface="Times New Roman" panose="02020603050405020304" pitchFamily="18" charset="0"/>
              </a:rPr>
              <a:t>ngày</a:t>
            </a:r>
            <a:r>
              <a:rPr lang="en-US" sz="3600" b="1" dirty="0">
                <a:solidFill>
                  <a:schemeClr val="bg1"/>
                </a:solidFill>
                <a:latin typeface="HP001 4 hàng" panose="020B0603050302020204" pitchFamily="34" charset="0"/>
                <a:cs typeface="Times New Roman" panose="02020603050405020304" pitchFamily="18" charset="0"/>
              </a:rPr>
              <a:t> 22 </a:t>
            </a:r>
            <a:r>
              <a:rPr lang="en-VN" sz="3600" b="1" dirty="0">
                <a:solidFill>
                  <a:schemeClr val="bg1"/>
                </a:solidFill>
                <a:latin typeface="HP001 4 hàng" panose="020B0603050302020204" pitchFamily="34" charset="0"/>
                <a:cs typeface="Times New Roman" panose="02020603050405020304" pitchFamily="18" charset="0"/>
              </a:rPr>
              <a:t>tháng </a:t>
            </a:r>
            <a:r>
              <a:rPr lang="en-US" sz="3600" b="1" dirty="0">
                <a:solidFill>
                  <a:schemeClr val="bg1"/>
                </a:solidFill>
                <a:latin typeface="HP001 4 hàng" panose="020B0603050302020204" pitchFamily="34" charset="0"/>
                <a:cs typeface="Times New Roman" panose="02020603050405020304" pitchFamily="18" charset="0"/>
              </a:rPr>
              <a:t>10</a:t>
            </a:r>
            <a:r>
              <a:rPr lang="en-VN" sz="3600" b="1" dirty="0">
                <a:solidFill>
                  <a:schemeClr val="bg1"/>
                </a:solidFill>
                <a:latin typeface="HP001 4 hàng" panose="020B0603050302020204" pitchFamily="34" charset="0"/>
                <a:cs typeface="Times New Roman" panose="02020603050405020304" pitchFamily="18" charset="0"/>
              </a:rPr>
              <a:t> năm 2021</a:t>
            </a:r>
          </a:p>
        </p:txBody>
      </p:sp>
      <p:sp>
        <p:nvSpPr>
          <p:cNvPr id="7" name="TextBox 6">
            <a:extLst>
              <a:ext uri="{FF2B5EF4-FFF2-40B4-BE49-F238E27FC236}">
                <a16:creationId xmlns:a16="http://schemas.microsoft.com/office/drawing/2014/main" id="{CB60A2E1-93D1-4D4F-A40D-1EED5FB601D8}"/>
              </a:ext>
            </a:extLst>
          </p:cNvPr>
          <p:cNvSpPr txBox="1"/>
          <p:nvPr/>
        </p:nvSpPr>
        <p:spPr>
          <a:xfrm>
            <a:off x="1524000" y="2325469"/>
            <a:ext cx="11125200" cy="646331"/>
          </a:xfrm>
          <a:prstGeom prst="rect">
            <a:avLst/>
          </a:prstGeom>
          <a:noFill/>
        </p:spPr>
        <p:txBody>
          <a:bodyPr wrap="square" rtlCol="0">
            <a:spAutoFit/>
          </a:bodyPr>
          <a:lstStyle/>
          <a:p>
            <a:r>
              <a:rPr lang="en-US" sz="3600" b="1" dirty="0" err="1" smtClean="0">
                <a:solidFill>
                  <a:srgbClr val="FFFF00"/>
                </a:solidFill>
                <a:latin typeface="HP001 4 hàng" panose="020B0603050302020204" pitchFamily="34" charset="0"/>
                <a:cs typeface="Times New Roman" panose="02020603050405020304" pitchFamily="18" charset="0"/>
              </a:rPr>
              <a:t>Luyện</a:t>
            </a:r>
            <a:r>
              <a:rPr lang="en-US" sz="3600" b="1" dirty="0" smtClean="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viết</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đoạn</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văn</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giới</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thiệu</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một</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đồ</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vật</a:t>
            </a:r>
            <a:endParaRPr lang="en-VN" sz="3600" b="1" dirty="0">
              <a:solidFill>
                <a:srgbClr val="FFFF00"/>
              </a:solidFill>
              <a:latin typeface="HP001 4 hàng" panose="020B0603050302020204" pitchFamily="34" charset="0"/>
              <a:cs typeface="Times New Roman" panose="02020603050405020304" pitchFamily="18" charset="0"/>
            </a:endParaRPr>
          </a:p>
        </p:txBody>
      </p:sp>
      <p:sp>
        <p:nvSpPr>
          <p:cNvPr id="9" name="TextBox 5">
            <a:extLst>
              <a:ext uri="{FF2B5EF4-FFF2-40B4-BE49-F238E27FC236}">
                <a16:creationId xmlns:a16="http://schemas.microsoft.com/office/drawing/2014/main" id="{1A2C4D2A-38B4-6F4D-B26F-00ECFE32DB2D}"/>
              </a:ext>
            </a:extLst>
          </p:cNvPr>
          <p:cNvSpPr txBox="1"/>
          <p:nvPr/>
        </p:nvSpPr>
        <p:spPr>
          <a:xfrm>
            <a:off x="3581400" y="1639669"/>
            <a:ext cx="91055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err="1" smtClean="0">
                <a:solidFill>
                  <a:schemeClr val="bg1"/>
                </a:solidFill>
                <a:latin typeface="HP001 4 hàng" panose="020B0603050302020204" pitchFamily="34" charset="0"/>
                <a:cs typeface="Times New Roman" panose="02020603050405020304" pitchFamily="18" charset="0"/>
              </a:rPr>
              <a:t>Luyện</a:t>
            </a:r>
            <a:r>
              <a:rPr lang="en-US" sz="3600" b="1" dirty="0" smtClean="0">
                <a:solidFill>
                  <a:schemeClr val="bg1"/>
                </a:solidFill>
                <a:latin typeface="HP001 4 hàng" panose="020B0603050302020204" pitchFamily="34" charset="0"/>
                <a:cs typeface="Times New Roman" panose="02020603050405020304" pitchFamily="18" charset="0"/>
              </a:rPr>
              <a:t> </a:t>
            </a:r>
            <a:r>
              <a:rPr lang="en-US" sz="3600" b="1" dirty="0" err="1" smtClean="0">
                <a:solidFill>
                  <a:schemeClr val="bg1"/>
                </a:solidFill>
                <a:latin typeface="HP001 4 hàng" panose="020B0603050302020204" pitchFamily="34" charset="0"/>
                <a:cs typeface="Times New Roman" panose="02020603050405020304" pitchFamily="18" charset="0"/>
              </a:rPr>
              <a:t>viết</a:t>
            </a:r>
            <a:r>
              <a:rPr lang="en-US" sz="3600" b="1" dirty="0" smtClean="0">
                <a:solidFill>
                  <a:schemeClr val="bg1"/>
                </a:solidFill>
                <a:latin typeface="HP001 4 hàng" panose="020B0603050302020204" pitchFamily="34" charset="0"/>
                <a:cs typeface="Times New Roman" panose="02020603050405020304" pitchFamily="18" charset="0"/>
              </a:rPr>
              <a:t> </a:t>
            </a:r>
            <a:r>
              <a:rPr lang="en-US" sz="3600" b="1" dirty="0" err="1" smtClean="0">
                <a:solidFill>
                  <a:schemeClr val="bg1"/>
                </a:solidFill>
                <a:latin typeface="HP001 4 hàng" panose="020B0603050302020204" pitchFamily="34" charset="0"/>
                <a:cs typeface="Times New Roman" panose="02020603050405020304" pitchFamily="18" charset="0"/>
              </a:rPr>
              <a:t>đoạn</a:t>
            </a:r>
            <a:endParaRPr lang="en-VN" sz="3600" b="1" dirty="0">
              <a:solidFill>
                <a:schemeClr val="bg1"/>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64738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7100" y="423480"/>
            <a:ext cx="9901261" cy="1654748"/>
          </a:xfrm>
          <a:prstGeom prst="rect">
            <a:avLst/>
          </a:prstGeom>
          <a:noFill/>
        </p:spPr>
        <p:txBody>
          <a:bodyPr wrap="square" rtlCol="0">
            <a:spAutoFit/>
          </a:bodyPr>
          <a:lstStyle/>
          <a:p>
            <a:pPr>
              <a:lnSpc>
                <a:spcPct val="150000"/>
              </a:lnSpc>
            </a:pPr>
            <a:r>
              <a:rPr lang="en-US" sz="3600" b="1"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a:t>
            </a:r>
          </a:p>
        </p:txBody>
      </p:sp>
      <p:pic>
        <p:nvPicPr>
          <p:cNvPr id="10242"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883" t="65500" r="4941" b="7750"/>
          <a:stretch/>
        </p:blipFill>
        <p:spPr bwMode="auto">
          <a:xfrm>
            <a:off x="2096011" y="2032001"/>
            <a:ext cx="8123840" cy="3382299"/>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914400" y="437536"/>
            <a:ext cx="746093" cy="60304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6446865" y="3166565"/>
            <a:ext cx="1160025"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vở</a:t>
            </a:r>
            <a:r>
              <a:rPr lang="en-US" sz="2133" dirty="0">
                <a:solidFill>
                  <a:srgbClr val="000000"/>
                </a:solidFill>
                <a:latin typeface="UTM Avo" panose="02040603050506020204" pitchFamily="18" charset="0"/>
              </a:rPr>
              <a:t> </a:t>
            </a:r>
            <a:r>
              <a:rPr lang="en-US" sz="2133" dirty="0" err="1">
                <a:solidFill>
                  <a:srgbClr val="000000"/>
                </a:solidFill>
                <a:latin typeface="UTM Avo" panose="02040603050506020204" pitchFamily="18" charset="0"/>
              </a:rPr>
              <a:t>vẽ</a:t>
            </a:r>
            <a:endParaRPr lang="en-US" sz="2133" dirty="0">
              <a:solidFill>
                <a:srgbClr val="000000"/>
              </a:solidFill>
              <a:latin typeface="UTM Avo" panose="02040603050506020204" pitchFamily="18" charset="0"/>
            </a:endParaRPr>
          </a:p>
        </p:txBody>
      </p:sp>
      <p:sp>
        <p:nvSpPr>
          <p:cNvPr id="10" name="Rounded Rectangle 9"/>
          <p:cNvSpPr/>
          <p:nvPr/>
        </p:nvSpPr>
        <p:spPr>
          <a:xfrm>
            <a:off x="8464037" y="3078041"/>
            <a:ext cx="1317416" cy="39927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bàn</a:t>
            </a:r>
            <a:r>
              <a:rPr lang="en-US" sz="2133" dirty="0">
                <a:solidFill>
                  <a:srgbClr val="000000"/>
                </a:solidFill>
                <a:latin typeface="UTM Avo" panose="02040603050506020204" pitchFamily="18" charset="0"/>
              </a:rPr>
              <a:t> </a:t>
            </a:r>
            <a:r>
              <a:rPr lang="en-US" sz="2133" dirty="0" err="1">
                <a:solidFill>
                  <a:srgbClr val="000000"/>
                </a:solidFill>
                <a:latin typeface="UTM Avo" panose="02040603050506020204" pitchFamily="18" charset="0"/>
              </a:rPr>
              <a:t>học</a:t>
            </a:r>
            <a:endParaRPr lang="en-US" sz="2133" dirty="0">
              <a:solidFill>
                <a:srgbClr val="000000"/>
              </a:solidFill>
              <a:latin typeface="UTM Avo" panose="02040603050506020204" pitchFamily="18" charset="0"/>
            </a:endParaRPr>
          </a:p>
        </p:txBody>
      </p:sp>
      <p:sp>
        <p:nvSpPr>
          <p:cNvPr id="11" name="Rounded Rectangle 10"/>
          <p:cNvSpPr/>
          <p:nvPr/>
        </p:nvSpPr>
        <p:spPr>
          <a:xfrm>
            <a:off x="8464037" y="3767939"/>
            <a:ext cx="1317416" cy="3992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thước</a:t>
            </a:r>
            <a:r>
              <a:rPr lang="en-US" sz="2133" dirty="0">
                <a:solidFill>
                  <a:srgbClr val="000000"/>
                </a:solidFill>
                <a:latin typeface="UTM Avo" panose="02040603050506020204" pitchFamily="18" charset="0"/>
              </a:rPr>
              <a:t> </a:t>
            </a:r>
            <a:r>
              <a:rPr lang="en-US" sz="2133" dirty="0" err="1">
                <a:solidFill>
                  <a:srgbClr val="000000"/>
                </a:solidFill>
                <a:latin typeface="UTM Avo" panose="02040603050506020204" pitchFamily="18" charset="0"/>
              </a:rPr>
              <a:t>kẻ</a:t>
            </a:r>
            <a:endParaRPr lang="en-US" sz="2133" dirty="0">
              <a:solidFill>
                <a:srgbClr val="000000"/>
              </a:solidFill>
              <a:latin typeface="UTM Avo" panose="02040603050506020204" pitchFamily="18" charset="0"/>
            </a:endParaRPr>
          </a:p>
        </p:txBody>
      </p:sp>
      <p:sp>
        <p:nvSpPr>
          <p:cNvPr id="14" name="Rounded Rectangle 13"/>
          <p:cNvSpPr/>
          <p:nvPr/>
        </p:nvSpPr>
        <p:spPr>
          <a:xfrm>
            <a:off x="7325853" y="3636847"/>
            <a:ext cx="562073" cy="39927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tẩy</a:t>
            </a:r>
            <a:endParaRPr lang="en-US" sz="2133" dirty="0">
              <a:solidFill>
                <a:srgbClr val="000000"/>
              </a:solidFill>
              <a:latin typeface="UTM Avo" panose="02040603050506020204" pitchFamily="18" charset="0"/>
            </a:endParaRPr>
          </a:p>
        </p:txBody>
      </p:sp>
      <p:sp>
        <p:nvSpPr>
          <p:cNvPr id="15" name="Rounded Rectangle 14"/>
          <p:cNvSpPr/>
          <p:nvPr/>
        </p:nvSpPr>
        <p:spPr>
          <a:xfrm>
            <a:off x="7771581" y="4349256"/>
            <a:ext cx="1172496" cy="399272"/>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a:solidFill>
                  <a:srgbClr val="000000"/>
                </a:solidFill>
                <a:latin typeface="UTM Avo" panose="02040603050506020204" pitchFamily="18" charset="0"/>
              </a:rPr>
              <a:t>bút màu</a:t>
            </a:r>
            <a:endParaRPr lang="en-US" sz="2133" dirty="0">
              <a:solidFill>
                <a:srgbClr val="000000"/>
              </a:solidFill>
              <a:latin typeface="UTM Avo" panose="02040603050506020204" pitchFamily="18" charset="0"/>
            </a:endParaRPr>
          </a:p>
        </p:txBody>
      </p:sp>
      <p:sp>
        <p:nvSpPr>
          <p:cNvPr id="20" name="Rounded Rectangle 19"/>
          <p:cNvSpPr/>
          <p:nvPr/>
        </p:nvSpPr>
        <p:spPr>
          <a:xfrm>
            <a:off x="4985435" y="4381009"/>
            <a:ext cx="1172496"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bút</a:t>
            </a:r>
            <a:r>
              <a:rPr lang="en-US" sz="2133" dirty="0">
                <a:solidFill>
                  <a:srgbClr val="000000"/>
                </a:solidFill>
                <a:latin typeface="UTM Avo" panose="02040603050506020204" pitchFamily="18" charset="0"/>
              </a:rPr>
              <a:t> </a:t>
            </a:r>
            <a:r>
              <a:rPr lang="en-US" sz="2133" dirty="0" err="1">
                <a:solidFill>
                  <a:srgbClr val="000000"/>
                </a:solidFill>
                <a:latin typeface="UTM Avo" panose="02040603050506020204" pitchFamily="18" charset="0"/>
              </a:rPr>
              <a:t>chì</a:t>
            </a:r>
            <a:endParaRPr lang="en-US" sz="2133" dirty="0">
              <a:solidFill>
                <a:srgbClr val="000000"/>
              </a:solidFill>
              <a:latin typeface="UTM Avo" panose="02040603050506020204" pitchFamily="18" charset="0"/>
            </a:endParaRPr>
          </a:p>
        </p:txBody>
      </p:sp>
      <p:cxnSp>
        <p:nvCxnSpPr>
          <p:cNvPr id="4" name="Straight Connector 3"/>
          <p:cNvCxnSpPr/>
          <p:nvPr/>
        </p:nvCxnSpPr>
        <p:spPr>
          <a:xfrm>
            <a:off x="4495800" y="1212437"/>
            <a:ext cx="2362200" cy="11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771581" y="1191777"/>
            <a:ext cx="2362200" cy="11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36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fade">
                                      <p:cBhvr>
                                        <p:cTn id="21" dur="500"/>
                                        <p:tgtEl>
                                          <p:spTgt spid="10242"/>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1.85185E-6 -7.40741E-7 L -0.42477 0.35741 " pathEditMode="relative" rAng="0" ptsTypes="AA">
                                      <p:cBhvr>
                                        <p:cTn id="33" dur="1000" fill="hold"/>
                                        <p:tgtEl>
                                          <p:spTgt spid="9"/>
                                        </p:tgtEl>
                                        <p:attrNameLst>
                                          <p:attrName>ppt_x</p:attrName>
                                          <p:attrName>ppt_y</p:attrName>
                                        </p:attrNameLst>
                                      </p:cBhvr>
                                      <p:rCtr x="-21250" y="17870"/>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1.48148E-6 2.22222E-6 L -0.50741 0.37037 " pathEditMode="relative" rAng="0" ptsTypes="AA">
                                      <p:cBhvr>
                                        <p:cTn id="42" dur="1000" fill="hold"/>
                                        <p:tgtEl>
                                          <p:spTgt spid="10"/>
                                        </p:tgtEl>
                                        <p:attrNameLst>
                                          <p:attrName>ppt_x</p:attrName>
                                          <p:attrName>ppt_y</p:attrName>
                                        </p:attrNameLst>
                                      </p:cBhvr>
                                      <p:rCtr x="-25370" y="18519"/>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48148E-6 4.93827E-6 L -0.35394 0.27067 " pathEditMode="relative" rAng="0" ptsTypes="AA">
                                      <p:cBhvr>
                                        <p:cTn id="51" dur="1000" fill="hold"/>
                                        <p:tgtEl>
                                          <p:spTgt spid="11"/>
                                        </p:tgtEl>
                                        <p:attrNameLst>
                                          <p:attrName>ppt_x</p:attrName>
                                          <p:attrName>ppt_y</p:attrName>
                                        </p:attrNameLst>
                                      </p:cBhvr>
                                      <p:rCtr x="-17708" y="13519"/>
                                    </p:animMotion>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2.22222E-6 7.40741E-7 L -0.07361 0.28889 " pathEditMode="relative" rAng="0" ptsTypes="AA">
                                      <p:cBhvr>
                                        <p:cTn id="60" dur="1000" fill="hold"/>
                                        <p:tgtEl>
                                          <p:spTgt spid="14"/>
                                        </p:tgtEl>
                                        <p:attrNameLst>
                                          <p:attrName>ppt_x</p:attrName>
                                          <p:attrName>ppt_y</p:attrName>
                                        </p:attrNameLst>
                                      </p:cBhvr>
                                      <p:rCtr x="-3681" y="14444"/>
                                    </p:animMotion>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3.7037E-6 -1.60494E-6 L -0.05139 0.1858 " pathEditMode="relative" rAng="0" ptsTypes="AA">
                                      <p:cBhvr>
                                        <p:cTn id="69" dur="1000" fill="hold"/>
                                        <p:tgtEl>
                                          <p:spTgt spid="15"/>
                                        </p:tgtEl>
                                        <p:attrNameLst>
                                          <p:attrName>ppt_x</p:attrName>
                                          <p:attrName>ppt_y</p:attrName>
                                        </p:attrNameLst>
                                      </p:cBhvr>
                                      <p:rCtr x="-2569" y="9290"/>
                                    </p:animMotion>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2.59259E-6 -1.23457E-6 L 0.39422 0.18179 " pathEditMode="relative" rAng="0" ptsTypes="AA">
                                      <p:cBhvr>
                                        <p:cTn id="78" dur="1000" fill="hold"/>
                                        <p:tgtEl>
                                          <p:spTgt spid="20"/>
                                        </p:tgtEl>
                                        <p:attrNameLst>
                                          <p:attrName>ppt_x</p:attrName>
                                          <p:attrName>ppt_y</p:attrName>
                                        </p:attrNameLst>
                                      </p:cBhvr>
                                      <p:rCtr x="19699" y="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9" grpId="1" animBg="1"/>
      <p:bldP spid="10" grpId="0" animBg="1"/>
      <p:bldP spid="10" grpId="1" animBg="1"/>
      <p:bldP spid="11" grpId="0" animBg="1"/>
      <p:bldP spid="11" grpId="1" animBg="1"/>
      <p:bldP spid="14" grpId="0" animBg="1"/>
      <p:bldP spid="14" grpId="1" animBg="1"/>
      <p:bldP spid="15" grpId="0" animBg="1"/>
      <p:bldP spid="15" grpId="1" animBg="1"/>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3DD4F-4EB9-4463-BEE7-369118BB26C1}"/>
              </a:ext>
            </a:extLst>
          </p:cNvPr>
          <p:cNvPicPr>
            <a:picLocks noChangeAspect="1"/>
          </p:cNvPicPr>
          <p:nvPr/>
        </p:nvPicPr>
        <p:blipFill>
          <a:blip r:embed="rId3"/>
          <a:stretch>
            <a:fillRect/>
          </a:stretch>
        </p:blipFill>
        <p:spPr>
          <a:xfrm>
            <a:off x="834887" y="295528"/>
            <a:ext cx="9041626" cy="6562472"/>
          </a:xfrm>
          <a:prstGeom prst="rect">
            <a:avLst/>
          </a:prstGeom>
        </p:spPr>
      </p:pic>
      <p:pic>
        <p:nvPicPr>
          <p:cNvPr id="1028" name="Picture 4" descr="Hình ảnh Nhiều Màu Sắc Hoạt Hình Bút Chì Màu, Bút Chì Màu, Bút Sáp Màu, Bút  Chì Màu miễn phí tải tập tin PNG PSDComment và Vector">
            <a:extLst>
              <a:ext uri="{FF2B5EF4-FFF2-40B4-BE49-F238E27FC236}">
                <a16:creationId xmlns:a16="http://schemas.microsoft.com/office/drawing/2014/main" id="{1E744CCB-ACCF-43E2-B7A7-86118302FB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8887" y="4790662"/>
            <a:ext cx="2067338" cy="206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21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3 tiêu chí để chọn mua cặp sách tốt cho học sinh | websosanh.vn">
            <a:extLst>
              <a:ext uri="{FF2B5EF4-FFF2-40B4-BE49-F238E27FC236}">
                <a16:creationId xmlns:a16="http://schemas.microsoft.com/office/drawing/2014/main" id="{9453478A-A45F-4E50-8745-E8D0F5E19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017298"/>
            <a:ext cx="3399596" cy="282563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Thư viện PDF - Đạo Đức 2 – Kết Nối Tri Thức Với Cuộc Sống">
            <a:extLst>
              <a:ext uri="{FF2B5EF4-FFF2-40B4-BE49-F238E27FC236}">
                <a16:creationId xmlns:a16="http://schemas.microsoft.com/office/drawing/2014/main" id="{69DD48D5-CD9C-4F42-886C-25783891D7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284C7DA6-C814-41E3-99F5-36BE8DE6847B}"/>
              </a:ext>
            </a:extLst>
          </p:cNvPr>
          <p:cNvPicPr>
            <a:picLocks noChangeAspect="1"/>
          </p:cNvPicPr>
          <p:nvPr/>
        </p:nvPicPr>
        <p:blipFill>
          <a:blip r:embed="rId4"/>
          <a:stretch>
            <a:fillRect/>
          </a:stretch>
        </p:blipFill>
        <p:spPr>
          <a:xfrm>
            <a:off x="5943600" y="1018208"/>
            <a:ext cx="1822174" cy="2563192"/>
          </a:xfrm>
          <a:prstGeom prst="rect">
            <a:avLst/>
          </a:prstGeom>
        </p:spPr>
      </p:pic>
      <p:pic>
        <p:nvPicPr>
          <p:cNvPr id="2056" name="Picture 8" descr="Mới Liệt Kê Bút Mực Cao Cấp Chất Lượng Cao 405 Nhiều Màu Sắc Nghệ Thuật  Ngòi Trường Văn Phòng Sinh Viên Văn Phòng Phẩm Bút Máy| | - AliExpress">
            <a:extLst>
              <a:ext uri="{FF2B5EF4-FFF2-40B4-BE49-F238E27FC236}">
                <a16:creationId xmlns:a16="http://schemas.microsoft.com/office/drawing/2014/main" id="{75E03402-0DD8-4B06-ADC4-4438A24C7D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1844" y="1258957"/>
            <a:ext cx="2342320" cy="2342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7256998-ADF7-44B0-90D4-978D59E40373}"/>
              </a:ext>
            </a:extLst>
          </p:cNvPr>
          <p:cNvPicPr>
            <a:picLocks noChangeAspect="1"/>
          </p:cNvPicPr>
          <p:nvPr/>
        </p:nvPicPr>
        <p:blipFill>
          <a:blip r:embed="rId6"/>
          <a:stretch>
            <a:fillRect/>
          </a:stretch>
        </p:blipFill>
        <p:spPr>
          <a:xfrm>
            <a:off x="838199" y="4240979"/>
            <a:ext cx="2488095" cy="2488095"/>
          </a:xfrm>
          <a:prstGeom prst="rect">
            <a:avLst/>
          </a:prstGeom>
        </p:spPr>
      </p:pic>
      <p:pic>
        <p:nvPicPr>
          <p:cNvPr id="6" name="Picture 5">
            <a:extLst>
              <a:ext uri="{FF2B5EF4-FFF2-40B4-BE49-F238E27FC236}">
                <a16:creationId xmlns:a16="http://schemas.microsoft.com/office/drawing/2014/main" id="{5725DD2D-C4A2-4608-837A-5095B4AF2786}"/>
              </a:ext>
            </a:extLst>
          </p:cNvPr>
          <p:cNvPicPr>
            <a:picLocks noChangeAspect="1"/>
          </p:cNvPicPr>
          <p:nvPr/>
        </p:nvPicPr>
        <p:blipFill>
          <a:blip r:embed="rId7"/>
          <a:stretch>
            <a:fillRect/>
          </a:stretch>
        </p:blipFill>
        <p:spPr>
          <a:xfrm>
            <a:off x="3999671" y="3681363"/>
            <a:ext cx="4527274" cy="3176637"/>
          </a:xfrm>
          <a:prstGeom prst="rect">
            <a:avLst/>
          </a:prstGeom>
        </p:spPr>
      </p:pic>
      <p:pic>
        <p:nvPicPr>
          <p:cNvPr id="7" name="Picture 6">
            <a:extLst>
              <a:ext uri="{FF2B5EF4-FFF2-40B4-BE49-F238E27FC236}">
                <a16:creationId xmlns:a16="http://schemas.microsoft.com/office/drawing/2014/main" id="{C3F8A806-049B-4413-840C-84D2A5BCDDC2}"/>
              </a:ext>
            </a:extLst>
          </p:cNvPr>
          <p:cNvPicPr>
            <a:picLocks noChangeAspect="1"/>
          </p:cNvPicPr>
          <p:nvPr/>
        </p:nvPicPr>
        <p:blipFill>
          <a:blip r:embed="rId8"/>
          <a:stretch>
            <a:fillRect/>
          </a:stretch>
        </p:blipFill>
        <p:spPr>
          <a:xfrm>
            <a:off x="8951844" y="4240978"/>
            <a:ext cx="2488095" cy="2488095"/>
          </a:xfrm>
          <a:prstGeom prst="rect">
            <a:avLst/>
          </a:prstGeom>
        </p:spPr>
      </p:pic>
      <p:sp>
        <p:nvSpPr>
          <p:cNvPr id="5" name="TextBox 4">
            <a:extLst>
              <a:ext uri="{FF2B5EF4-FFF2-40B4-BE49-F238E27FC236}">
                <a16:creationId xmlns:a16="http://schemas.microsoft.com/office/drawing/2014/main" id="{53002A80-276F-4456-BA3F-E4FE6AAA591F}"/>
              </a:ext>
            </a:extLst>
          </p:cNvPr>
          <p:cNvSpPr txBox="1"/>
          <p:nvPr/>
        </p:nvSpPr>
        <p:spPr>
          <a:xfrm>
            <a:off x="569626" y="220394"/>
            <a:ext cx="11302583" cy="461665"/>
          </a:xfrm>
          <a:prstGeom prst="rect">
            <a:avLst/>
          </a:prstGeom>
          <a:noFill/>
        </p:spPr>
        <p:txBody>
          <a:bodyPr wrap="square" rtlCol="0">
            <a:spAutoFit/>
          </a:bodyPr>
          <a:lstStyle/>
          <a:p>
            <a:r>
              <a:rPr lang="en-US" sz="2400" dirty="0">
                <a:solidFill>
                  <a:srgbClr val="FF0000"/>
                </a:solidFill>
                <a:latin typeface="UTM Avo" panose="02040603050506020204" pitchFamily="18" charset="0"/>
              </a:rPr>
              <a:t>Con </a:t>
            </a:r>
            <a:r>
              <a:rPr lang="en-US" sz="2400" dirty="0" err="1">
                <a:solidFill>
                  <a:srgbClr val="FF0000"/>
                </a:solidFill>
                <a:latin typeface="UTM Avo" panose="02040603050506020204" pitchFamily="18" charset="0"/>
              </a:rPr>
              <a:t>hãy</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nêu</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thêm</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các</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đồ</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dùng</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học</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tập</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và</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công</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dụng</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của</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chúng</a:t>
            </a:r>
            <a:r>
              <a:rPr lang="en-US" sz="2400" dirty="0">
                <a:solidFill>
                  <a:srgbClr val="FF0000"/>
                </a:solidFill>
                <a:latin typeface="UTM Avo" panose="02040603050506020204" pitchFamily="18" charset="0"/>
              </a:rPr>
              <a:t> ? </a:t>
            </a:r>
          </a:p>
        </p:txBody>
      </p:sp>
    </p:spTree>
    <p:extLst>
      <p:ext uri="{BB962C8B-B14F-4D97-AF65-F5344CB8AC3E}">
        <p14:creationId xmlns:p14="http://schemas.microsoft.com/office/powerpoint/2010/main" val="67967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iấy màu thủ công A5 - Nam Cường Thịnh">
            <a:extLst>
              <a:ext uri="{FF2B5EF4-FFF2-40B4-BE49-F238E27FC236}">
                <a16:creationId xmlns:a16="http://schemas.microsoft.com/office/drawing/2014/main" id="{D8D2F91A-B88A-43B6-B282-B0946F228E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8EAA73C8-4291-43DE-B9A6-121167DAA869}"/>
              </a:ext>
            </a:extLst>
          </p:cNvPr>
          <p:cNvPicPr>
            <a:picLocks noChangeAspect="1"/>
          </p:cNvPicPr>
          <p:nvPr/>
        </p:nvPicPr>
        <p:blipFill>
          <a:blip r:embed="rId3"/>
          <a:stretch>
            <a:fillRect/>
          </a:stretch>
        </p:blipFill>
        <p:spPr>
          <a:xfrm>
            <a:off x="415787" y="366091"/>
            <a:ext cx="4190919" cy="4190919"/>
          </a:xfrm>
          <a:prstGeom prst="rect">
            <a:avLst/>
          </a:prstGeom>
        </p:spPr>
      </p:pic>
      <p:sp>
        <p:nvSpPr>
          <p:cNvPr id="4" name="AutoShape 4" descr="Dạy trẻ sử dụng kéo đúng cách">
            <a:extLst>
              <a:ext uri="{FF2B5EF4-FFF2-40B4-BE49-F238E27FC236}">
                <a16:creationId xmlns:a16="http://schemas.microsoft.com/office/drawing/2014/main" id="{5F2D8170-4ED8-44F7-82B4-123898D509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8DEA8F68-123A-4DDE-AADD-FEF8085DA444}"/>
              </a:ext>
            </a:extLst>
          </p:cNvPr>
          <p:cNvPicPr>
            <a:picLocks noChangeAspect="1"/>
          </p:cNvPicPr>
          <p:nvPr/>
        </p:nvPicPr>
        <p:blipFill>
          <a:blip r:embed="rId4"/>
          <a:stretch>
            <a:fillRect/>
          </a:stretch>
        </p:blipFill>
        <p:spPr>
          <a:xfrm>
            <a:off x="7633005" y="3689879"/>
            <a:ext cx="4856959" cy="3215307"/>
          </a:xfrm>
          <a:prstGeom prst="rect">
            <a:avLst/>
          </a:prstGeom>
        </p:spPr>
      </p:pic>
      <p:pic>
        <p:nvPicPr>
          <p:cNvPr id="7" name="Picture 6">
            <a:extLst>
              <a:ext uri="{FF2B5EF4-FFF2-40B4-BE49-F238E27FC236}">
                <a16:creationId xmlns:a16="http://schemas.microsoft.com/office/drawing/2014/main" id="{C2D1EA3C-BC49-4622-B23A-BBDBF0024BC5}"/>
              </a:ext>
            </a:extLst>
          </p:cNvPr>
          <p:cNvPicPr>
            <a:picLocks noChangeAspect="1"/>
          </p:cNvPicPr>
          <p:nvPr/>
        </p:nvPicPr>
        <p:blipFill>
          <a:blip r:embed="rId5"/>
          <a:stretch>
            <a:fillRect/>
          </a:stretch>
        </p:blipFill>
        <p:spPr>
          <a:xfrm>
            <a:off x="3094612" y="3467721"/>
            <a:ext cx="3024187" cy="3024187"/>
          </a:xfrm>
          <a:prstGeom prst="rect">
            <a:avLst/>
          </a:prstGeom>
        </p:spPr>
      </p:pic>
      <p:pic>
        <p:nvPicPr>
          <p:cNvPr id="5" name="Picture 4">
            <a:extLst>
              <a:ext uri="{FF2B5EF4-FFF2-40B4-BE49-F238E27FC236}">
                <a16:creationId xmlns:a16="http://schemas.microsoft.com/office/drawing/2014/main" id="{44D61B75-5DAC-4F28-A04F-D45EDA4D4284}"/>
              </a:ext>
            </a:extLst>
          </p:cNvPr>
          <p:cNvPicPr>
            <a:picLocks noChangeAspect="1"/>
          </p:cNvPicPr>
          <p:nvPr/>
        </p:nvPicPr>
        <p:blipFill>
          <a:blip r:embed="rId6"/>
          <a:stretch>
            <a:fillRect/>
          </a:stretch>
        </p:blipFill>
        <p:spPr>
          <a:xfrm>
            <a:off x="5095462" y="887849"/>
            <a:ext cx="4477267" cy="3215308"/>
          </a:xfrm>
          <a:prstGeom prst="rect">
            <a:avLst/>
          </a:prstGeom>
        </p:spPr>
      </p:pic>
    </p:spTree>
    <p:extLst>
      <p:ext uri="{BB962C8B-B14F-4D97-AF65-F5344CB8AC3E}">
        <p14:creationId xmlns:p14="http://schemas.microsoft.com/office/powerpoint/2010/main" val="2055396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8875" y="318655"/>
            <a:ext cx="8268621" cy="646331"/>
          </a:xfrm>
          <a:prstGeom prst="rect">
            <a:avLst/>
          </a:prstGeom>
          <a:noFill/>
        </p:spPr>
        <p:txBody>
          <a:bodyPr wrap="square" rtlCol="0">
            <a:spAutoFit/>
          </a:bodyPr>
          <a:lstStyle/>
          <a:p>
            <a:pPr>
              <a:lnSpc>
                <a:spcPct val="150000"/>
              </a:lnSpc>
            </a:pPr>
            <a:r>
              <a:rPr lang="en-US" sz="2400" b="1" dirty="0">
                <a:latin typeface="UTM Avo" panose="02040603050506020204" pitchFamily="18" charset="0"/>
              </a:rPr>
              <a:t>2. </a:t>
            </a:r>
            <a:r>
              <a:rPr lang="en-US" sz="2400" dirty="0" err="1">
                <a:latin typeface="UTM Avo" panose="02040603050506020204" pitchFamily="18" charset="0"/>
              </a:rPr>
              <a:t>Viết</a:t>
            </a:r>
            <a:r>
              <a:rPr lang="en-US" sz="2400" dirty="0">
                <a:latin typeface="UTM Avo" panose="02040603050506020204" pitchFamily="18" charset="0"/>
              </a:rPr>
              <a:t> 3-4 </a:t>
            </a:r>
            <a:r>
              <a:rPr lang="en-US" sz="2400" dirty="0" err="1">
                <a:latin typeface="UTM Avo" panose="02040603050506020204" pitchFamily="18" charset="0"/>
              </a:rPr>
              <a:t>câu</a:t>
            </a:r>
            <a:r>
              <a:rPr lang="en-US" sz="2400" dirty="0">
                <a:latin typeface="UTM Avo" panose="02040603050506020204" pitchFamily="18" charset="0"/>
              </a:rPr>
              <a:t> </a:t>
            </a:r>
            <a:r>
              <a:rPr lang="en-US" sz="2400" dirty="0" err="1">
                <a:latin typeface="UTM Avo" panose="02040603050506020204" pitchFamily="18" charset="0"/>
              </a:rPr>
              <a:t>giới</a:t>
            </a:r>
            <a:r>
              <a:rPr lang="en-US" sz="2400" dirty="0">
                <a:latin typeface="UTM Avo" panose="02040603050506020204" pitchFamily="18" charset="0"/>
              </a:rPr>
              <a:t> </a:t>
            </a:r>
            <a:r>
              <a:rPr lang="en-US" sz="2400" dirty="0" err="1">
                <a:latin typeface="UTM Avo" panose="02040603050506020204" pitchFamily="18" charset="0"/>
              </a:rPr>
              <a:t>thiệu</a:t>
            </a:r>
            <a:r>
              <a:rPr lang="en-US" sz="2400" dirty="0">
                <a:latin typeface="UTM Avo" panose="02040603050506020204" pitchFamily="18" charset="0"/>
              </a:rPr>
              <a:t> </a:t>
            </a:r>
            <a:r>
              <a:rPr lang="en-US" sz="2400" dirty="0" err="1">
                <a:latin typeface="UTM Avo" panose="02040603050506020204" pitchFamily="18" charset="0"/>
              </a:rPr>
              <a:t>về</a:t>
            </a:r>
            <a:r>
              <a:rPr lang="en-US" sz="2400" dirty="0">
                <a:latin typeface="UTM Avo" panose="02040603050506020204" pitchFamily="18" charset="0"/>
              </a:rPr>
              <a:t> </a:t>
            </a:r>
            <a:r>
              <a:rPr lang="en-US" sz="2400" dirty="0" err="1">
                <a:latin typeface="UTM Avo" panose="02040603050506020204" pitchFamily="18" charset="0"/>
              </a:rPr>
              <a:t>một</a:t>
            </a:r>
            <a:r>
              <a:rPr lang="en-US" sz="2400" dirty="0">
                <a:latin typeface="UTM Avo" panose="02040603050506020204" pitchFamily="18" charset="0"/>
              </a:rPr>
              <a:t> </a:t>
            </a:r>
            <a:r>
              <a:rPr lang="en-US" sz="2400" dirty="0" err="1">
                <a:latin typeface="UTM Avo" panose="02040603050506020204" pitchFamily="18" charset="0"/>
              </a:rPr>
              <a:t>đồ</a:t>
            </a:r>
            <a:r>
              <a:rPr lang="en-US" sz="2400" dirty="0">
                <a:latin typeface="UTM Avo" panose="02040603050506020204" pitchFamily="18" charset="0"/>
              </a:rPr>
              <a:t> </a:t>
            </a:r>
            <a:r>
              <a:rPr lang="en-US" sz="2400" dirty="0" err="1">
                <a:latin typeface="UTM Avo" panose="02040603050506020204" pitchFamily="18" charset="0"/>
              </a:rPr>
              <a:t>vật</a:t>
            </a:r>
            <a:r>
              <a:rPr lang="en-US" sz="2400" dirty="0">
                <a:latin typeface="UTM Avo" panose="02040603050506020204" pitchFamily="18" charset="0"/>
              </a:rPr>
              <a:t> </a:t>
            </a:r>
            <a:r>
              <a:rPr lang="en-US" sz="2400" dirty="0" err="1">
                <a:latin typeface="UTM Avo" panose="02040603050506020204" pitchFamily="18" charset="0"/>
              </a:rPr>
              <a:t>được</a:t>
            </a:r>
            <a:r>
              <a:rPr lang="en-US" sz="2400" dirty="0">
                <a:latin typeface="UTM Avo" panose="02040603050506020204" pitchFamily="18" charset="0"/>
              </a:rPr>
              <a:t> </a:t>
            </a:r>
            <a:r>
              <a:rPr lang="en-US" sz="2400" dirty="0" err="1">
                <a:latin typeface="UTM Avo" panose="02040603050506020204" pitchFamily="18" charset="0"/>
              </a:rPr>
              <a:t>dùng</a:t>
            </a:r>
            <a:r>
              <a:rPr lang="en-US" sz="2400" dirty="0">
                <a:latin typeface="UTM Avo" panose="02040603050506020204" pitchFamily="18" charset="0"/>
              </a:rPr>
              <a:t> </a:t>
            </a:r>
            <a:r>
              <a:rPr lang="en-US" sz="2400" dirty="0" err="1">
                <a:latin typeface="UTM Avo" panose="02040603050506020204" pitchFamily="18" charset="0"/>
              </a:rPr>
              <a:t>để</a:t>
            </a:r>
            <a:r>
              <a:rPr lang="en-US" sz="2400" dirty="0">
                <a:latin typeface="UTM Avo" panose="02040603050506020204" pitchFamily="18" charset="0"/>
              </a:rPr>
              <a:t> </a:t>
            </a:r>
            <a:r>
              <a:rPr lang="en-US" sz="2400" dirty="0" err="1">
                <a:latin typeface="UTM Avo" panose="02040603050506020204" pitchFamily="18" charset="0"/>
              </a:rPr>
              <a:t>vẽ</a:t>
            </a:r>
            <a:endParaRPr lang="en-US" sz="2400" dirty="0">
              <a:latin typeface="UTM Avo" panose="02040603050506020204" pitchFamily="18" charset="0"/>
            </a:endParaRPr>
          </a:p>
        </p:txBody>
      </p:sp>
      <p:pic>
        <p:nvPicPr>
          <p:cNvPr id="3"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762000" y="304800"/>
            <a:ext cx="746093" cy="60304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20210409090849_wm_shs-tieng-viet-2-tap-1"/>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286" t="10222" r="6689" b="53198"/>
          <a:stretch/>
        </p:blipFill>
        <p:spPr bwMode="auto">
          <a:xfrm>
            <a:off x="2133601" y="1295400"/>
            <a:ext cx="9067800" cy="5057863"/>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484581" y="875126"/>
            <a:ext cx="2362200" cy="11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943600" y="875126"/>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18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266"/>
                                        </p:tgtEl>
                                        <p:attrNameLst>
                                          <p:attrName>style.visibility</p:attrName>
                                        </p:attrNameLst>
                                      </p:cBhvr>
                                      <p:to>
                                        <p:strVal val="visible"/>
                                      </p:to>
                                    </p:set>
                                    <p:animEffect transition="in" filter="fade">
                                      <p:cBhvr>
                                        <p:cTn id="16" dur="500"/>
                                        <p:tgtEl>
                                          <p:spTgt spid="1126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46009-4DF3-4815-81FD-A32A6A562ED6}"/>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D83A0A6-1CDB-4DFD-9852-B0F54CFE7BF0}"/>
              </a:ext>
            </a:extLst>
          </p:cNvPr>
          <p:cNvSpPr txBox="1"/>
          <p:nvPr/>
        </p:nvSpPr>
        <p:spPr>
          <a:xfrm>
            <a:off x="2981738" y="710502"/>
            <a:ext cx="9117496" cy="646331"/>
          </a:xfrm>
          <a:prstGeom prst="rect">
            <a:avLst/>
          </a:prstGeom>
          <a:noFill/>
        </p:spPr>
        <p:txBody>
          <a:bodyPr wrap="square" rtlCol="0">
            <a:spAutoFit/>
          </a:bodyPr>
          <a:lstStyle/>
          <a:p>
            <a:r>
              <a:rPr lang="en-US" sz="3600" b="1" dirty="0" err="1">
                <a:solidFill>
                  <a:srgbClr val="FF0000"/>
                </a:solidFill>
                <a:effectLst/>
                <a:latin typeface="UTM Avo" panose="02040603050506020204" pitchFamily="18" charset="0"/>
                <a:ea typeface="Calibri" panose="020F0502020204030204" pitchFamily="34" charset="0"/>
              </a:rPr>
              <a:t>Em</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muốn</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giới</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thiệu</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về</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đồ</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vật</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nào</a:t>
            </a:r>
            <a:r>
              <a:rPr lang="en-US" sz="3600" b="1" dirty="0">
                <a:solidFill>
                  <a:srgbClr val="FF0000"/>
                </a:solidFill>
                <a:effectLst/>
                <a:latin typeface="UTM Avo" panose="02040603050506020204" pitchFamily="18" charset="0"/>
                <a:ea typeface="Calibri" panose="020F0502020204030204" pitchFamily="34" charset="0"/>
              </a:rPr>
              <a:t>? </a:t>
            </a:r>
            <a:endParaRPr lang="en-US" sz="36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id="{249950AD-1683-43E8-941B-BBB0746A0360}"/>
              </a:ext>
            </a:extLst>
          </p:cNvPr>
          <p:cNvSpPr txBox="1"/>
          <p:nvPr/>
        </p:nvSpPr>
        <p:spPr>
          <a:xfrm>
            <a:off x="1219200" y="3087757"/>
            <a:ext cx="9740348" cy="1490729"/>
          </a:xfrm>
          <a:prstGeom prst="rect">
            <a:avLst/>
          </a:prstGeom>
          <a:noFill/>
        </p:spPr>
        <p:txBody>
          <a:bodyPr wrap="square" rtlCol="0">
            <a:spAutoFit/>
          </a:bodyPr>
          <a:lstStyle/>
          <a:p>
            <a:pPr marL="342900" marR="0" algn="just">
              <a:lnSpc>
                <a:spcPct val="150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chì</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tẩy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22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46009-4DF3-4815-81FD-A32A6A562ED6}"/>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D83A0A6-1CDB-4DFD-9852-B0F54CFE7BF0}"/>
              </a:ext>
            </a:extLst>
          </p:cNvPr>
          <p:cNvSpPr txBox="1"/>
          <p:nvPr/>
        </p:nvSpPr>
        <p:spPr>
          <a:xfrm>
            <a:off x="2981738" y="710502"/>
            <a:ext cx="9117496" cy="646331"/>
          </a:xfrm>
          <a:prstGeom prst="rect">
            <a:avLst/>
          </a:prstGeom>
          <a:noFill/>
        </p:spPr>
        <p:txBody>
          <a:bodyPr wrap="square" rtlCol="0">
            <a:spAutoFit/>
          </a:bodyPr>
          <a:lstStyle/>
          <a:p>
            <a:r>
              <a:rPr lang="en-US" sz="3600" b="1" dirty="0" err="1">
                <a:solidFill>
                  <a:srgbClr val="FF0000"/>
                </a:solidFill>
                <a:effectLst/>
                <a:latin typeface="UTM Avo" panose="02040603050506020204" pitchFamily="18" charset="0"/>
                <a:ea typeface="Calibri" panose="020F0502020204030204" pitchFamily="34" charset="0"/>
              </a:rPr>
              <a:t>Đồ</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vật</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đó</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có</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đặc</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điểm</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gì</a:t>
            </a:r>
            <a:r>
              <a:rPr lang="en-US" sz="3600" b="1" dirty="0">
                <a:solidFill>
                  <a:srgbClr val="FF0000"/>
                </a:solidFill>
                <a:effectLst/>
                <a:latin typeface="UTM Avo" panose="02040603050506020204" pitchFamily="18" charset="0"/>
                <a:ea typeface="Calibri" panose="020F0502020204030204" pitchFamily="34" charset="0"/>
              </a:rPr>
              <a:t>? </a:t>
            </a:r>
            <a:endParaRPr lang="en-US" sz="36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id="{249950AD-1683-43E8-941B-BBB0746A0360}"/>
              </a:ext>
            </a:extLst>
          </p:cNvPr>
          <p:cNvSpPr txBox="1"/>
          <p:nvPr/>
        </p:nvSpPr>
        <p:spPr>
          <a:xfrm>
            <a:off x="675861" y="3140765"/>
            <a:ext cx="10522226" cy="2608535"/>
          </a:xfrm>
          <a:prstGeom prst="rect">
            <a:avLst/>
          </a:prstGeom>
          <a:noFill/>
        </p:spPr>
        <p:txBody>
          <a:bodyPr wrap="square" rtlCol="0">
            <a:spAutoFit/>
          </a:bodyPr>
          <a:lstStyle/>
          <a:p>
            <a:pPr marR="0" lvl="0" algn="just">
              <a:lnSpc>
                <a:spcPct val="15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gn="just">
              <a:lnSpc>
                <a:spcPct val="150000"/>
              </a:lnSpc>
              <a:spcBef>
                <a:spcPts val="0"/>
              </a:spcBef>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29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46009-4DF3-4815-81FD-A32A6A562ED6}"/>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D83A0A6-1CDB-4DFD-9852-B0F54CFE7BF0}"/>
              </a:ext>
            </a:extLst>
          </p:cNvPr>
          <p:cNvSpPr txBox="1"/>
          <p:nvPr/>
        </p:nvSpPr>
        <p:spPr>
          <a:xfrm>
            <a:off x="2981738" y="710502"/>
            <a:ext cx="9117496" cy="584775"/>
          </a:xfrm>
          <a:prstGeom prst="rect">
            <a:avLst/>
          </a:prstGeom>
          <a:noFill/>
        </p:spPr>
        <p:txBody>
          <a:bodyPr wrap="square" rtlCol="0">
            <a:spAutoFit/>
          </a:bodyPr>
          <a:lstStyle/>
          <a:p>
            <a:r>
              <a:rPr lang="en-US" sz="3200" b="1" dirty="0" err="1">
                <a:solidFill>
                  <a:srgbClr val="FF0000"/>
                </a:solidFill>
                <a:effectLst/>
                <a:latin typeface="UTM Avo" panose="02040603050506020204" pitchFamily="18" charset="0"/>
                <a:ea typeface="Calibri" panose="020F0502020204030204" pitchFamily="34" charset="0"/>
              </a:rPr>
              <a:t>Em</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dùng</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đồ</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vật</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đó</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như</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thế</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nào</a:t>
            </a:r>
            <a:r>
              <a:rPr lang="en-US" sz="3200" b="1" dirty="0">
                <a:solidFill>
                  <a:srgbClr val="FF0000"/>
                </a:solidFill>
                <a:effectLst/>
                <a:latin typeface="UTM Avo" panose="02040603050506020204" pitchFamily="18" charset="0"/>
                <a:ea typeface="Calibri" panose="020F0502020204030204" pitchFamily="34" charset="0"/>
              </a:rPr>
              <a:t> ? </a:t>
            </a:r>
            <a:endParaRPr lang="en-US" sz="32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id="{249950AD-1683-43E8-941B-BBB0746A0360}"/>
              </a:ext>
            </a:extLst>
          </p:cNvPr>
          <p:cNvSpPr txBox="1"/>
          <p:nvPr/>
        </p:nvSpPr>
        <p:spPr>
          <a:xfrm>
            <a:off x="675861" y="3140765"/>
            <a:ext cx="11290852" cy="2285369"/>
          </a:xfrm>
          <a:prstGeom prst="rect">
            <a:avLst/>
          </a:prstGeom>
          <a:noFill/>
        </p:spPr>
        <p:txBody>
          <a:bodyPr wrap="square" rtlCol="0">
            <a:spAutoFit/>
          </a:bodyPr>
          <a:lstStyle/>
          <a:p>
            <a:pPr marR="0" lvl="0">
              <a:lnSpc>
                <a:spcPct val="13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3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485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4"/>
          <p:cNvSpPr>
            <a:spLocks noChangeArrowheads="1" noChangeShapeType="1" noTextEdit="1"/>
          </p:cNvSpPr>
          <p:nvPr/>
        </p:nvSpPr>
        <p:spPr bwMode="auto">
          <a:xfrm>
            <a:off x="1676400" y="2057400"/>
            <a:ext cx="9144000" cy="1143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ĐUỔI HÌNH BẮT CHỮ</a:t>
            </a:r>
          </a:p>
        </p:txBody>
      </p:sp>
    </p:spTree>
    <p:extLst>
      <p:ext uri="{BB962C8B-B14F-4D97-AF65-F5344CB8AC3E}">
        <p14:creationId xmlns:p14="http://schemas.microsoft.com/office/powerpoint/2010/main" val="3949210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46009-4DF3-4815-81FD-A32A6A562ED6}"/>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D83A0A6-1CDB-4DFD-9852-B0F54CFE7BF0}"/>
              </a:ext>
            </a:extLst>
          </p:cNvPr>
          <p:cNvSpPr txBox="1"/>
          <p:nvPr/>
        </p:nvSpPr>
        <p:spPr>
          <a:xfrm>
            <a:off x="2981738" y="710502"/>
            <a:ext cx="9117496" cy="523220"/>
          </a:xfrm>
          <a:prstGeom prst="rect">
            <a:avLst/>
          </a:prstGeom>
          <a:noFill/>
        </p:spPr>
        <p:txBody>
          <a:bodyPr wrap="square" rtlCol="0">
            <a:spAutoFit/>
          </a:bodyPr>
          <a:lstStyle/>
          <a:p>
            <a:r>
              <a:rPr lang="en-US" sz="2800" b="1" dirty="0" err="1">
                <a:solidFill>
                  <a:srgbClr val="FF0000"/>
                </a:solidFill>
                <a:effectLst/>
                <a:latin typeface="UTM Avo" panose="02040603050506020204" pitchFamily="18" charset="0"/>
                <a:ea typeface="Calibri" panose="020F0502020204030204" pitchFamily="34" charset="0"/>
              </a:rPr>
              <a:t>Nó</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giúp</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ích</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gì</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cho</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em</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trong</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việc</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vẽ</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tranh</a:t>
            </a:r>
            <a:r>
              <a:rPr lang="en-US" sz="2800" b="1" dirty="0">
                <a:solidFill>
                  <a:srgbClr val="FF0000"/>
                </a:solidFill>
                <a:effectLst/>
                <a:latin typeface="UTM Avo" panose="02040603050506020204" pitchFamily="18" charset="0"/>
                <a:ea typeface="Calibri" panose="020F0502020204030204" pitchFamily="34" charset="0"/>
              </a:rPr>
              <a:t>? </a:t>
            </a:r>
            <a:endParaRPr lang="en-US" sz="28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id="{249950AD-1683-43E8-941B-BBB0746A0360}"/>
              </a:ext>
            </a:extLst>
          </p:cNvPr>
          <p:cNvSpPr txBox="1"/>
          <p:nvPr/>
        </p:nvSpPr>
        <p:spPr>
          <a:xfrm>
            <a:off x="675861" y="3140765"/>
            <a:ext cx="11290852" cy="2229393"/>
          </a:xfrm>
          <a:prstGeom prst="rect">
            <a:avLst/>
          </a:prstGeom>
          <a:noFill/>
        </p:spPr>
        <p:txBody>
          <a:bodyPr wrap="square" rtlCol="0">
            <a:spAutoFit/>
          </a:bodyPr>
          <a:lstStyle/>
          <a:p>
            <a:pPr marR="0" lvl="0">
              <a:lnSpc>
                <a:spcPct val="150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50000"/>
              </a:lnSpc>
              <a:spcBef>
                <a:spcPts val="0"/>
              </a:spcBef>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010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46009-4DF3-4815-81FD-A32A6A562ED6}"/>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D83A0A6-1CDB-4DFD-9852-B0F54CFE7BF0}"/>
              </a:ext>
            </a:extLst>
          </p:cNvPr>
          <p:cNvSpPr txBox="1"/>
          <p:nvPr/>
        </p:nvSpPr>
        <p:spPr>
          <a:xfrm>
            <a:off x="2981738" y="710502"/>
            <a:ext cx="9117496" cy="523220"/>
          </a:xfrm>
          <a:prstGeom prst="rect">
            <a:avLst/>
          </a:prstGeom>
          <a:noFill/>
        </p:spPr>
        <p:txBody>
          <a:bodyPr wrap="square" rtlCol="0">
            <a:spAutoFit/>
          </a:bodyPr>
          <a:lstStyle/>
          <a:p>
            <a:r>
              <a:rPr lang="en-US" sz="2800" b="1" dirty="0" err="1">
                <a:solidFill>
                  <a:srgbClr val="FF0000"/>
                </a:solidFill>
                <a:effectLst/>
                <a:latin typeface="UTM Avo" panose="02040603050506020204" pitchFamily="18" charset="0"/>
                <a:ea typeface="Calibri" panose="020F0502020204030204" pitchFamily="34" charset="0"/>
              </a:rPr>
              <a:t>Giới</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thiệu</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một</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đồ</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dùng</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học</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tập</a:t>
            </a:r>
            <a:r>
              <a:rPr lang="en-US" sz="2800" b="1" dirty="0">
                <a:solidFill>
                  <a:srgbClr val="FF0000"/>
                </a:solidFill>
                <a:effectLst/>
                <a:latin typeface="UTM Avo" panose="02040603050506020204" pitchFamily="18" charset="0"/>
                <a:ea typeface="Calibri" panose="020F0502020204030204" pitchFamily="34" charset="0"/>
              </a:rPr>
              <a:t> </a:t>
            </a:r>
            <a:endParaRPr lang="en-US" sz="28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id="{249950AD-1683-43E8-941B-BBB0746A0360}"/>
              </a:ext>
            </a:extLst>
          </p:cNvPr>
          <p:cNvSpPr txBox="1"/>
          <p:nvPr/>
        </p:nvSpPr>
        <p:spPr>
          <a:xfrm>
            <a:off x="479685" y="2721041"/>
            <a:ext cx="11272604" cy="3562642"/>
          </a:xfrm>
          <a:prstGeom prst="rect">
            <a:avLst/>
          </a:prstGeom>
          <a:noFill/>
        </p:spPr>
        <p:txBody>
          <a:bodyPr wrap="square" rtlCol="0">
            <a:spAutoFit/>
          </a:bodyPr>
          <a:lstStyle/>
          <a:p>
            <a:pPr marL="0" marR="0">
              <a:lnSpc>
                <a:spcPct val="150000"/>
              </a:lnSpc>
              <a:spcBef>
                <a:spcPts val="0"/>
              </a:spcBef>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50000"/>
              </a:lnSpc>
              <a:spcBef>
                <a:spcPts val="0"/>
              </a:spcBef>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285750" marR="0" indent="-285750">
              <a:lnSpc>
                <a:spcPct val="150000"/>
              </a:lnSpc>
              <a:spcBef>
                <a:spcPts val="0"/>
              </a:spcBef>
              <a:spcAft>
                <a:spcPts val="800"/>
              </a:spcAft>
              <a:buFontTx/>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85750" marR="0" indent="-285750">
              <a:lnSpc>
                <a:spcPct val="150000"/>
              </a:lnSpc>
              <a:spcBef>
                <a:spcPts val="0"/>
              </a:spcBef>
              <a:spcAft>
                <a:spcPts val="800"/>
              </a:spcAft>
              <a:buFontTx/>
              <a:buChar char="-"/>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641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191" y="1143000"/>
            <a:ext cx="5895109" cy="5715000"/>
          </a:xfrm>
          <a:prstGeom prst="rect">
            <a:avLst/>
          </a:prstGeom>
        </p:spPr>
      </p:pic>
      <p:sp>
        <p:nvSpPr>
          <p:cNvPr id="7" name="Rectangle 6"/>
          <p:cNvSpPr/>
          <p:nvPr/>
        </p:nvSpPr>
        <p:spPr>
          <a:xfrm>
            <a:off x="4478482" y="304800"/>
            <a:ext cx="2546274" cy="1676400"/>
          </a:xfrm>
          <a:prstGeom prst="rect">
            <a:avLst/>
          </a:prstGeom>
          <a:noFill/>
        </p:spPr>
        <p:txBody>
          <a:bodyPr wrap="none" lIns="91440" tIns="45720" rIns="91440" bIns="45720" numCol="1">
            <a:prstTxWarp prst="textCascade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err="1">
                <a:ln/>
                <a:solidFill>
                  <a:schemeClr val="accent6">
                    <a:lumMod val="75000"/>
                  </a:schemeClr>
                </a:solidFill>
              </a:rPr>
              <a:t>Lưu</a:t>
            </a:r>
            <a:r>
              <a:rPr lang="en-US" sz="5400" b="1" dirty="0">
                <a:ln/>
                <a:solidFill>
                  <a:schemeClr val="accent6">
                    <a:lumMod val="75000"/>
                  </a:schemeClr>
                </a:solidFill>
              </a:rPr>
              <a:t> ý</a:t>
            </a:r>
          </a:p>
        </p:txBody>
      </p:sp>
      <p:sp>
        <p:nvSpPr>
          <p:cNvPr id="2" name="TextBox 1"/>
          <p:cNvSpPr txBox="1"/>
          <p:nvPr/>
        </p:nvSpPr>
        <p:spPr>
          <a:xfrm rot="21412779">
            <a:off x="5448710" y="2402667"/>
            <a:ext cx="4373583" cy="3194721"/>
          </a:xfrm>
          <a:prstGeom prst="rect">
            <a:avLst/>
          </a:prstGeom>
          <a:noFill/>
        </p:spPr>
        <p:txBody>
          <a:bodyPr wrap="square" rtlCol="0">
            <a:spAutoFit/>
          </a:bodyPr>
          <a:lstStyle/>
          <a:p>
            <a:pPr algn="just">
              <a:lnSpc>
                <a:spcPct val="120000"/>
              </a:lnSpc>
            </a:pPr>
            <a:r>
              <a:rPr lang="en-US" sz="2800" dirty="0" err="1">
                <a:latin typeface="HP001 5H" panose="020B0603050302020204" pitchFamily="34" charset="0"/>
                <a:cs typeface="HP001 5H" panose="020B0603050302020204" pitchFamily="34" charset="0"/>
              </a:rPr>
              <a:t>Bài</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văn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cần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đủ</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số</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câu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Câu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văn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cần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diễn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đạt</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rõ</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nội</a:t>
            </a:r>
            <a:r>
              <a:rPr lang="en-US" sz="2800" dirty="0">
                <a:latin typeface="HP001 5H" panose="020B0603050302020204" pitchFamily="34" charset="0"/>
                <a:cs typeface="HP001 5H" panose="020B0603050302020204" pitchFamily="34" charset="0"/>
              </a:rPr>
              <a:t> dung </a:t>
            </a:r>
            <a:r>
              <a:rPr lang="en-US" sz="2800" dirty="0" err="1">
                <a:latin typeface="HP001 5H" panose="020B0603050302020204" pitchFamily="34" charset="0"/>
                <a:cs typeface="HP001 5H" panose="020B0603050302020204" pitchFamily="34" charset="0"/>
              </a:rPr>
              <a:t>và</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sử</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dụng</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đúng</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dấu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câu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Các</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câu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văn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cần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có</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sự</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liên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kết</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về</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nội</a:t>
            </a:r>
            <a:r>
              <a:rPr lang="en-US" sz="2800" dirty="0">
                <a:latin typeface="HP001 5H" panose="020B0603050302020204" pitchFamily="34" charset="0"/>
                <a:cs typeface="HP001 5H" panose="020B0603050302020204" pitchFamily="34" charset="0"/>
              </a:rPr>
              <a:t> dung </a:t>
            </a:r>
            <a:r>
              <a:rPr lang="en-US" sz="2800" dirty="0" err="1">
                <a:latin typeface="HP001 5H" panose="020B0603050302020204" pitchFamily="34" charset="0"/>
                <a:cs typeface="HP001 5H" panose="020B0603050302020204" pitchFamily="34" charset="0"/>
              </a:rPr>
              <a:t>và</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có</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hình</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ảnh</a:t>
            </a:r>
            <a:r>
              <a:rPr lang="en-US" sz="2800" dirty="0">
                <a:latin typeface="HP001 5H" panose="020B0603050302020204" pitchFamily="34" charset="0"/>
                <a:cs typeface="HP001 5H" panose="020B0603050302020204" pitchFamily="34" charset="0"/>
              </a:rPr>
              <a:t>.</a:t>
            </a:r>
          </a:p>
        </p:txBody>
      </p:sp>
    </p:spTree>
    <p:extLst>
      <p:ext uri="{BB962C8B-B14F-4D97-AF65-F5344CB8AC3E}">
        <p14:creationId xmlns:p14="http://schemas.microsoft.com/office/powerpoint/2010/main" val="8215858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971800"/>
            <a:ext cx="10515600" cy="1222375"/>
          </a:xfrm>
        </p:spPr>
        <p:txBody>
          <a:bodyPr>
            <a:noAutofit/>
          </a:bodyPr>
          <a:lstStyle/>
          <a:p>
            <a:pPr marL="0" indent="0" algn="ctr">
              <a:lnSpc>
                <a:spcPct val="150000"/>
              </a:lnSpc>
              <a:buNone/>
            </a:pPr>
            <a:r>
              <a:rPr lang="en-US" sz="2400" b="1" dirty="0" err="1" smtClean="0">
                <a:solidFill>
                  <a:srgbClr val="002060"/>
                </a:solidFill>
                <a:latin typeface="HP001 4 hàng" panose="020B0603050302020204" pitchFamily="34" charset="0"/>
              </a:rPr>
              <a:t>Bài</a:t>
            </a:r>
            <a:r>
              <a:rPr lang="en-US" sz="2400" b="1" dirty="0" smtClean="0">
                <a:solidFill>
                  <a:srgbClr val="002060"/>
                </a:solidFill>
                <a:latin typeface="HP001 4 hàng" panose="020B0603050302020204" pitchFamily="34" charset="0"/>
              </a:rPr>
              <a:t> </a:t>
            </a:r>
            <a:r>
              <a:rPr lang="en-US" sz="2400" b="1" dirty="0" err="1" smtClean="0">
                <a:solidFill>
                  <a:srgbClr val="002060"/>
                </a:solidFill>
                <a:latin typeface="HP001 4 hàng" panose="020B0603050302020204" pitchFamily="34" charset="0"/>
              </a:rPr>
              <a:t>làm</a:t>
            </a:r>
            <a:endParaRPr lang="en-US" sz="2400" b="1" dirty="0">
              <a:solidFill>
                <a:srgbClr val="002060"/>
              </a:solidFill>
              <a:latin typeface="HP001 4 hàng" panose="020B0603050302020204" pitchFamily="34" charset="0"/>
            </a:endParaRPr>
          </a:p>
          <a:p>
            <a:pPr marL="0" indent="0" algn="just">
              <a:lnSpc>
                <a:spcPct val="150000"/>
              </a:lnSpc>
              <a:buNone/>
            </a:pPr>
            <a:r>
              <a:rPr lang="en-US" sz="2400" b="1" dirty="0" smtClean="0">
                <a:solidFill>
                  <a:srgbClr val="002060"/>
                </a:solidFill>
                <a:latin typeface="HP001 4 hàng" panose="020B0603050302020204" pitchFamily="34" charset="0"/>
              </a:rPr>
              <a:t>	</a:t>
            </a:r>
            <a:r>
              <a:rPr lang="vi-VN" sz="2400" b="1" dirty="0" smtClean="0">
                <a:solidFill>
                  <a:srgbClr val="002060"/>
                </a:solidFill>
                <a:latin typeface="HP001 4 hàng" panose="020B0603050302020204" pitchFamily="34" charset="0"/>
              </a:rPr>
              <a:t>Nhân </a:t>
            </a:r>
            <a:r>
              <a:rPr lang="vi-VN" sz="2400" b="1" dirty="0">
                <a:solidFill>
                  <a:srgbClr val="002060"/>
                </a:solidFill>
                <a:latin typeface="HP001 4 hàng" panose="020B0603050302020204" pitchFamily="34" charset="0"/>
              </a:rPr>
              <a:t>dịp năm học mới, mẹ tặng cho em một hộp màu. Hộp có hình chữ nhật. Lớp vỏ bên ngoài được trang trí hình chú mèo máy Đô-rê-mon. Bên trong có các ngăn đựng các màu. Hộp có tất cả mười hai màu khác nhau. Nó giúp cho bức tranh của em có màu sắc sinh động, đẹp đẽ</a:t>
            </a:r>
            <a:r>
              <a:rPr lang="vi-VN" sz="2400" b="1" dirty="0" smtClean="0">
                <a:solidFill>
                  <a:srgbClr val="002060"/>
                </a:solidFill>
                <a:latin typeface="HP001 4 hàng" panose="020B0603050302020204" pitchFamily="34" charset="0"/>
              </a:rPr>
              <a:t>.</a:t>
            </a:r>
            <a:r>
              <a:rPr lang="en-US" sz="2400" b="1" dirty="0" smtClean="0">
                <a:solidFill>
                  <a:srgbClr val="002060"/>
                </a:solidFill>
                <a:latin typeface="HP001 4 hàng" panose="020B0603050302020204" pitchFamily="34" charset="0"/>
              </a:rPr>
              <a:t> </a:t>
            </a:r>
            <a:r>
              <a:rPr lang="en-US" sz="2400" b="1" dirty="0" err="1" smtClean="0">
                <a:solidFill>
                  <a:srgbClr val="002060"/>
                </a:solidFill>
                <a:latin typeface="HP001 4 hàng" panose="020B0603050302020204" pitchFamily="34" charset="0"/>
              </a:rPr>
              <a:t>Em</a:t>
            </a:r>
            <a:r>
              <a:rPr lang="en-US" sz="2400" b="1" dirty="0" smtClean="0">
                <a:solidFill>
                  <a:srgbClr val="002060"/>
                </a:solidFill>
                <a:latin typeface="HP001 4 hàng" panose="020B0603050302020204" pitchFamily="34" charset="0"/>
              </a:rPr>
              <a:t> </a:t>
            </a:r>
            <a:r>
              <a:rPr lang="en-US" sz="2400" b="1" dirty="0" err="1" smtClean="0">
                <a:solidFill>
                  <a:srgbClr val="002060"/>
                </a:solidFill>
                <a:latin typeface="HP001 4 hàng" panose="020B0603050302020204" pitchFamily="34" charset="0"/>
              </a:rPr>
              <a:t>sẽ</a:t>
            </a:r>
            <a:r>
              <a:rPr lang="en-US" sz="2400" b="1" dirty="0" smtClean="0">
                <a:solidFill>
                  <a:srgbClr val="002060"/>
                </a:solidFill>
                <a:latin typeface="HP001 4 hàng" panose="020B0603050302020204" pitchFamily="34" charset="0"/>
              </a:rPr>
              <a:t> </a:t>
            </a:r>
            <a:r>
              <a:rPr lang="en-US" sz="2400" b="1" dirty="0" err="1" smtClean="0">
                <a:solidFill>
                  <a:srgbClr val="002060"/>
                </a:solidFill>
                <a:latin typeface="HP001 4 hàng" panose="020B0603050302020204" pitchFamily="34" charset="0"/>
              </a:rPr>
              <a:t>giữ</a:t>
            </a:r>
            <a:r>
              <a:rPr lang="en-US" sz="2400" b="1" dirty="0" smtClean="0">
                <a:solidFill>
                  <a:srgbClr val="002060"/>
                </a:solidFill>
                <a:latin typeface="HP001 4 hàng" panose="020B0603050302020204" pitchFamily="34" charset="0"/>
              </a:rPr>
              <a:t> </a:t>
            </a:r>
            <a:r>
              <a:rPr lang="en-US" sz="2400" b="1" dirty="0" err="1" smtClean="0">
                <a:solidFill>
                  <a:srgbClr val="002060"/>
                </a:solidFill>
                <a:latin typeface="HP001 4 hàng" panose="020B0603050302020204" pitchFamily="34" charset="0"/>
              </a:rPr>
              <a:t>gìn</a:t>
            </a:r>
            <a:r>
              <a:rPr lang="en-US" sz="2400" b="1" dirty="0" smtClean="0">
                <a:solidFill>
                  <a:srgbClr val="002060"/>
                </a:solidFill>
                <a:latin typeface="HP001 4 hàng" panose="020B0603050302020204" pitchFamily="34" charset="0"/>
              </a:rPr>
              <a:t> </a:t>
            </a:r>
            <a:r>
              <a:rPr lang="en-US" sz="2400" b="1" dirty="0" err="1" smtClean="0">
                <a:solidFill>
                  <a:srgbClr val="002060"/>
                </a:solidFill>
                <a:latin typeface="HP001 4 hàng" panose="020B0603050302020204" pitchFamily="34" charset="0"/>
              </a:rPr>
              <a:t>nó</a:t>
            </a:r>
            <a:r>
              <a:rPr lang="en-US" sz="2400" b="1" dirty="0" smtClean="0">
                <a:solidFill>
                  <a:srgbClr val="002060"/>
                </a:solidFill>
                <a:latin typeface="HP001 4 hàng" panose="020B0603050302020204" pitchFamily="34" charset="0"/>
              </a:rPr>
              <a:t> </a:t>
            </a:r>
            <a:r>
              <a:rPr lang="en-US" sz="2400" b="1" dirty="0" err="1" smtClean="0">
                <a:solidFill>
                  <a:srgbClr val="002060"/>
                </a:solidFill>
                <a:latin typeface="HP001 4 hàng" panose="020B0603050302020204" pitchFamily="34" charset="0"/>
              </a:rPr>
              <a:t>thật</a:t>
            </a:r>
            <a:r>
              <a:rPr lang="en-US" sz="2400" b="1" dirty="0" smtClean="0">
                <a:solidFill>
                  <a:srgbClr val="002060"/>
                </a:solidFill>
                <a:latin typeface="HP001 4 hàng" panose="020B0603050302020204" pitchFamily="34" charset="0"/>
              </a:rPr>
              <a:t> </a:t>
            </a:r>
            <a:r>
              <a:rPr lang="en-US" sz="2400" b="1" dirty="0" err="1" smtClean="0">
                <a:solidFill>
                  <a:srgbClr val="002060"/>
                </a:solidFill>
                <a:latin typeface="HP001 4 hàng" panose="020B0603050302020204" pitchFamily="34" charset="0"/>
              </a:rPr>
              <a:t>cẩn</a:t>
            </a:r>
            <a:r>
              <a:rPr lang="en-US" sz="2400" b="1" dirty="0" smtClean="0">
                <a:solidFill>
                  <a:srgbClr val="002060"/>
                </a:solidFill>
                <a:latin typeface="HP001 4 hàng" panose="020B0603050302020204" pitchFamily="34" charset="0"/>
              </a:rPr>
              <a:t> </a:t>
            </a:r>
            <a:r>
              <a:rPr lang="en-US" sz="2400" b="1" dirty="0" err="1" smtClean="0">
                <a:solidFill>
                  <a:srgbClr val="002060"/>
                </a:solidFill>
                <a:latin typeface="HP001 4 hàng" panose="020B0603050302020204" pitchFamily="34" charset="0"/>
              </a:rPr>
              <a:t>thận</a:t>
            </a:r>
            <a:r>
              <a:rPr lang="en-US" sz="2400" b="1" smtClean="0">
                <a:solidFill>
                  <a:srgbClr val="002060"/>
                </a:solidFill>
                <a:latin typeface="HP001 4 hàng" panose="020B0603050302020204" pitchFamily="34" charset="0"/>
              </a:rPr>
              <a:t>.</a:t>
            </a:r>
            <a:endParaRPr lang="en-US" sz="2400" b="1" dirty="0">
              <a:solidFill>
                <a:srgbClr val="002060"/>
              </a:solidFill>
              <a:latin typeface="HP001 4 hàng" panose="020B0603050302020204" pitchFamily="34" charset="0"/>
            </a:endParaRPr>
          </a:p>
        </p:txBody>
      </p:sp>
      <p:sp>
        <p:nvSpPr>
          <p:cNvPr id="5" name="Content Placeholder 2"/>
          <p:cNvSpPr txBox="1">
            <a:spLocks/>
          </p:cNvSpPr>
          <p:nvPr/>
        </p:nvSpPr>
        <p:spPr>
          <a:xfrm>
            <a:off x="762000" y="152400"/>
            <a:ext cx="10515600" cy="1222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b="1" dirty="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Bài</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làm</a:t>
            </a:r>
            <a:r>
              <a:rPr lang="en-US" sz="2400" b="1" dirty="0">
                <a:solidFill>
                  <a:srgbClr val="002060"/>
                </a:solidFill>
                <a:latin typeface="HP001 4 hàng" panose="020B0603050302020204" pitchFamily="34" charset="0"/>
                <a:cs typeface="Times New Roman" panose="02020603050405020304" pitchFamily="18" charset="0"/>
              </a:rPr>
              <a:t/>
            </a:r>
            <a:br>
              <a:rPr lang="en-US" sz="2400" b="1" dirty="0">
                <a:solidFill>
                  <a:srgbClr val="002060"/>
                </a:solidFill>
                <a:latin typeface="HP001 4 hàng" panose="020B0603050302020204" pitchFamily="34" charset="0"/>
                <a:cs typeface="Times New Roman" panose="02020603050405020304" pitchFamily="18" charset="0"/>
              </a:rPr>
            </a:b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Nhân</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dịp</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sinh</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nhật</a:t>
            </a:r>
            <a:r>
              <a:rPr lang="en-US" sz="2400" b="1" dirty="0" smtClean="0">
                <a:solidFill>
                  <a:srgbClr val="002060"/>
                </a:solidFill>
                <a:latin typeface="HP001 4 hàng" panose="020B0603050302020204" pitchFamily="34" charset="0"/>
                <a:cs typeface="Times New Roman" panose="02020603050405020304" pitchFamily="18" charset="0"/>
              </a:rPr>
              <a:t> 7 </a:t>
            </a:r>
            <a:r>
              <a:rPr lang="en-US" sz="2400" b="1" dirty="0" err="1" smtClean="0">
                <a:solidFill>
                  <a:srgbClr val="002060"/>
                </a:solidFill>
                <a:latin typeface="HP001 4 hàng" panose="020B0603050302020204" pitchFamily="34" charset="0"/>
                <a:cs typeface="Times New Roman" panose="02020603050405020304" pitchFamily="18" charset="0"/>
              </a:rPr>
              <a:t>tuổi</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em</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được</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mẹ</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tặng</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một</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chiếc</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bút</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chì</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rất</a:t>
            </a:r>
            <a:r>
              <a:rPr lang="en-US" sz="2400" b="1" dirty="0" smtClean="0">
                <a:solidFill>
                  <a:srgbClr val="002060"/>
                </a:solidFill>
                <a:latin typeface="HP001 4 hàng" panose="020B0603050302020204" pitchFamily="34" charset="0"/>
                <a:cs typeface="Times New Roman" panose="02020603050405020304" pitchFamily="18" charset="0"/>
              </a:rPr>
              <a:t> </a:t>
            </a:r>
            <a:r>
              <a:rPr lang="en-US" sz="2400" b="1" dirty="0" err="1" smtClean="0">
                <a:solidFill>
                  <a:srgbClr val="002060"/>
                </a:solidFill>
                <a:latin typeface="HP001 4 hàng" panose="020B0603050302020204" pitchFamily="34" charset="0"/>
                <a:cs typeface="Times New Roman" panose="02020603050405020304" pitchFamily="18" charset="0"/>
              </a:rPr>
              <a:t>đẹp</a:t>
            </a:r>
            <a:r>
              <a:rPr lang="vi-VN" sz="2400" b="1" dirty="0" smtClean="0">
                <a:solidFill>
                  <a:srgbClr val="002060"/>
                </a:solidFill>
                <a:latin typeface="HP001 4 hàng" panose="020B0603050302020204" pitchFamily="34" charset="0"/>
                <a:cs typeface="Times New Roman" panose="02020603050405020304" pitchFamily="18" charset="0"/>
              </a:rPr>
              <a:t>. </a:t>
            </a:r>
            <a:r>
              <a:rPr lang="vi-VN" sz="2400" b="1" dirty="0">
                <a:solidFill>
                  <a:srgbClr val="002060"/>
                </a:solidFill>
                <a:latin typeface="HP001 4 hàng" panose="020B0603050302020204" pitchFamily="34" charset="0"/>
                <a:cs typeface="Times New Roman" panose="02020603050405020304" pitchFamily="18" charset="0"/>
              </a:rPr>
              <a:t>Chiếc bút của em có màu vàng. Độ dài khoảng một gang tay. Ruột bên trong có màu xám. Vỏ bên ngoài làm bằng gỗ. Cuối thân bút chì được gắn một cục tẩy bé. Bút chì đã giúp em vẽ được nhiều bức tranh đẹp.</a:t>
            </a:r>
            <a:endParaRPr lang="en-US" sz="2400" b="1" dirty="0">
              <a:solidFill>
                <a:srgbClr val="00206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35121772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A9009-06DD-F44B-89AC-0EDDF45BB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5" y="-17585"/>
            <a:ext cx="12321869" cy="6858000"/>
          </a:xfrm>
          <a:prstGeom prst="rect">
            <a:avLst/>
          </a:prstGeom>
        </p:spPr>
      </p:pic>
      <p:sp>
        <p:nvSpPr>
          <p:cNvPr id="4" name="TextBox 3">
            <a:extLst>
              <a:ext uri="{FF2B5EF4-FFF2-40B4-BE49-F238E27FC236}">
                <a16:creationId xmlns:a16="http://schemas.microsoft.com/office/drawing/2014/main" id="{40097049-EF09-1949-81F4-CA494A45070D}"/>
              </a:ext>
            </a:extLst>
          </p:cNvPr>
          <p:cNvSpPr txBox="1"/>
          <p:nvPr/>
        </p:nvSpPr>
        <p:spPr>
          <a:xfrm>
            <a:off x="800439" y="953869"/>
            <a:ext cx="9105561" cy="646331"/>
          </a:xfrm>
          <a:prstGeom prst="rect">
            <a:avLst/>
          </a:prstGeom>
          <a:noFill/>
        </p:spPr>
        <p:txBody>
          <a:bodyPr wrap="square" rtlCol="0">
            <a:spAutoFit/>
          </a:bodyPr>
          <a:lstStyle/>
          <a:p>
            <a:r>
              <a:rPr lang="en-VN" sz="3600" b="1" dirty="0">
                <a:solidFill>
                  <a:schemeClr val="bg1"/>
                </a:solidFill>
                <a:latin typeface="HP001 4 hàng" panose="020B0603050302020204" pitchFamily="34" charset="0"/>
                <a:cs typeface="Times New Roman" panose="02020603050405020304" pitchFamily="18" charset="0"/>
              </a:rPr>
              <a:t>Thứ</a:t>
            </a:r>
            <a:r>
              <a:rPr lang="en-US" sz="3600" b="1" dirty="0">
                <a:solidFill>
                  <a:schemeClr val="bg1"/>
                </a:solidFill>
                <a:latin typeface="HP001 4 hàng" panose="020B0603050302020204" pitchFamily="34" charset="0"/>
                <a:cs typeface="Times New Roman" panose="02020603050405020304" pitchFamily="18" charset="0"/>
              </a:rPr>
              <a:t> </a:t>
            </a:r>
            <a:r>
              <a:rPr lang="en-US" sz="3600" b="1" dirty="0" err="1">
                <a:solidFill>
                  <a:schemeClr val="bg1"/>
                </a:solidFill>
                <a:latin typeface="HP001 4 hàng" panose="020B0603050302020204" pitchFamily="34" charset="0"/>
                <a:cs typeface="Times New Roman" panose="02020603050405020304" pitchFamily="18" charset="0"/>
              </a:rPr>
              <a:t>sáu</a:t>
            </a:r>
            <a:r>
              <a:rPr lang="en-US" sz="3600" b="1" dirty="0">
                <a:solidFill>
                  <a:schemeClr val="bg1"/>
                </a:solidFill>
                <a:latin typeface="HP001 4 hàng" panose="020B0603050302020204" pitchFamily="34" charset="0"/>
                <a:cs typeface="Times New Roman" panose="02020603050405020304" pitchFamily="18" charset="0"/>
              </a:rPr>
              <a:t> </a:t>
            </a:r>
            <a:r>
              <a:rPr lang="en-VN" sz="3600" b="1" dirty="0">
                <a:solidFill>
                  <a:schemeClr val="bg1"/>
                </a:solidFill>
                <a:latin typeface="HP001 4 hàng" panose="020B0603050302020204" pitchFamily="34" charset="0"/>
                <a:cs typeface="Times New Roman" panose="02020603050405020304" pitchFamily="18" charset="0"/>
              </a:rPr>
              <a:t>ngày</a:t>
            </a:r>
            <a:r>
              <a:rPr lang="en-US" sz="3600" b="1" dirty="0">
                <a:solidFill>
                  <a:schemeClr val="bg1"/>
                </a:solidFill>
                <a:latin typeface="HP001 4 hàng" panose="020B0603050302020204" pitchFamily="34" charset="0"/>
                <a:cs typeface="Times New Roman" panose="02020603050405020304" pitchFamily="18" charset="0"/>
              </a:rPr>
              <a:t> 22 </a:t>
            </a:r>
            <a:r>
              <a:rPr lang="en-VN" sz="3600" b="1" dirty="0">
                <a:solidFill>
                  <a:schemeClr val="bg1"/>
                </a:solidFill>
                <a:latin typeface="HP001 4 hàng" panose="020B0603050302020204" pitchFamily="34" charset="0"/>
                <a:cs typeface="Times New Roman" panose="02020603050405020304" pitchFamily="18" charset="0"/>
              </a:rPr>
              <a:t>tháng </a:t>
            </a:r>
            <a:r>
              <a:rPr lang="en-US" sz="3600" b="1" dirty="0">
                <a:solidFill>
                  <a:schemeClr val="bg1"/>
                </a:solidFill>
                <a:latin typeface="HP001 4 hàng" panose="020B0603050302020204" pitchFamily="34" charset="0"/>
                <a:cs typeface="Times New Roman" panose="02020603050405020304" pitchFamily="18" charset="0"/>
              </a:rPr>
              <a:t>10</a:t>
            </a:r>
            <a:r>
              <a:rPr lang="en-VN" sz="3600" b="1" dirty="0">
                <a:solidFill>
                  <a:schemeClr val="bg1"/>
                </a:solidFill>
                <a:latin typeface="HP001 4 hàng" panose="020B0603050302020204" pitchFamily="34" charset="0"/>
                <a:cs typeface="Times New Roman" panose="02020603050405020304" pitchFamily="18" charset="0"/>
              </a:rPr>
              <a:t> năm 2021</a:t>
            </a:r>
          </a:p>
        </p:txBody>
      </p:sp>
      <p:sp>
        <p:nvSpPr>
          <p:cNvPr id="7" name="TextBox 6">
            <a:extLst>
              <a:ext uri="{FF2B5EF4-FFF2-40B4-BE49-F238E27FC236}">
                <a16:creationId xmlns:a16="http://schemas.microsoft.com/office/drawing/2014/main" id="{CB60A2E1-93D1-4D4F-A40D-1EED5FB601D8}"/>
              </a:ext>
            </a:extLst>
          </p:cNvPr>
          <p:cNvSpPr txBox="1"/>
          <p:nvPr/>
        </p:nvSpPr>
        <p:spPr>
          <a:xfrm>
            <a:off x="1524000" y="2325469"/>
            <a:ext cx="11125200" cy="646331"/>
          </a:xfrm>
          <a:prstGeom prst="rect">
            <a:avLst/>
          </a:prstGeom>
          <a:noFill/>
        </p:spPr>
        <p:txBody>
          <a:bodyPr wrap="square" rtlCol="0">
            <a:spAutoFit/>
          </a:bodyPr>
          <a:lstStyle/>
          <a:p>
            <a:r>
              <a:rPr lang="en-US" sz="3600" b="1" dirty="0" err="1" smtClean="0">
                <a:solidFill>
                  <a:srgbClr val="FFFF00"/>
                </a:solidFill>
                <a:latin typeface="HP001 4 hàng" panose="020B0603050302020204" pitchFamily="34" charset="0"/>
                <a:cs typeface="Times New Roman" panose="02020603050405020304" pitchFamily="18" charset="0"/>
              </a:rPr>
              <a:t>Luyện</a:t>
            </a:r>
            <a:r>
              <a:rPr lang="en-US" sz="3600" b="1" dirty="0" smtClean="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viết</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đoạn</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văn</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giới</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thiệu</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một</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đồ</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vật</a:t>
            </a:r>
            <a:endParaRPr lang="en-VN" sz="3600" b="1" dirty="0">
              <a:solidFill>
                <a:srgbClr val="FFFF00"/>
              </a:solidFill>
              <a:latin typeface="HP001 4 hàng" panose="020B0603050302020204" pitchFamily="34" charset="0"/>
              <a:cs typeface="Times New Roman" panose="02020603050405020304" pitchFamily="18" charset="0"/>
            </a:endParaRPr>
          </a:p>
        </p:txBody>
      </p:sp>
      <p:sp>
        <p:nvSpPr>
          <p:cNvPr id="9" name="TextBox 5">
            <a:extLst>
              <a:ext uri="{FF2B5EF4-FFF2-40B4-BE49-F238E27FC236}">
                <a16:creationId xmlns:a16="http://schemas.microsoft.com/office/drawing/2014/main" id="{1A2C4D2A-38B4-6F4D-B26F-00ECFE32DB2D}"/>
              </a:ext>
            </a:extLst>
          </p:cNvPr>
          <p:cNvSpPr txBox="1"/>
          <p:nvPr/>
        </p:nvSpPr>
        <p:spPr>
          <a:xfrm>
            <a:off x="3581400" y="1639669"/>
            <a:ext cx="91055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err="1" smtClean="0">
                <a:solidFill>
                  <a:schemeClr val="bg1"/>
                </a:solidFill>
                <a:latin typeface="HP001 4 hàng" panose="020B0603050302020204" pitchFamily="34" charset="0"/>
                <a:cs typeface="Times New Roman" panose="02020603050405020304" pitchFamily="18" charset="0"/>
              </a:rPr>
              <a:t>Luyện</a:t>
            </a:r>
            <a:r>
              <a:rPr lang="en-US" sz="3600" b="1" dirty="0" smtClean="0">
                <a:solidFill>
                  <a:schemeClr val="bg1"/>
                </a:solidFill>
                <a:latin typeface="HP001 4 hàng" panose="020B0603050302020204" pitchFamily="34" charset="0"/>
                <a:cs typeface="Times New Roman" panose="02020603050405020304" pitchFamily="18" charset="0"/>
              </a:rPr>
              <a:t> </a:t>
            </a:r>
            <a:r>
              <a:rPr lang="en-US" sz="3600" b="1" dirty="0" err="1" smtClean="0">
                <a:solidFill>
                  <a:schemeClr val="bg1"/>
                </a:solidFill>
                <a:latin typeface="HP001 4 hàng" panose="020B0603050302020204" pitchFamily="34" charset="0"/>
                <a:cs typeface="Times New Roman" panose="02020603050405020304" pitchFamily="18" charset="0"/>
              </a:rPr>
              <a:t>viết</a:t>
            </a:r>
            <a:r>
              <a:rPr lang="en-US" sz="3600" b="1" dirty="0" smtClean="0">
                <a:solidFill>
                  <a:schemeClr val="bg1"/>
                </a:solidFill>
                <a:latin typeface="HP001 4 hàng" panose="020B0603050302020204" pitchFamily="34" charset="0"/>
                <a:cs typeface="Times New Roman" panose="02020603050405020304" pitchFamily="18" charset="0"/>
              </a:rPr>
              <a:t> </a:t>
            </a:r>
            <a:r>
              <a:rPr lang="en-US" sz="3600" b="1" dirty="0" err="1" smtClean="0">
                <a:solidFill>
                  <a:schemeClr val="bg1"/>
                </a:solidFill>
                <a:latin typeface="HP001 4 hàng" panose="020B0603050302020204" pitchFamily="34" charset="0"/>
                <a:cs typeface="Times New Roman" panose="02020603050405020304" pitchFamily="18" charset="0"/>
              </a:rPr>
              <a:t>đoạn</a:t>
            </a:r>
            <a:endParaRPr lang="en-VN" sz="3600" b="1" dirty="0">
              <a:solidFill>
                <a:schemeClr val="bg1"/>
              </a:solidFill>
              <a:latin typeface="HP001 4 hàng" panose="020B0603050302020204" pitchFamily="34" charset="0"/>
              <a:cs typeface="Times New Roman" panose="02020603050405020304" pitchFamily="18" charset="0"/>
            </a:endParaRPr>
          </a:p>
        </p:txBody>
      </p:sp>
      <p:sp>
        <p:nvSpPr>
          <p:cNvPr id="8" name="TextBox 5">
            <a:extLst>
              <a:ext uri="{FF2B5EF4-FFF2-40B4-BE49-F238E27FC236}">
                <a16:creationId xmlns:a16="http://schemas.microsoft.com/office/drawing/2014/main" id="{31640D59-2359-46C8-8790-4D1A1E758FA9}"/>
              </a:ext>
            </a:extLst>
          </p:cNvPr>
          <p:cNvSpPr txBox="1"/>
          <p:nvPr/>
        </p:nvSpPr>
        <p:spPr>
          <a:xfrm>
            <a:off x="3581400" y="3723655"/>
            <a:ext cx="91055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err="1">
                <a:solidFill>
                  <a:schemeClr val="bg1"/>
                </a:solidFill>
                <a:latin typeface="HP001 4 hàng" panose="020B0603050302020204" pitchFamily="34" charset="0"/>
                <a:cs typeface="Times New Roman" panose="02020603050405020304" pitchFamily="18" charset="0"/>
              </a:rPr>
              <a:t>Bài</a:t>
            </a:r>
            <a:r>
              <a:rPr lang="en-US" sz="3600" b="1" dirty="0">
                <a:solidFill>
                  <a:schemeClr val="bg1"/>
                </a:solidFill>
                <a:latin typeface="HP001 4 hàng" panose="020B0603050302020204" pitchFamily="34" charset="0"/>
                <a:cs typeface="Times New Roman" panose="02020603050405020304" pitchFamily="18" charset="0"/>
              </a:rPr>
              <a:t> </a:t>
            </a:r>
            <a:r>
              <a:rPr lang="en-US" sz="3600" b="1" dirty="0" err="1">
                <a:solidFill>
                  <a:schemeClr val="bg1"/>
                </a:solidFill>
                <a:latin typeface="HP001 4 hàng" panose="020B0603050302020204" pitchFamily="34" charset="0"/>
                <a:cs typeface="Times New Roman" panose="02020603050405020304" pitchFamily="18" charset="0"/>
              </a:rPr>
              <a:t>làm</a:t>
            </a:r>
            <a:endParaRPr lang="en-VN" sz="3600" b="1" dirty="0">
              <a:solidFill>
                <a:schemeClr val="bg1"/>
              </a:solidFill>
              <a:latin typeface="HP001 4 hàng" panose="020B0603050302020204" pitchFamily="34" charset="0"/>
              <a:cs typeface="Times New Roman" panose="02020603050405020304" pitchFamily="18" charset="0"/>
            </a:endParaRPr>
          </a:p>
        </p:txBody>
      </p:sp>
      <p:sp>
        <p:nvSpPr>
          <p:cNvPr id="10" name="TextBox 5">
            <a:extLst>
              <a:ext uri="{FF2B5EF4-FFF2-40B4-BE49-F238E27FC236}">
                <a16:creationId xmlns:a16="http://schemas.microsoft.com/office/drawing/2014/main" id="{14248520-A2D5-4EB9-A1E9-BA8BD04BDD3B}"/>
              </a:ext>
            </a:extLst>
          </p:cNvPr>
          <p:cNvSpPr txBox="1"/>
          <p:nvPr/>
        </p:nvSpPr>
        <p:spPr>
          <a:xfrm>
            <a:off x="76200" y="3024562"/>
            <a:ext cx="91055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err="1">
                <a:solidFill>
                  <a:schemeClr val="bg1"/>
                </a:solidFill>
                <a:latin typeface="HP001 4 hàng" panose="020B0603050302020204" pitchFamily="34" charset="0"/>
                <a:cs typeface="Times New Roman" panose="02020603050405020304" pitchFamily="18" charset="0"/>
              </a:rPr>
              <a:t>Bài</a:t>
            </a:r>
            <a:r>
              <a:rPr lang="en-US" sz="3600" b="1" dirty="0">
                <a:solidFill>
                  <a:schemeClr val="bg1"/>
                </a:solidFill>
                <a:latin typeface="HP001 4 hàng" panose="020B0603050302020204" pitchFamily="34" charset="0"/>
                <a:cs typeface="Times New Roman" panose="02020603050405020304" pitchFamily="18" charset="0"/>
              </a:rPr>
              <a:t> 2: tr62</a:t>
            </a:r>
            <a:endParaRPr lang="en-VN" sz="3600" b="1" dirty="0">
              <a:solidFill>
                <a:schemeClr val="bg1"/>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182432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F29BA0-1F52-42C2-AF46-47182301ACBA}"/>
              </a:ext>
            </a:extLst>
          </p:cNvPr>
          <p:cNvSpPr txBox="1"/>
          <p:nvPr/>
        </p:nvSpPr>
        <p:spPr>
          <a:xfrm>
            <a:off x="954157" y="609600"/>
            <a:ext cx="1815547" cy="523220"/>
          </a:xfrm>
          <a:prstGeom prst="rect">
            <a:avLst/>
          </a:prstGeom>
          <a:noFill/>
        </p:spPr>
        <p:txBody>
          <a:bodyPr wrap="square" rtlCol="0">
            <a:spAutoFit/>
          </a:bodyPr>
          <a:lstStyle/>
          <a:p>
            <a:r>
              <a:rPr lang="en-US" sz="2800" dirty="0" err="1">
                <a:solidFill>
                  <a:srgbClr val="FF0000"/>
                </a:solidFill>
                <a:latin typeface="UTM Avo" panose="02040603050506020204" pitchFamily="18" charset="0"/>
              </a:rPr>
              <a:t>Mẫu</a:t>
            </a:r>
            <a:r>
              <a:rPr lang="en-US" sz="2800" dirty="0">
                <a:solidFill>
                  <a:srgbClr val="FF0000"/>
                </a:solidFill>
                <a:latin typeface="UTM Avo" panose="02040603050506020204" pitchFamily="18" charset="0"/>
              </a:rPr>
              <a:t> 1: </a:t>
            </a:r>
          </a:p>
        </p:txBody>
      </p:sp>
      <p:sp>
        <p:nvSpPr>
          <p:cNvPr id="5" name="TextBox 4">
            <a:extLst>
              <a:ext uri="{FF2B5EF4-FFF2-40B4-BE49-F238E27FC236}">
                <a16:creationId xmlns:a16="http://schemas.microsoft.com/office/drawing/2014/main" id="{2EE9716D-2491-41B2-A31E-63F9518F05DB}"/>
              </a:ext>
            </a:extLst>
          </p:cNvPr>
          <p:cNvSpPr txBox="1"/>
          <p:nvPr/>
        </p:nvSpPr>
        <p:spPr>
          <a:xfrm>
            <a:off x="954157" y="3856382"/>
            <a:ext cx="1815547" cy="523220"/>
          </a:xfrm>
          <a:prstGeom prst="rect">
            <a:avLst/>
          </a:prstGeom>
          <a:noFill/>
        </p:spPr>
        <p:txBody>
          <a:bodyPr wrap="square" rtlCol="0">
            <a:spAutoFit/>
          </a:bodyPr>
          <a:lstStyle/>
          <a:p>
            <a:r>
              <a:rPr lang="en-US" sz="2800" dirty="0" err="1">
                <a:solidFill>
                  <a:srgbClr val="FF0000"/>
                </a:solidFill>
                <a:latin typeface="UTM Avo" panose="02040603050506020204" pitchFamily="18" charset="0"/>
              </a:rPr>
              <a:t>Mẫu</a:t>
            </a:r>
            <a:r>
              <a:rPr lang="en-US" sz="2800" dirty="0">
                <a:solidFill>
                  <a:srgbClr val="FF0000"/>
                </a:solidFill>
                <a:latin typeface="UTM Avo" panose="02040603050506020204" pitchFamily="18" charset="0"/>
              </a:rPr>
              <a:t> 2: </a:t>
            </a:r>
          </a:p>
        </p:txBody>
      </p:sp>
      <p:pic>
        <p:nvPicPr>
          <p:cNvPr id="7" name="Picture 6">
            <a:extLst>
              <a:ext uri="{FF2B5EF4-FFF2-40B4-BE49-F238E27FC236}">
                <a16:creationId xmlns:a16="http://schemas.microsoft.com/office/drawing/2014/main" id="{659B7F34-87A2-4929-8ADC-BA0136B4AE95}"/>
              </a:ext>
            </a:extLst>
          </p:cNvPr>
          <p:cNvPicPr>
            <a:picLocks noChangeAspect="1"/>
          </p:cNvPicPr>
          <p:nvPr/>
        </p:nvPicPr>
        <p:blipFill>
          <a:blip r:embed="rId2"/>
          <a:stretch>
            <a:fillRect/>
          </a:stretch>
        </p:blipFill>
        <p:spPr>
          <a:xfrm>
            <a:off x="2209801" y="152400"/>
            <a:ext cx="7315200" cy="3362301"/>
          </a:xfrm>
          <a:prstGeom prst="rect">
            <a:avLst/>
          </a:prstGeom>
        </p:spPr>
      </p:pic>
      <p:pic>
        <p:nvPicPr>
          <p:cNvPr id="6" name="Picture 5">
            <a:extLst>
              <a:ext uri="{FF2B5EF4-FFF2-40B4-BE49-F238E27FC236}">
                <a16:creationId xmlns:a16="http://schemas.microsoft.com/office/drawing/2014/main" id="{FE4C9D8B-BC8F-4071-ABBD-A7F8D9E1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836" y="3829419"/>
            <a:ext cx="7646963" cy="2806899"/>
          </a:xfrm>
          <a:prstGeom prst="rect">
            <a:avLst/>
          </a:prstGeom>
        </p:spPr>
      </p:pic>
    </p:spTree>
    <p:extLst>
      <p:ext uri="{BB962C8B-B14F-4D97-AF65-F5344CB8AC3E}">
        <p14:creationId xmlns:p14="http://schemas.microsoft.com/office/powerpoint/2010/main" val="2893855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
        <p:nvSpPr>
          <p:cNvPr id="7" name="Rectangle 6"/>
          <p:cNvSpPr/>
          <p:nvPr/>
        </p:nvSpPr>
        <p:spPr>
          <a:xfrm>
            <a:off x="4194463" y="857251"/>
            <a:ext cx="3605240" cy="1589313"/>
          </a:xfrm>
          <a:prstGeom prst="rect">
            <a:avLst/>
          </a:prstGeom>
          <a:noFill/>
        </p:spPr>
        <p:txBody>
          <a:bodyPr wrap="none" lIns="68580" tIns="34290" rIns="68580" bIns="34290" numCol="1">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4050" b="1" dirty="0" err="1">
                <a:ln/>
                <a:solidFill>
                  <a:schemeClr val="accent4"/>
                </a:solidFill>
                <a:effectLst>
                  <a:reflection blurRad="6350" stA="55000" endA="300" endPos="45500" dir="5400000" sy="-100000" algn="bl" rotWithShape="0"/>
                </a:effectLst>
              </a:rPr>
              <a:t>Vận</a:t>
            </a:r>
            <a:r>
              <a:rPr lang="en-US" sz="4050" b="1" dirty="0">
                <a:ln/>
                <a:solidFill>
                  <a:schemeClr val="accent4"/>
                </a:solidFill>
                <a:effectLst>
                  <a:reflection blurRad="6350" stA="55000" endA="300" endPos="45500" dir="5400000" sy="-100000" algn="bl" rotWithShape="0"/>
                </a:effectLst>
              </a:rPr>
              <a:t> </a:t>
            </a:r>
            <a:r>
              <a:rPr lang="en-US" sz="4050" b="1" dirty="0" err="1">
                <a:ln/>
                <a:solidFill>
                  <a:schemeClr val="accent4"/>
                </a:solidFill>
                <a:effectLst>
                  <a:reflection blurRad="6350" stA="55000" endA="300" endPos="45500" dir="5400000" sy="-100000" algn="bl" rotWithShape="0"/>
                </a:effectLst>
              </a:rPr>
              <a:t>dụng</a:t>
            </a:r>
            <a:endParaRPr lang="en-US" sz="4050" b="1" dirty="0">
              <a:ln/>
              <a:solidFill>
                <a:schemeClr val="accent4"/>
              </a:solidFill>
              <a:effectLst>
                <a:reflection blurRad="6350" stA="55000" endA="300" endPos="45500" dir="5400000" sy="-100000" algn="bl" rotWithShape="0"/>
              </a:effectLst>
            </a:endParaRPr>
          </a:p>
        </p:txBody>
      </p:sp>
      <p:sp>
        <p:nvSpPr>
          <p:cNvPr id="3" name="Rectangle 2"/>
          <p:cNvSpPr/>
          <p:nvPr/>
        </p:nvSpPr>
        <p:spPr>
          <a:xfrm>
            <a:off x="2454473" y="3581400"/>
            <a:ext cx="728305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700" dirty="0" err="1">
                <a:latin typeface="HP001 5H" panose="020B0603050302020204" pitchFamily="34" charset="0"/>
                <a:cs typeface="HP001 5H" panose="020B0603050302020204" pitchFamily="34" charset="0"/>
              </a:rPr>
              <a:t>Viết</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bài</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văn</a:t>
            </a:r>
            <a:r>
              <a:rPr lang="en-US" sz="2700" dirty="0">
                <a:latin typeface="HP001 5H" panose="020B0603050302020204" pitchFamily="34" charset="0"/>
                <a:cs typeface="HP001 5H" panose="020B0603050302020204" pitchFamily="34" charset="0"/>
              </a:rPr>
              <a:t> 3 – 4 </a:t>
            </a:r>
            <a:r>
              <a:rPr lang="en-US" sz="2700" dirty="0" err="1">
                <a:latin typeface="HP001 5H" panose="020B0603050302020204" pitchFamily="34" charset="0"/>
                <a:cs typeface="HP001 5H" panose="020B0603050302020204" pitchFamily="34" charset="0"/>
              </a:rPr>
              <a:t>câu</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giới</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thiệu</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một</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đồ</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vật</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và</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nhờ</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người</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thân</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góp</a:t>
            </a:r>
            <a:r>
              <a:rPr lang="en-US" sz="2700" dirty="0">
                <a:latin typeface="HP001 5H" panose="020B0603050302020204" pitchFamily="34" charset="0"/>
                <a:cs typeface="HP001 5H" panose="020B0603050302020204" pitchFamily="34" charset="0"/>
              </a:rPr>
              <a:t> ý.</a:t>
            </a:r>
          </a:p>
        </p:txBody>
      </p:sp>
    </p:spTree>
    <p:extLst>
      <p:ext uri="{BB962C8B-B14F-4D97-AF65-F5344CB8AC3E}">
        <p14:creationId xmlns:p14="http://schemas.microsoft.com/office/powerpoint/2010/main" val="11788200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325982" y="-1485900"/>
            <a:ext cx="6858000" cy="9829800"/>
          </a:xfrm>
          <a:prstGeom prst="rect">
            <a:avLst/>
          </a:prstGeom>
        </p:spPr>
      </p:pic>
      <p:sp>
        <p:nvSpPr>
          <p:cNvPr id="21" name="20"/>
          <p:cNvSpPr/>
          <p:nvPr/>
        </p:nvSpPr>
        <p:spPr>
          <a:xfrm>
            <a:off x="4730543" y="2505671"/>
            <a:ext cx="3999032" cy="1846659"/>
          </a:xfrm>
          <a:prstGeom prst="rect">
            <a:avLst/>
          </a:prstGeom>
          <a:noFill/>
          <a:ln>
            <a:noFill/>
          </a:ln>
        </p:spPr>
        <p:txBody>
          <a:bodyPr vert="horz" wrap="square" lIns="0" tIns="0" rIns="0" bIns="0" numCol="1" anchor="t" anchorCtr="0" compatLnSpc="1">
            <a:spAutoFit/>
          </a:bodyPr>
          <a:lstStyle/>
          <a:p>
            <a:pPr algn="ctr" defTabSz="685800">
              <a:defRPr/>
            </a:pPr>
            <a:r>
              <a:rPr lang="en-US" sz="6000" b="1" kern="1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a:rPr>
              <a:t>HOẠT ĐỘNG TIẾP NỐI</a:t>
            </a:r>
            <a:endParaRPr lang="en-US" sz="60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a:endParaRP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0177" y="836393"/>
            <a:ext cx="1066800"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10099" y="3429001"/>
            <a:ext cx="1697471" cy="2870947"/>
          </a:xfrm>
          <a:prstGeom prst="rect">
            <a:avLst/>
          </a:prstGeom>
        </p:spPr>
      </p:pic>
    </p:spTree>
    <p:extLst>
      <p:ext uri="{BB962C8B-B14F-4D97-AF65-F5344CB8AC3E}">
        <p14:creationId xmlns:p14="http://schemas.microsoft.com/office/powerpoint/2010/main" val="3621142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8" name="Rectangle 46"/>
          <p:cNvSpPr>
            <a:spLocks noChangeArrowheads="1"/>
          </p:cNvSpPr>
          <p:nvPr/>
        </p:nvSpPr>
        <p:spPr bwMode="auto">
          <a:xfrm>
            <a:off x="7581900" y="3962400"/>
            <a:ext cx="3657600" cy="11430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rPr>
              <a:t>Cây kéo</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8620"/>
          <a:stretch/>
        </p:blipFill>
        <p:spPr>
          <a:xfrm>
            <a:off x="609600" y="808057"/>
            <a:ext cx="6172200" cy="5135543"/>
          </a:xfrm>
          <a:prstGeom prst="rect">
            <a:avLst/>
          </a:prstGeom>
        </p:spPr>
      </p:pic>
    </p:spTree>
    <p:extLst>
      <p:ext uri="{BB962C8B-B14F-4D97-AF65-F5344CB8AC3E}">
        <p14:creationId xmlns:p14="http://schemas.microsoft.com/office/powerpoint/2010/main" val="300245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118"/>
                                        </p:tgtEl>
                                        <p:attrNameLst>
                                          <p:attrName>style.visibility</p:attrName>
                                        </p:attrNameLst>
                                      </p:cBhvr>
                                      <p:to>
                                        <p:strVal val="visible"/>
                                      </p:to>
                                    </p:set>
                                    <p:anim calcmode="discrete" valueType="clr">
                                      <p:cBhvr override="childStyle">
                                        <p:cTn id="7" dur="80"/>
                                        <p:tgtEl>
                                          <p:spTgt spid="31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18"/>
                                        </p:tgtEl>
                                        <p:attrNameLst>
                                          <p:attrName>fillcolor</p:attrName>
                                        </p:attrNameLst>
                                      </p:cBhvr>
                                      <p:tavLst>
                                        <p:tav tm="0">
                                          <p:val>
                                            <p:clrVal>
                                              <a:schemeClr val="accent2"/>
                                            </p:clrVal>
                                          </p:val>
                                        </p:tav>
                                        <p:tav tm="50000">
                                          <p:val>
                                            <p:clrVal>
                                              <a:schemeClr val="hlink"/>
                                            </p:clrVal>
                                          </p:val>
                                        </p:tav>
                                      </p:tavLst>
                                    </p:anim>
                                    <p:set>
                                      <p:cBhvr>
                                        <p:cTn id="9" dur="80"/>
                                        <p:tgtEl>
                                          <p:spTgt spid="31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0" name="Rectangle 14"/>
          <p:cNvSpPr>
            <a:spLocks noChangeArrowheads="1"/>
          </p:cNvSpPr>
          <p:nvPr/>
        </p:nvSpPr>
        <p:spPr bwMode="auto">
          <a:xfrm>
            <a:off x="3962400" y="5486400"/>
            <a:ext cx="3657600" cy="11430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rPr>
              <a:t>Đất sét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0"/>
            <a:ext cx="6248400" cy="5284058"/>
          </a:xfrm>
          <a:prstGeom prst="rect">
            <a:avLst/>
          </a:prstGeom>
        </p:spPr>
      </p:pic>
    </p:spTree>
    <p:extLst>
      <p:ext uri="{BB962C8B-B14F-4D97-AF65-F5344CB8AC3E}">
        <p14:creationId xmlns:p14="http://schemas.microsoft.com/office/powerpoint/2010/main" val="1152149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10"/>
                                        </p:tgtEl>
                                        <p:attrNameLst>
                                          <p:attrName>style.visibility</p:attrName>
                                        </p:attrNameLst>
                                      </p:cBhvr>
                                      <p:to>
                                        <p:strVal val="visible"/>
                                      </p:to>
                                    </p:set>
                                    <p:anim calcmode="discrete" valueType="clr">
                                      <p:cBhvr override="childStyle">
                                        <p:cTn id="7" dur="80"/>
                                        <p:tgtEl>
                                          <p:spTgt spid="41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0"/>
                                        </p:tgtEl>
                                        <p:attrNameLst>
                                          <p:attrName>fillcolor</p:attrName>
                                        </p:attrNameLst>
                                      </p:cBhvr>
                                      <p:tavLst>
                                        <p:tav tm="0">
                                          <p:val>
                                            <p:clrVal>
                                              <a:schemeClr val="accent2"/>
                                            </p:clrVal>
                                          </p:val>
                                        </p:tav>
                                        <p:tav tm="50000">
                                          <p:val>
                                            <p:clrVal>
                                              <a:schemeClr val="hlink"/>
                                            </p:clrVal>
                                          </p:val>
                                        </p:tav>
                                      </p:tavLst>
                                    </p:anim>
                                    <p:set>
                                      <p:cBhvr>
                                        <p:cTn id="9" dur="80"/>
                                        <p:tgtEl>
                                          <p:spTgt spid="41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7" name="Rectangle 17"/>
          <p:cNvSpPr>
            <a:spLocks noChangeArrowheads="1"/>
          </p:cNvSpPr>
          <p:nvPr/>
        </p:nvSpPr>
        <p:spPr bwMode="auto">
          <a:xfrm>
            <a:off x="3962400" y="5486400"/>
            <a:ext cx="3657600" cy="11430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rPr>
              <a:t>bút mực</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533400"/>
            <a:ext cx="9032777" cy="4351338"/>
          </a:xfrm>
        </p:spPr>
      </p:pic>
    </p:spTree>
    <p:extLst>
      <p:ext uri="{BB962C8B-B14F-4D97-AF65-F5344CB8AC3E}">
        <p14:creationId xmlns:p14="http://schemas.microsoft.com/office/powerpoint/2010/main" val="263410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137"/>
                                        </p:tgtEl>
                                        <p:attrNameLst>
                                          <p:attrName>style.visibility</p:attrName>
                                        </p:attrNameLst>
                                      </p:cBhvr>
                                      <p:to>
                                        <p:strVal val="visible"/>
                                      </p:to>
                                    </p:set>
                                    <p:anim calcmode="discrete" valueType="clr">
                                      <p:cBhvr override="childStyle">
                                        <p:cTn id="7" dur="80"/>
                                        <p:tgtEl>
                                          <p:spTgt spid="51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7"/>
                                        </p:tgtEl>
                                        <p:attrNameLst>
                                          <p:attrName>fillcolor</p:attrName>
                                        </p:attrNameLst>
                                      </p:cBhvr>
                                      <p:tavLst>
                                        <p:tav tm="0">
                                          <p:val>
                                            <p:clrVal>
                                              <a:schemeClr val="accent2"/>
                                            </p:clrVal>
                                          </p:val>
                                        </p:tav>
                                        <p:tav tm="50000">
                                          <p:val>
                                            <p:clrVal>
                                              <a:schemeClr val="hlink"/>
                                            </p:clrVal>
                                          </p:val>
                                        </p:tav>
                                      </p:tavLst>
                                    </p:anim>
                                    <p:set>
                                      <p:cBhvr>
                                        <p:cTn id="9" dur="80"/>
                                        <p:tgtEl>
                                          <p:spTgt spid="51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4" name="Text Box 16"/>
          <p:cNvSpPr txBox="1">
            <a:spLocks noChangeArrowheads="1"/>
          </p:cNvSpPr>
          <p:nvPr/>
        </p:nvSpPr>
        <p:spPr bwMode="auto">
          <a:xfrm>
            <a:off x="2438400" y="5943601"/>
            <a:ext cx="3352800" cy="584775"/>
          </a:xfrm>
          <a:prstGeom prst="rect">
            <a:avLst/>
          </a:prstGeom>
          <a:gradFill rotWithShape="1">
            <a:gsLst>
              <a:gs pos="0">
                <a:srgbClr val="FFFF00"/>
              </a:gs>
              <a:gs pos="100000">
                <a:schemeClr val="bg1"/>
              </a:gs>
            </a:gsLst>
            <a:lin ang="5400000" scaled="1"/>
          </a:gradFill>
          <a:ln w="38100">
            <a:solidFill>
              <a:srgbClr val="FFFF00"/>
            </a:solidFill>
            <a:prstDash val="lgDashDot"/>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FF0000"/>
                </a:solidFill>
                <a:latin typeface="Times New Roman" panose="02020603050405020304" pitchFamily="18" charset="0"/>
              </a:rPr>
              <a:t>hộp bút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04800"/>
            <a:ext cx="10058400" cy="5265471"/>
          </a:xfrm>
          <a:prstGeom prst="rect">
            <a:avLst/>
          </a:prstGeom>
        </p:spPr>
      </p:pic>
    </p:spTree>
    <p:extLst>
      <p:ext uri="{BB962C8B-B14F-4D97-AF65-F5344CB8AC3E}">
        <p14:creationId xmlns:p14="http://schemas.microsoft.com/office/powerpoint/2010/main" val="1762691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184"/>
                                        </p:tgtEl>
                                        <p:attrNameLst>
                                          <p:attrName>style.visibility</p:attrName>
                                        </p:attrNameLst>
                                      </p:cBhvr>
                                      <p:to>
                                        <p:strVal val="visible"/>
                                      </p:to>
                                    </p:set>
                                    <p:anim calcmode="discrete" valueType="clr">
                                      <p:cBhvr override="childStyle">
                                        <p:cTn id="7" dur="80"/>
                                        <p:tgtEl>
                                          <p:spTgt spid="718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184"/>
                                        </p:tgtEl>
                                        <p:attrNameLst>
                                          <p:attrName>fillcolor</p:attrName>
                                        </p:attrNameLst>
                                      </p:cBhvr>
                                      <p:tavLst>
                                        <p:tav tm="0">
                                          <p:val>
                                            <p:clrVal>
                                              <a:schemeClr val="accent2"/>
                                            </p:clrVal>
                                          </p:val>
                                        </p:tav>
                                        <p:tav tm="50000">
                                          <p:val>
                                            <p:clrVal>
                                              <a:schemeClr val="hlink"/>
                                            </p:clrVal>
                                          </p:val>
                                        </p:tav>
                                      </p:tavLst>
                                    </p:anim>
                                    <p:set>
                                      <p:cBhvr>
                                        <p:cTn id="9" dur="80"/>
                                        <p:tgtEl>
                                          <p:spTgt spid="71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Text Box 15"/>
          <p:cNvSpPr txBox="1">
            <a:spLocks noChangeArrowheads="1"/>
          </p:cNvSpPr>
          <p:nvPr/>
        </p:nvSpPr>
        <p:spPr bwMode="auto">
          <a:xfrm>
            <a:off x="8839200" y="3290316"/>
            <a:ext cx="2743200" cy="842963"/>
          </a:xfrm>
          <a:prstGeom prst="rect">
            <a:avLst/>
          </a:prstGeom>
          <a:solidFill>
            <a:srgbClr val="FF0000"/>
          </a:solidFill>
          <a:ln w="19050">
            <a:solidFill>
              <a:schemeClr val="tx1"/>
            </a:solidFill>
            <a:prstDash val="dashDot"/>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800">
                <a:solidFill>
                  <a:srgbClr val="FFFF00"/>
                </a:solidFill>
                <a:latin typeface="Times New Roman" panose="02020603050405020304" pitchFamily="18" charset="0"/>
              </a:rPr>
              <a:t>ba lô</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09600"/>
            <a:ext cx="7543800" cy="5361432"/>
          </a:xfrm>
          <a:prstGeom prst="rect">
            <a:avLst/>
          </a:prstGeom>
        </p:spPr>
      </p:pic>
    </p:spTree>
    <p:extLst>
      <p:ext uri="{BB962C8B-B14F-4D97-AF65-F5344CB8AC3E}">
        <p14:creationId xmlns:p14="http://schemas.microsoft.com/office/powerpoint/2010/main" val="418548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207"/>
                                        </p:tgtEl>
                                        <p:attrNameLst>
                                          <p:attrName>style.visibility</p:attrName>
                                        </p:attrNameLst>
                                      </p:cBhvr>
                                      <p:to>
                                        <p:strVal val="visible"/>
                                      </p:to>
                                    </p:set>
                                    <p:anim calcmode="discrete" valueType="clr">
                                      <p:cBhvr override="childStyle">
                                        <p:cTn id="7" dur="80"/>
                                        <p:tgtEl>
                                          <p:spTgt spid="820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207"/>
                                        </p:tgtEl>
                                        <p:attrNameLst>
                                          <p:attrName>fillcolor</p:attrName>
                                        </p:attrNameLst>
                                      </p:cBhvr>
                                      <p:tavLst>
                                        <p:tav tm="0">
                                          <p:val>
                                            <p:clrVal>
                                              <a:schemeClr val="accent2"/>
                                            </p:clrVal>
                                          </p:val>
                                        </p:tav>
                                        <p:tav tm="50000">
                                          <p:val>
                                            <p:clrVal>
                                              <a:schemeClr val="hlink"/>
                                            </p:clrVal>
                                          </p:val>
                                        </p:tav>
                                      </p:tavLst>
                                    </p:anim>
                                    <p:set>
                                      <p:cBhvr>
                                        <p:cTn id="9" dur="80"/>
                                        <p:tgtEl>
                                          <p:spTgt spid="82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 name="Text Box 30"/>
          <p:cNvSpPr txBox="1">
            <a:spLocks noChangeArrowheads="1"/>
          </p:cNvSpPr>
          <p:nvPr/>
        </p:nvSpPr>
        <p:spPr bwMode="auto">
          <a:xfrm>
            <a:off x="6096000" y="5118100"/>
            <a:ext cx="3810000" cy="6413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cs typeface="Arial" panose="020B0604020202020204" pitchFamily="34" charset="0"/>
              </a:rPr>
              <a:t>Bút màu</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38614"/>
            <a:ext cx="10058400" cy="4290536"/>
          </a:xfrm>
          <a:prstGeom prst="rect">
            <a:avLst/>
          </a:prstGeom>
        </p:spPr>
      </p:pic>
    </p:spTree>
    <p:extLst>
      <p:ext uri="{BB962C8B-B14F-4D97-AF65-F5344CB8AC3E}">
        <p14:creationId xmlns:p14="http://schemas.microsoft.com/office/powerpoint/2010/main" val="1317255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9246"/>
                                        </p:tgtEl>
                                        <p:attrNameLst>
                                          <p:attrName>style.visibility</p:attrName>
                                        </p:attrNameLst>
                                      </p:cBhvr>
                                      <p:to>
                                        <p:strVal val="visible"/>
                                      </p:to>
                                    </p:set>
                                    <p:animEffect transition="in" filter="fade">
                                      <p:cBhvr>
                                        <p:cTn id="7" dur="1000"/>
                                        <p:tgtEl>
                                          <p:spTgt spid="9246"/>
                                        </p:tgtEl>
                                      </p:cBhvr>
                                    </p:animEffect>
                                    <p:anim calcmode="lin" valueType="num">
                                      <p:cBhvr>
                                        <p:cTn id="8" dur="1000" fill="hold"/>
                                        <p:tgtEl>
                                          <p:spTgt spid="9246"/>
                                        </p:tgtEl>
                                        <p:attrNameLst>
                                          <p:attrName>ppt_x</p:attrName>
                                        </p:attrNameLst>
                                      </p:cBhvr>
                                      <p:tavLst>
                                        <p:tav tm="0">
                                          <p:val>
                                            <p:strVal val="#ppt_x-.1"/>
                                          </p:val>
                                        </p:tav>
                                        <p:tav tm="100000">
                                          <p:val>
                                            <p:strVal val="#ppt_x"/>
                                          </p:val>
                                        </p:tav>
                                      </p:tavLst>
                                    </p:anim>
                                    <p:anim calcmode="lin" valueType="num">
                                      <p:cBhvr>
                                        <p:cTn id="9" dur="1000" fill="hold"/>
                                        <p:tgtEl>
                                          <p:spTgt spid="92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8" name="Text Box 28"/>
          <p:cNvSpPr txBox="1">
            <a:spLocks noChangeArrowheads="1"/>
          </p:cNvSpPr>
          <p:nvPr/>
        </p:nvSpPr>
        <p:spPr bwMode="auto">
          <a:xfrm>
            <a:off x="5562600" y="5638800"/>
            <a:ext cx="2848857" cy="7694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a:solidFill>
                  <a:srgbClr val="FF0000"/>
                </a:solidFill>
                <a:cs typeface="Arial" panose="020B0604020202020204" pitchFamily="34" charset="0"/>
              </a:rPr>
              <a:t>Bình nước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03674"/>
            <a:ext cx="10058400" cy="5037458"/>
          </a:xfrm>
          <a:prstGeom prst="rect">
            <a:avLst/>
          </a:prstGeom>
        </p:spPr>
      </p:pic>
    </p:spTree>
    <p:extLst>
      <p:ext uri="{BB962C8B-B14F-4D97-AF65-F5344CB8AC3E}">
        <p14:creationId xmlns:p14="http://schemas.microsoft.com/office/powerpoint/2010/main" val="2349200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68"/>
                                        </p:tgtEl>
                                        <p:attrNameLst>
                                          <p:attrName>style.visibility</p:attrName>
                                        </p:attrNameLst>
                                      </p:cBhvr>
                                      <p:to>
                                        <p:strVal val="visible"/>
                                      </p:to>
                                    </p:set>
                                    <p:anim calcmode="lin" valueType="num">
                                      <p:cBhvr>
                                        <p:cTn id="7" dur="500" fill="hold"/>
                                        <p:tgtEl>
                                          <p:spTgt spid="10268"/>
                                        </p:tgtEl>
                                        <p:attrNameLst>
                                          <p:attrName>ppt_w</p:attrName>
                                        </p:attrNameLst>
                                      </p:cBhvr>
                                      <p:tavLst>
                                        <p:tav tm="0">
                                          <p:val>
                                            <p:fltVal val="0"/>
                                          </p:val>
                                        </p:tav>
                                        <p:tav tm="100000">
                                          <p:val>
                                            <p:strVal val="#ppt_w"/>
                                          </p:val>
                                        </p:tav>
                                      </p:tavLst>
                                    </p:anim>
                                    <p:anim calcmode="lin" valueType="num">
                                      <p:cBhvr>
                                        <p:cTn id="8" dur="500" fill="hold"/>
                                        <p:tgtEl>
                                          <p:spTgt spid="102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6699080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2545</TotalTime>
  <Words>837</Words>
  <Application>Microsoft Office PowerPoint</Application>
  <PresentationFormat>Widescreen</PresentationFormat>
  <Paragraphs>80</Paragraphs>
  <Slides>27</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HP001 4 hàng</vt:lpstr>
      <vt:lpstr>HP001 5H</vt:lpstr>
      <vt:lpstr>Times New Roman</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dc:creator>
  <cp:lastModifiedBy>Admin</cp:lastModifiedBy>
  <cp:revision>171</cp:revision>
  <dcterms:created xsi:type="dcterms:W3CDTF">2021-03-04T08:30:59Z</dcterms:created>
  <dcterms:modified xsi:type="dcterms:W3CDTF">2023-10-20T02:56:12Z</dcterms:modified>
</cp:coreProperties>
</file>