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14"/>
  </p:notesMasterIdLst>
  <p:sldIdLst>
    <p:sldId id="11088558" r:id="rId4"/>
    <p:sldId id="11088724" r:id="rId5"/>
    <p:sldId id="11088559" r:id="rId6"/>
    <p:sldId id="11088726" r:id="rId7"/>
    <p:sldId id="11088560" r:id="rId8"/>
    <p:sldId id="11088725" r:id="rId9"/>
    <p:sldId id="11088722" r:id="rId10"/>
    <p:sldId id="11088673" r:id="rId11"/>
    <p:sldId id="11088561" r:id="rId12"/>
    <p:sldId id="11088564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543"/>
    <a:srgbClr val="F36570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78" d="100"/>
          <a:sy n="78" d="100"/>
        </p:scale>
        <p:origin x="2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1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1427D-8137-4459-80F1-3720014D30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18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2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4" y="18995"/>
            <a:ext cx="1463708" cy="14017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11" y="4243171"/>
            <a:ext cx="1311375" cy="26148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91" y="4243171"/>
            <a:ext cx="1585588" cy="15927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6" y="5550585"/>
            <a:ext cx="3758194" cy="131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5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2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3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7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4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81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62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38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80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6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1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4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77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28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31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52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5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3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6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2022/6/1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3" r:id="rId4"/>
    <p:sldLayoutId id="2147483682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8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81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53348" y="3495634"/>
            <a:ext cx="1621465" cy="19501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728472" y="0"/>
            <a:ext cx="11463528" cy="64526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96814" y="1349197"/>
            <a:ext cx="2271395" cy="329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5154" y="1665403"/>
            <a:ext cx="8521065" cy="4404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75" y="4047093"/>
            <a:ext cx="2262925" cy="254499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7" y="3145717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1" y="-350062"/>
            <a:ext cx="3712108" cy="34410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39703" y="1210869"/>
            <a:ext cx="7641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1212218" y="995951"/>
            <a:ext cx="257520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rPr>
              <a:t>BÀI 16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29775" y="2087336"/>
            <a:ext cx="6710605" cy="2565164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71975" y="2581366"/>
            <a:ext cx="6226207" cy="1719296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Từ ngữ chỉ đặc điểm; Câu nêu đặc điểm;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</a:rPr>
              <a:t>Dấu chấm, dấu chấm hỏi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2694632" y="886692"/>
            <a:ext cx="7917950" cy="3443756"/>
          </a:xfrm>
          <a:prstGeom prst="roundRect">
            <a:avLst>
              <a:gd name="adj" fmla="val 50000"/>
            </a:avLst>
          </a:prstGeom>
          <a:solidFill>
            <a:schemeClr val="bg1">
              <a:alpha val="82000"/>
            </a:schemeClr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altLang="zh-CN" sz="6000" smtClean="0">
                <a:solidFill>
                  <a:srgbClr val="0070C0"/>
                </a:solidFill>
                <a:latin typeface="UTM Avo" panose="02040603050506020204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Hẹn gặp lại các con ở những tiết học sau!</a:t>
            </a:r>
            <a:endParaRPr lang="zh-CN" altLang="en-US" sz="6000" dirty="0">
              <a:solidFill>
                <a:srgbClr val="0070C0"/>
              </a:solidFill>
              <a:latin typeface="UTM Avo" panose="02040603050506020204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75" y="4047093"/>
            <a:ext cx="2262925" cy="254499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7" y="3145717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97" y="171131"/>
            <a:ext cx="1463708" cy="14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5420" y="378653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28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1855" y="100209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tập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833277" y="1746464"/>
            <a:ext cx="97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</a:t>
            </a:r>
            <a:endParaRPr lang="vi-VN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882" y="2238866"/>
            <a:ext cx="5485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ACA4ED5E-8B0F-4B30-A378-2B0AD5FAA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D83112DE-1CA6-4DBB-954A-D1FF548231FE}"/>
              </a:ext>
            </a:extLst>
          </p:cNvPr>
          <p:cNvSpPr txBox="1"/>
          <p:nvPr/>
        </p:nvSpPr>
        <p:spPr>
          <a:xfrm>
            <a:off x="2695791" y="950115"/>
            <a:ext cx="799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800" b="1" spc="600" smtClean="0">
                <a:solidFill>
                  <a:srgbClr val="FF0000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  <a:sym typeface="字魂17号-萌趣果冻体" panose="02000000000000000000" pitchFamily="2" charset="-122"/>
              </a:rPr>
              <a:t>YÊU CẦU CẦN ĐẠT</a:t>
            </a:r>
            <a:endParaRPr lang="zh-CN" altLang="en-US" sz="4800" b="1" spc="600" dirty="0">
              <a:solidFill>
                <a:srgbClr val="FF0000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  <a:sym typeface="字魂17号-萌趣果冻体" panose="02000000000000000000" pitchFamily="2" charset="-122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C38C856-AE43-49A9-AB7A-4CAC77A054A3}"/>
              </a:ext>
            </a:extLst>
          </p:cNvPr>
          <p:cNvCxnSpPr/>
          <p:nvPr/>
        </p:nvCxnSpPr>
        <p:spPr>
          <a:xfrm>
            <a:off x="3435636" y="1740366"/>
            <a:ext cx="6329615" cy="0"/>
          </a:xfrm>
          <a:prstGeom prst="line">
            <a:avLst/>
          </a:prstGeom>
          <a:ln w="25400">
            <a:solidFill>
              <a:srgbClr val="78B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8DB2CA57-FFCC-49AB-AE2F-E8C875FF5A63}"/>
              </a:ext>
            </a:extLst>
          </p:cNvPr>
          <p:cNvGrpSpPr/>
          <p:nvPr/>
        </p:nvGrpSpPr>
        <p:grpSpPr>
          <a:xfrm>
            <a:off x="1342385" y="2536684"/>
            <a:ext cx="9651163" cy="3420766"/>
            <a:chOff x="2190587" y="3087813"/>
            <a:chExt cx="7810824" cy="3146517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5BBE3C4B-9703-45F0-9A1C-9B39F88042FE}"/>
                </a:ext>
              </a:extLst>
            </p:cNvPr>
            <p:cNvCxnSpPr/>
            <p:nvPr/>
          </p:nvCxnSpPr>
          <p:spPr>
            <a:xfrm>
              <a:off x="6096000" y="3496777"/>
              <a:ext cx="0" cy="1746700"/>
            </a:xfrm>
            <a:prstGeom prst="line">
              <a:avLst/>
            </a:prstGeom>
            <a:ln>
              <a:solidFill>
                <a:srgbClr val="78B543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5E72B035-0FA9-4B22-B0EE-DE3A0A787ABF}"/>
                </a:ext>
              </a:extLst>
            </p:cNvPr>
            <p:cNvGrpSpPr/>
            <p:nvPr/>
          </p:nvGrpSpPr>
          <p:grpSpPr>
            <a:xfrm>
              <a:off x="2190587" y="3116824"/>
              <a:ext cx="4139030" cy="1443818"/>
              <a:chOff x="1855344" y="3116717"/>
              <a:chExt cx="4140528" cy="1444342"/>
            </a:xfrm>
          </p:grpSpPr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FB37C9B-F505-4661-B24F-B080023E9E56}"/>
                  </a:ext>
                </a:extLst>
              </p:cNvPr>
              <p:cNvSpPr txBox="1"/>
              <p:nvPr/>
            </p:nvSpPr>
            <p:spPr>
              <a:xfrm>
                <a:off x="2951071" y="3116717"/>
                <a:ext cx="3044801" cy="14443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prstDash val="lgDash"/>
              </a:ln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solidFill>
                      <a:schemeClr val="tx1"/>
                    </a:solidFill>
                    <a:latin typeface="Times New Roman" pitchFamily="18" charset="0"/>
                    <a:ea typeface="字魂17号-萌趣果冻体" panose="02000000000000000000" pitchFamily="2" charset="-122"/>
                    <a:cs typeface="Times New Roman" pitchFamily="18" charset="0"/>
                    <a:sym typeface="字魂17号-萌趣果冻体" panose="02000000000000000000" pitchFamily="2" charset="-122"/>
                  </a:rPr>
                  <a:t>Chọn từ chỉ đặc điểm của mỗi đồ dùng học tập trong tranh</a:t>
                </a:r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8EB436B-8F32-43C5-B3D5-3B82AC05F7BC}"/>
                  </a:ext>
                </a:extLst>
              </p:cNvPr>
              <p:cNvSpPr txBox="1"/>
              <p:nvPr/>
            </p:nvSpPr>
            <p:spPr>
              <a:xfrm>
                <a:off x="1855344" y="3307902"/>
                <a:ext cx="979294" cy="59472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prstDash val="lg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solidFill>
                      <a:schemeClr val="tx1"/>
                    </a:solidFill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01</a:t>
                </a:r>
                <a:endParaRPr lang="zh-CN" altLang="en-US" sz="3600" b="1" dirty="0">
                  <a:solidFill>
                    <a:schemeClr val="tx1"/>
                  </a:solidFill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041623D7-D299-4252-A401-B85ABF07D012}"/>
                </a:ext>
              </a:extLst>
            </p:cNvPr>
            <p:cNvGrpSpPr/>
            <p:nvPr/>
          </p:nvGrpSpPr>
          <p:grpSpPr>
            <a:xfrm>
              <a:off x="6446009" y="3087813"/>
              <a:ext cx="3555402" cy="990856"/>
              <a:chOff x="1855344" y="3116718"/>
              <a:chExt cx="3556688" cy="991214"/>
            </a:xfrm>
          </p:grpSpPr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FE8FD483-B63A-4A07-8E6D-8B1D9489A34D}"/>
                  </a:ext>
                </a:extLst>
              </p:cNvPr>
              <p:cNvSpPr txBox="1"/>
              <p:nvPr/>
            </p:nvSpPr>
            <p:spPr>
              <a:xfrm>
                <a:off x="2951072" y="3116718"/>
                <a:ext cx="2460960" cy="99121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/>
            </p:spPr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latin typeface="Times New Roman" pitchFamily="18" charset="0"/>
                    <a:ea typeface="字魂17号-萌趣果冻体" panose="02000000000000000000" pitchFamily="2" charset="-122"/>
                    <a:cs typeface="Times New Roman" pitchFamily="18" charset="0"/>
                    <a:sym typeface="字魂17号-萌趣果冻体" panose="02000000000000000000" pitchFamily="2" charset="-122"/>
                  </a:rPr>
                  <a:t>Ghép từ tạo câu nêu đặc điểm</a:t>
                </a:r>
                <a:endParaRPr lang="zh-CN" altLang="en-US" sz="3200" dirty="0"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73710775-9BF5-4EA6-86D2-2657772048E7}"/>
                  </a:ext>
                </a:extLst>
              </p:cNvPr>
              <p:cNvSpPr txBox="1"/>
              <p:nvPr/>
            </p:nvSpPr>
            <p:spPr>
              <a:xfrm>
                <a:off x="1855344" y="3307902"/>
                <a:ext cx="979294" cy="5947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02</a:t>
                </a:r>
                <a:endParaRPr lang="zh-CN" altLang="en-US" sz="3600" b="1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83E45185-4F1A-42D4-856A-B54EADF45F6E}"/>
                </a:ext>
              </a:extLst>
            </p:cNvPr>
            <p:cNvGrpSpPr/>
            <p:nvPr/>
          </p:nvGrpSpPr>
          <p:grpSpPr>
            <a:xfrm>
              <a:off x="3087602" y="5243475"/>
              <a:ext cx="6260686" cy="990855"/>
              <a:chOff x="2752683" y="3821817"/>
              <a:chExt cx="6262951" cy="991214"/>
            </a:xfrm>
          </p:grpSpPr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5FCA725F-BE22-4B4C-AA22-76AA7912BAEE}"/>
                  </a:ext>
                </a:extLst>
              </p:cNvPr>
              <p:cNvSpPr txBox="1"/>
              <p:nvPr/>
            </p:nvSpPr>
            <p:spPr>
              <a:xfrm>
                <a:off x="3848410" y="3821817"/>
                <a:ext cx="5167224" cy="991214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defTabSz="914126"/>
                <a:r>
                  <a:rPr lang="en-US" altLang="zh-CN" sz="3200" smtClean="0">
                    <a:latin typeface="Times New Roman" pitchFamily="18" charset="0"/>
                    <a:ea typeface="字魂17号-萌趣果冻体" panose="02000000000000000000" pitchFamily="2" charset="-122"/>
                    <a:cs typeface="Times New Roman" pitchFamily="18" charset="0"/>
                    <a:sym typeface="字魂17号-萌趣果冻体" panose="02000000000000000000" pitchFamily="2" charset="-122"/>
                  </a:rPr>
                  <a:t>Biết cách dùng dấu chấm, dấu chấm hỏi cuối câu cho phù hợp</a:t>
                </a:r>
                <a:endParaRPr lang="zh-CN" altLang="en-US" sz="3200" dirty="0">
                  <a:latin typeface="Times New Roman" pitchFamily="18" charset="0"/>
                  <a:ea typeface="字魂17号-萌趣果冻体" panose="02000000000000000000" pitchFamily="2" charset="-122"/>
                  <a:cs typeface="Times New Roman" pitchFamily="18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CF1AC48E-4ACF-42DA-9C3C-3F86F437AFDA}"/>
                  </a:ext>
                </a:extLst>
              </p:cNvPr>
              <p:cNvSpPr txBox="1"/>
              <p:nvPr/>
            </p:nvSpPr>
            <p:spPr>
              <a:xfrm>
                <a:off x="2752683" y="4013001"/>
                <a:ext cx="979294" cy="59472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600" b="1" dirty="0">
                    <a:latin typeface="UTM Avo" panose="02040603050506020204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03</a:t>
                </a:r>
                <a:endParaRPr lang="zh-CN" altLang="en-US" sz="3600" b="1" dirty="0">
                  <a:latin typeface="UTM Avo" panose="02040603050506020204"/>
                  <a:ea typeface="字魂17号-萌趣果冻体" panose="02000000000000000000" pitchFamily="2" charset="-122"/>
                  <a:sym typeface="字魂17号-萌趣果冻体" panose="02000000000000000000" pitchFamily="2" charset="-122"/>
                </a:endParaRPr>
              </a:p>
            </p:txBody>
          </p:sp>
        </p:grp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22BE147-986F-4E1E-B0E0-C8EFBFF78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37" y="241596"/>
            <a:ext cx="1463708" cy="1401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91589C-DC45-48CF-B252-3F820F9C5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" y="4369605"/>
            <a:ext cx="1194285" cy="23813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A473C7-BA9D-4C8B-972A-523E46F8D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96" y="5378622"/>
            <a:ext cx="1489786" cy="14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" dirty="0"/>
              <a:t>TỪ </a:t>
            </a:r>
            <a:r>
              <a:rPr spc="30" dirty="0"/>
              <a:t>CHỈ </a:t>
            </a:r>
            <a:r>
              <a:rPr spc="-30" dirty="0"/>
              <a:t>ĐẶC</a:t>
            </a:r>
            <a:r>
              <a:rPr spc="-80" dirty="0"/>
              <a:t> </a:t>
            </a:r>
            <a:r>
              <a:rPr spc="65" dirty="0"/>
              <a:t>ĐIỂM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/>
              <a:t>-Là </a:t>
            </a:r>
            <a:r>
              <a:rPr spc="15" dirty="0"/>
              <a:t>những </a:t>
            </a:r>
            <a:r>
              <a:rPr spc="45" dirty="0"/>
              <a:t>từ </a:t>
            </a:r>
            <a:r>
              <a:rPr spc="-20" dirty="0"/>
              <a:t>chỉ </a:t>
            </a:r>
            <a:r>
              <a:rPr spc="40" dirty="0"/>
              <a:t>màu </a:t>
            </a:r>
            <a:r>
              <a:rPr spc="-40" dirty="0"/>
              <a:t>sắc, </a:t>
            </a:r>
            <a:r>
              <a:rPr spc="20" dirty="0"/>
              <a:t>hình </a:t>
            </a:r>
            <a:r>
              <a:rPr spc="40" dirty="0"/>
              <a:t>dáng, </a:t>
            </a:r>
            <a:r>
              <a:rPr spc="5" dirty="0"/>
              <a:t>kích </a:t>
            </a:r>
            <a:r>
              <a:rPr spc="-10" dirty="0"/>
              <a:t>thước, </a:t>
            </a:r>
            <a:r>
              <a:rPr spc="55" dirty="0"/>
              <a:t>mùi vị, </a:t>
            </a:r>
            <a:r>
              <a:rPr spc="60" dirty="0"/>
              <a:t>tính </a:t>
            </a:r>
            <a:r>
              <a:rPr spc="55" dirty="0"/>
              <a:t>tình, </a:t>
            </a:r>
            <a:r>
              <a:rPr spc="50" dirty="0"/>
              <a:t>tính </a:t>
            </a:r>
            <a:r>
              <a:rPr spc="5" dirty="0"/>
              <a:t>chất</a:t>
            </a:r>
            <a:r>
              <a:rPr spc="50" dirty="0"/>
              <a:t> </a:t>
            </a:r>
            <a:r>
              <a:rPr spc="-30" dirty="0"/>
              <a:t>của</a:t>
            </a: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/>
              <a:t>người </a:t>
            </a:r>
            <a:r>
              <a:rPr spc="25" dirty="0"/>
              <a:t>và</a:t>
            </a:r>
            <a:r>
              <a:rPr spc="-40" dirty="0"/>
              <a:t> </a:t>
            </a:r>
            <a:r>
              <a:rPr spc="65" dirty="0"/>
              <a:t>vật.</a:t>
            </a: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pc="80" dirty="0"/>
              <a:t>*Ví</a:t>
            </a:r>
            <a:r>
              <a:rPr spc="-5" dirty="0"/>
              <a:t> </a:t>
            </a:r>
            <a:r>
              <a:rPr spc="20" dirty="0"/>
              <a:t>dụ:</a:t>
            </a:r>
            <a:r>
              <a:rPr dirty="0"/>
              <a:t> </a:t>
            </a:r>
            <a:r>
              <a:rPr spc="215" dirty="0">
                <a:solidFill>
                  <a:srgbClr val="77923B"/>
                </a:solidFill>
              </a:rPr>
              <a:t>+</a:t>
            </a:r>
            <a:r>
              <a:rPr spc="-10" dirty="0">
                <a:solidFill>
                  <a:srgbClr val="77923B"/>
                </a:solidFill>
              </a:rPr>
              <a:t> </a:t>
            </a:r>
            <a:r>
              <a:rPr spc="35" dirty="0">
                <a:solidFill>
                  <a:srgbClr val="77923B"/>
                </a:solidFill>
              </a:rPr>
              <a:t>Xanh,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45" dirty="0">
                <a:solidFill>
                  <a:srgbClr val="77923B"/>
                </a:solidFill>
              </a:rPr>
              <a:t>đỏ,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90" dirty="0">
                <a:solidFill>
                  <a:srgbClr val="77923B"/>
                </a:solidFill>
              </a:rPr>
              <a:t>tím,</a:t>
            </a:r>
            <a:r>
              <a:rPr spc="-45" dirty="0">
                <a:solidFill>
                  <a:srgbClr val="77923B"/>
                </a:solidFill>
              </a:rPr>
              <a:t> </a:t>
            </a:r>
            <a:r>
              <a:rPr spc="40" dirty="0">
                <a:solidFill>
                  <a:srgbClr val="77923B"/>
                </a:solidFill>
              </a:rPr>
              <a:t>vàng,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60" dirty="0">
                <a:solidFill>
                  <a:srgbClr val="77923B"/>
                </a:solidFill>
              </a:rPr>
              <a:t>trắng</a:t>
            </a:r>
            <a:r>
              <a:rPr spc="-15" dirty="0">
                <a:solidFill>
                  <a:srgbClr val="77923B"/>
                </a:solidFill>
              </a:rPr>
              <a:t> </a:t>
            </a:r>
            <a:r>
              <a:rPr spc="60" dirty="0">
                <a:solidFill>
                  <a:srgbClr val="77923B"/>
                </a:solidFill>
              </a:rPr>
              <a:t>tinh,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30" dirty="0">
                <a:solidFill>
                  <a:srgbClr val="77923B"/>
                </a:solidFill>
              </a:rPr>
              <a:t>đen</a:t>
            </a:r>
            <a:r>
              <a:rPr spc="-35" dirty="0">
                <a:solidFill>
                  <a:srgbClr val="77923B"/>
                </a:solidFill>
              </a:rPr>
              <a:t> </a:t>
            </a:r>
            <a:r>
              <a:rPr spc="40" dirty="0">
                <a:solidFill>
                  <a:srgbClr val="77923B"/>
                </a:solidFill>
              </a:rPr>
              <a:t>láy…</a:t>
            </a:r>
          </a:p>
          <a:p>
            <a:pPr marL="756285">
              <a:lnSpc>
                <a:spcPct val="100000"/>
              </a:lnSpc>
              <a:spcBef>
                <a:spcPts val="960"/>
              </a:spcBef>
            </a:pPr>
            <a:r>
              <a:rPr spc="215" dirty="0">
                <a:solidFill>
                  <a:srgbClr val="77923B"/>
                </a:solidFill>
              </a:rPr>
              <a:t>+</a:t>
            </a:r>
            <a:r>
              <a:rPr spc="-20" dirty="0">
                <a:solidFill>
                  <a:srgbClr val="77923B"/>
                </a:solidFill>
              </a:rPr>
              <a:t> </a:t>
            </a:r>
            <a:r>
              <a:rPr spc="-10" dirty="0">
                <a:solidFill>
                  <a:srgbClr val="77923B"/>
                </a:solidFill>
              </a:rPr>
              <a:t>Cao,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55" dirty="0">
                <a:solidFill>
                  <a:srgbClr val="77923B"/>
                </a:solidFill>
              </a:rPr>
              <a:t>thấp,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40" dirty="0">
                <a:solidFill>
                  <a:srgbClr val="77923B"/>
                </a:solidFill>
              </a:rPr>
              <a:t>béo,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35" dirty="0">
                <a:solidFill>
                  <a:srgbClr val="77923B"/>
                </a:solidFill>
              </a:rPr>
              <a:t>gầy,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75" dirty="0">
                <a:solidFill>
                  <a:srgbClr val="77923B"/>
                </a:solidFill>
              </a:rPr>
              <a:t>to,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30" dirty="0">
                <a:solidFill>
                  <a:srgbClr val="77923B"/>
                </a:solidFill>
              </a:rPr>
              <a:t>nhỏ,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65" dirty="0">
                <a:solidFill>
                  <a:srgbClr val="77923B"/>
                </a:solidFill>
              </a:rPr>
              <a:t>tròn,</a:t>
            </a:r>
            <a:r>
              <a:rPr dirty="0">
                <a:solidFill>
                  <a:srgbClr val="77923B"/>
                </a:solidFill>
              </a:rPr>
              <a:t> </a:t>
            </a:r>
            <a:r>
              <a:rPr spc="45" dirty="0">
                <a:solidFill>
                  <a:srgbClr val="77923B"/>
                </a:solidFill>
              </a:rPr>
              <a:t>vuông…</a:t>
            </a:r>
          </a:p>
          <a:p>
            <a:pPr marL="756285">
              <a:lnSpc>
                <a:spcPct val="100000"/>
              </a:lnSpc>
              <a:spcBef>
                <a:spcPts val="965"/>
              </a:spcBef>
            </a:pPr>
            <a:r>
              <a:rPr spc="215" dirty="0">
                <a:solidFill>
                  <a:srgbClr val="77923B"/>
                </a:solidFill>
              </a:rPr>
              <a:t>+ </a:t>
            </a:r>
            <a:r>
              <a:rPr spc="20" dirty="0">
                <a:solidFill>
                  <a:srgbClr val="77923B"/>
                </a:solidFill>
              </a:rPr>
              <a:t>Thơm, </a:t>
            </a:r>
            <a:r>
              <a:rPr dirty="0">
                <a:solidFill>
                  <a:srgbClr val="77923B"/>
                </a:solidFill>
              </a:rPr>
              <a:t>chua, cay, </a:t>
            </a:r>
            <a:r>
              <a:rPr spc="55" dirty="0">
                <a:solidFill>
                  <a:srgbClr val="77923B"/>
                </a:solidFill>
              </a:rPr>
              <a:t>mặn,</a:t>
            </a:r>
            <a:r>
              <a:rPr spc="-300" dirty="0">
                <a:solidFill>
                  <a:srgbClr val="77923B"/>
                </a:solidFill>
              </a:rPr>
              <a:t> </a:t>
            </a:r>
            <a:r>
              <a:rPr spc="65" dirty="0">
                <a:solidFill>
                  <a:srgbClr val="77923B"/>
                </a:solidFill>
              </a:rPr>
              <a:t>ngọt…</a:t>
            </a:r>
          </a:p>
          <a:p>
            <a:pPr marL="756285">
              <a:lnSpc>
                <a:spcPct val="100000"/>
              </a:lnSpc>
              <a:spcBef>
                <a:spcPts val="960"/>
              </a:spcBef>
            </a:pPr>
            <a:r>
              <a:rPr spc="215" dirty="0">
                <a:solidFill>
                  <a:srgbClr val="77923B"/>
                </a:solidFill>
              </a:rPr>
              <a:t>+</a:t>
            </a:r>
            <a:r>
              <a:rPr spc="-10" dirty="0">
                <a:solidFill>
                  <a:srgbClr val="77923B"/>
                </a:solidFill>
              </a:rPr>
              <a:t> </a:t>
            </a:r>
            <a:r>
              <a:rPr spc="55" dirty="0">
                <a:solidFill>
                  <a:srgbClr val="77923B"/>
                </a:solidFill>
              </a:rPr>
              <a:t>Hiền</a:t>
            </a:r>
            <a:r>
              <a:rPr spc="-30" dirty="0">
                <a:solidFill>
                  <a:srgbClr val="77923B"/>
                </a:solidFill>
              </a:rPr>
              <a:t> </a:t>
            </a:r>
            <a:r>
              <a:rPr spc="35" dirty="0">
                <a:solidFill>
                  <a:srgbClr val="77923B"/>
                </a:solidFill>
              </a:rPr>
              <a:t>lành,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100" dirty="0">
                <a:solidFill>
                  <a:srgbClr val="77923B"/>
                </a:solidFill>
              </a:rPr>
              <a:t>tốt</a:t>
            </a:r>
            <a:r>
              <a:rPr spc="-15" dirty="0">
                <a:solidFill>
                  <a:srgbClr val="77923B"/>
                </a:solidFill>
              </a:rPr>
              <a:t> </a:t>
            </a:r>
            <a:r>
              <a:rPr spc="45" dirty="0">
                <a:solidFill>
                  <a:srgbClr val="77923B"/>
                </a:solidFill>
              </a:rPr>
              <a:t>bụng,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50" dirty="0">
                <a:solidFill>
                  <a:srgbClr val="77923B"/>
                </a:solidFill>
              </a:rPr>
              <a:t>thông</a:t>
            </a:r>
            <a:r>
              <a:rPr spc="-10" dirty="0">
                <a:solidFill>
                  <a:srgbClr val="77923B"/>
                </a:solidFill>
              </a:rPr>
              <a:t> </a:t>
            </a:r>
            <a:r>
              <a:rPr spc="50" dirty="0">
                <a:solidFill>
                  <a:srgbClr val="77923B"/>
                </a:solidFill>
              </a:rPr>
              <a:t>minh,</a:t>
            </a:r>
            <a:r>
              <a:rPr spc="-20" dirty="0">
                <a:solidFill>
                  <a:srgbClr val="77923B"/>
                </a:solidFill>
              </a:rPr>
              <a:t> </a:t>
            </a:r>
            <a:r>
              <a:rPr spc="50" dirty="0">
                <a:solidFill>
                  <a:srgbClr val="77923B"/>
                </a:solidFill>
              </a:rPr>
              <a:t>xinh</a:t>
            </a:r>
            <a:r>
              <a:rPr spc="-40" dirty="0">
                <a:solidFill>
                  <a:srgbClr val="77923B"/>
                </a:solidFill>
              </a:rPr>
              <a:t> </a:t>
            </a:r>
            <a:r>
              <a:rPr spc="45" dirty="0">
                <a:solidFill>
                  <a:srgbClr val="77923B"/>
                </a:solidFill>
              </a:rPr>
              <a:t>đẹp,</a:t>
            </a:r>
            <a:r>
              <a:rPr spc="-25" dirty="0">
                <a:solidFill>
                  <a:srgbClr val="77923B"/>
                </a:solidFill>
              </a:rPr>
              <a:t> </a:t>
            </a:r>
            <a:r>
              <a:rPr spc="35" dirty="0">
                <a:solidFill>
                  <a:srgbClr val="77923B"/>
                </a:solidFill>
              </a:rPr>
              <a:t>đáng</a:t>
            </a:r>
            <a:r>
              <a:rPr spc="-10" dirty="0">
                <a:solidFill>
                  <a:srgbClr val="77923B"/>
                </a:solidFill>
              </a:rPr>
              <a:t> </a:t>
            </a:r>
            <a:r>
              <a:rPr spc="35" dirty="0">
                <a:solidFill>
                  <a:srgbClr val="77923B"/>
                </a:solidFill>
              </a:rPr>
              <a:t>yêu…</a:t>
            </a:r>
          </a:p>
          <a:p>
            <a:pPr algn="ctr">
              <a:lnSpc>
                <a:spcPct val="100000"/>
              </a:lnSpc>
              <a:spcBef>
                <a:spcPts val="1025"/>
              </a:spcBef>
            </a:pPr>
            <a:r>
              <a:rPr sz="1800" spc="-50" dirty="0">
                <a:solidFill>
                  <a:srgbClr val="17375E"/>
                </a:solidFill>
              </a:rPr>
              <a:t>Câu </a:t>
            </a:r>
            <a:r>
              <a:rPr sz="1800" spc="20" dirty="0">
                <a:solidFill>
                  <a:srgbClr val="17375E"/>
                </a:solidFill>
              </a:rPr>
              <a:t>nêu </a:t>
            </a:r>
            <a:r>
              <a:rPr sz="1800" spc="-20" dirty="0">
                <a:solidFill>
                  <a:srgbClr val="17375E"/>
                </a:solidFill>
              </a:rPr>
              <a:t>đặc</a:t>
            </a:r>
            <a:r>
              <a:rPr sz="1800" spc="25" dirty="0">
                <a:solidFill>
                  <a:srgbClr val="17375E"/>
                </a:solidFill>
              </a:rPr>
              <a:t> </a:t>
            </a:r>
            <a:r>
              <a:rPr sz="1800" spc="50" dirty="0">
                <a:solidFill>
                  <a:srgbClr val="17375E"/>
                </a:solidFill>
              </a:rPr>
              <a:t>điểm</a:t>
            </a:r>
            <a:endParaRPr sz="1800"/>
          </a:p>
          <a:p>
            <a:pPr algn="ctr">
              <a:lnSpc>
                <a:spcPct val="100000"/>
              </a:lnSpc>
              <a:spcBef>
                <a:spcPts val="1080"/>
              </a:spcBef>
            </a:pPr>
            <a:r>
              <a:rPr sz="1800" spc="-100" dirty="0"/>
              <a:t>Sự </a:t>
            </a:r>
            <a:r>
              <a:rPr sz="1800" spc="70" dirty="0"/>
              <a:t>vật </a:t>
            </a:r>
            <a:r>
              <a:rPr sz="1800" spc="235" dirty="0"/>
              <a:t>+ </a:t>
            </a:r>
            <a:r>
              <a:rPr sz="1800" spc="-20" dirty="0"/>
              <a:t>đặc</a:t>
            </a:r>
            <a:r>
              <a:rPr sz="1800" spc="-220" dirty="0"/>
              <a:t> </a:t>
            </a:r>
            <a:r>
              <a:rPr sz="1800" spc="55" dirty="0"/>
              <a:t>điểm.</a:t>
            </a:r>
            <a:endParaRPr sz="1800"/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1800" spc="95" dirty="0">
                <a:solidFill>
                  <a:srgbClr val="000000"/>
                </a:solidFill>
              </a:rPr>
              <a:t>*Ví </a:t>
            </a:r>
            <a:r>
              <a:rPr sz="1800" spc="15" dirty="0">
                <a:solidFill>
                  <a:srgbClr val="000000"/>
                </a:solidFill>
              </a:rPr>
              <a:t>dụ: </a:t>
            </a:r>
            <a:r>
              <a:rPr sz="2000" spc="145" dirty="0">
                <a:solidFill>
                  <a:srgbClr val="000000"/>
                </a:solidFill>
              </a:rPr>
              <a:t>- </a:t>
            </a:r>
            <a:r>
              <a:rPr sz="2000" spc="-15" dirty="0">
                <a:solidFill>
                  <a:srgbClr val="000000"/>
                </a:solidFill>
                <a:latin typeface="Carlito"/>
                <a:cs typeface="Carlito"/>
              </a:rPr>
              <a:t>Em </a:t>
            </a:r>
            <a:r>
              <a:rPr sz="2000" spc="-5" dirty="0">
                <a:solidFill>
                  <a:srgbClr val="000000"/>
                </a:solidFill>
                <a:latin typeface="Carlito"/>
                <a:cs typeface="Carlito"/>
              </a:rPr>
              <a:t>bé </a:t>
            </a:r>
            <a:r>
              <a:rPr sz="2000" spc="-165" dirty="0">
                <a:solidFill>
                  <a:srgbClr val="000000"/>
                </a:solidFill>
              </a:rPr>
              <a:t>đáng</a:t>
            </a:r>
            <a:r>
              <a:rPr sz="2000" spc="-330" dirty="0">
                <a:solidFill>
                  <a:srgbClr val="000000"/>
                </a:solidFill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rlito"/>
                <a:cs typeface="Carlito"/>
              </a:rPr>
              <a:t>yêu.</a:t>
            </a:r>
            <a:endParaRPr sz="2000">
              <a:latin typeface="Carlito"/>
              <a:cs typeface="Carlito"/>
            </a:endParaRPr>
          </a:p>
          <a:p>
            <a:pPr marL="1024255" indent="-173990">
              <a:lnSpc>
                <a:spcPct val="100000"/>
              </a:lnSpc>
              <a:spcBef>
                <a:spcPts val="1200"/>
              </a:spcBef>
              <a:buChar char="-"/>
              <a:tabLst>
                <a:tab pos="1024890" algn="l"/>
              </a:tabLst>
            </a:pPr>
            <a:r>
              <a:rPr sz="2000" spc="-175" dirty="0">
                <a:solidFill>
                  <a:srgbClr val="000000"/>
                </a:solidFill>
              </a:rPr>
              <a:t>Những </a:t>
            </a:r>
            <a:r>
              <a:rPr sz="2000" spc="-155" dirty="0">
                <a:solidFill>
                  <a:srgbClr val="000000"/>
                </a:solidFill>
              </a:rPr>
              <a:t>quyển </a:t>
            </a:r>
            <a:r>
              <a:rPr sz="2000" spc="-185" dirty="0">
                <a:solidFill>
                  <a:srgbClr val="000000"/>
                </a:solidFill>
              </a:rPr>
              <a:t>vở </a:t>
            </a:r>
            <a:r>
              <a:rPr sz="2000" spc="-10" dirty="0">
                <a:solidFill>
                  <a:srgbClr val="000000"/>
                </a:solidFill>
                <a:latin typeface="Carlito"/>
                <a:cs typeface="Carlito"/>
              </a:rPr>
              <a:t>xinh</a:t>
            </a:r>
            <a:r>
              <a:rPr sz="2000" spc="25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2000" spc="-125" dirty="0">
                <a:solidFill>
                  <a:srgbClr val="000000"/>
                </a:solidFill>
              </a:rPr>
              <a:t>xắn</a:t>
            </a:r>
            <a:r>
              <a:rPr sz="2000" spc="-125" dirty="0">
                <a:solidFill>
                  <a:srgbClr val="000000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  <a:p>
            <a:pPr marL="1024255" indent="-173990">
              <a:lnSpc>
                <a:spcPct val="100000"/>
              </a:lnSpc>
              <a:spcBef>
                <a:spcPts val="1205"/>
              </a:spcBef>
              <a:buFont typeface="Arial"/>
              <a:buChar char="-"/>
              <a:tabLst>
                <a:tab pos="1024890" algn="l"/>
              </a:tabLst>
            </a:pPr>
            <a:r>
              <a:rPr sz="2000" spc="-25" dirty="0">
                <a:solidFill>
                  <a:srgbClr val="000000"/>
                </a:solidFill>
                <a:latin typeface="Carlito"/>
                <a:cs typeface="Carlito"/>
              </a:rPr>
              <a:t>Cây </a:t>
            </a:r>
            <a:r>
              <a:rPr sz="2000" spc="-5" dirty="0">
                <a:solidFill>
                  <a:srgbClr val="000000"/>
                </a:solidFill>
                <a:latin typeface="Carlito"/>
                <a:cs typeface="Carlito"/>
              </a:rPr>
              <a:t>cau </a:t>
            </a:r>
            <a:r>
              <a:rPr sz="2000" spc="-80" dirty="0">
                <a:solidFill>
                  <a:srgbClr val="000000"/>
                </a:solidFill>
              </a:rPr>
              <a:t>rất </a:t>
            </a:r>
            <a:r>
              <a:rPr sz="2000" spc="-5" dirty="0">
                <a:solidFill>
                  <a:srgbClr val="000000"/>
                </a:solidFill>
                <a:latin typeface="Carlito"/>
                <a:cs typeface="Carlito"/>
              </a:rPr>
              <a:t>cao </a:t>
            </a:r>
            <a:r>
              <a:rPr sz="2000" spc="-25" dirty="0">
                <a:solidFill>
                  <a:srgbClr val="000000"/>
                </a:solidFill>
                <a:latin typeface="Carlito"/>
                <a:cs typeface="Carlito"/>
              </a:rPr>
              <a:t>và</a:t>
            </a:r>
            <a:r>
              <a:rPr sz="2000" spc="1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2000" spc="-114" dirty="0">
                <a:solidFill>
                  <a:srgbClr val="000000"/>
                </a:solidFill>
              </a:rPr>
              <a:t>thẳng</a:t>
            </a:r>
            <a:r>
              <a:rPr sz="2000" spc="-114" dirty="0">
                <a:solidFill>
                  <a:srgbClr val="000000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152" y="3486910"/>
            <a:ext cx="2496312" cy="3371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30640" y="3535679"/>
            <a:ext cx="1932431" cy="2289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8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8BF97213-672E-437E-AD62-9E3B760AD32F}"/>
              </a:ext>
            </a:extLst>
          </p:cNvPr>
          <p:cNvSpPr/>
          <p:nvPr/>
        </p:nvSpPr>
        <p:spPr>
          <a:xfrm>
            <a:off x="5928199" y="4629867"/>
            <a:ext cx="335602" cy="289313"/>
          </a:xfrm>
          <a:prstGeom prst="triangle">
            <a:avLst/>
          </a:prstGeom>
          <a:solidFill>
            <a:srgbClr val="78B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76867" y="-207825"/>
            <a:ext cx="11204696" cy="6885716"/>
          </a:xfrm>
          <a:prstGeom prst="cloud">
            <a:avLst/>
          </a:prstGeom>
          <a:solidFill>
            <a:schemeClr val="lt1">
              <a:alpha val="77000"/>
            </a:schemeClr>
          </a:solidFill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4" y="193923"/>
            <a:ext cx="1463708" cy="140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726507" y="1967827"/>
            <a:ext cx="6403383" cy="295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240781" y="571620"/>
            <a:ext cx="8318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.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51258" y="5402196"/>
            <a:ext cx="1606263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4001" y="5410124"/>
            <a:ext cx="158566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96147" y="5414298"/>
            <a:ext cx="1724005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hoắt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96633" y="5414298"/>
            <a:ext cx="1889752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" y="3321919"/>
            <a:ext cx="2213700" cy="34745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48" y="4125132"/>
            <a:ext cx="1859776" cy="1868123"/>
          </a:xfrm>
          <a:prstGeom prst="rect">
            <a:avLst/>
          </a:prstGeom>
        </p:spPr>
      </p:pic>
      <p:pic>
        <p:nvPicPr>
          <p:cNvPr id="4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41906" y="0"/>
            <a:ext cx="1250094" cy="70658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251258" y="2065897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30457" y="2081321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26833" y="4202074"/>
            <a:ext cx="145371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thơm tho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79E-6 L 0.14236 -0.4842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6" y="-2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1.11022E-16 L -0.08657 -0.1864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9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0.09422 -0.4558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9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4838 -0.1401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3426" y="345766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28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72590" y="2850215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1: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6862" y="3475716"/>
            <a:ext cx="4828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Thước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kẻ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thẳng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tắp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6046" y="4074099"/>
            <a:ext cx="4828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Quyển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trắng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tinh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5141" y="4698939"/>
            <a:ext cx="4828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chì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nhọn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hoắt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3852" y="5319756"/>
            <a:ext cx="4828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Lọ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mực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tím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ngắt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1855" y="1002097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tập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833277" y="1746464"/>
            <a:ext cx="97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.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</a:t>
            </a:r>
            <a:endParaRPr lang="vi-VN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70882" y="2238866"/>
            <a:ext cx="5485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dấu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chấm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39186" y="954887"/>
            <a:ext cx="1606263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49485" y="2057324"/>
            <a:ext cx="1585664" cy="49536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49485" y="3159761"/>
            <a:ext cx="1724005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hoắt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6611" y="4221053"/>
            <a:ext cx="1889752" cy="454223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3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endParaRPr lang="en-US" sz="213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>
            <a:stCxn id="6" idx="3"/>
          </p:cNvCxnSpPr>
          <p:nvPr/>
        </p:nvCxnSpPr>
        <p:spPr>
          <a:xfrm>
            <a:off x="4245449" y="1202571"/>
            <a:ext cx="1587315" cy="135012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3490" y="2552692"/>
            <a:ext cx="1459274" cy="83418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56363" y="3681930"/>
            <a:ext cx="1376401" cy="78680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35149" y="2284435"/>
            <a:ext cx="1597615" cy="14072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loud 17"/>
          <p:cNvSpPr/>
          <p:nvPr/>
        </p:nvSpPr>
        <p:spPr>
          <a:xfrm>
            <a:off x="5811300" y="1643370"/>
            <a:ext cx="1864118" cy="1282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Tính chất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5811301" y="2996964"/>
            <a:ext cx="1607127" cy="1282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Màu sắc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7550727" y="1826649"/>
            <a:ext cx="568037" cy="21977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251063" y="1940694"/>
            <a:ext cx="2199690" cy="1661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Từ chỉ đặc điểm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Arrow Callout 21"/>
          <p:cNvSpPr/>
          <p:nvPr/>
        </p:nvSpPr>
        <p:spPr>
          <a:xfrm>
            <a:off x="2050474" y="4973782"/>
            <a:ext cx="4239490" cy="1427018"/>
          </a:xfrm>
          <a:prstGeom prst="rightArrowCallout">
            <a:avLst>
              <a:gd name="adj1" fmla="val 28884"/>
              <a:gd name="adj2" fmla="val 27913"/>
              <a:gd name="adj3" fmla="val 55097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Lấy ví dụ về từ chỉ đặc điểm của đồ dùng học tập khác?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9964" y="4716840"/>
            <a:ext cx="47660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kéo: sắc, nhọn…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con: đen, nhẵn bóng…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tẩy: dẻo…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 sách: ngăn nắp, gọn gàng…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5715" y="439415"/>
            <a:ext cx="983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46383" y="3365181"/>
            <a:ext cx="3259744" cy="577209"/>
            <a:chOff x="1167088" y="2384269"/>
            <a:chExt cx="2444808" cy="432907"/>
          </a:xfrm>
        </p:grpSpPr>
        <p:sp>
          <p:nvSpPr>
            <p:cNvPr id="8" name="Rounded Rectangle 7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vở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46383" y="4177662"/>
            <a:ext cx="3259744" cy="577209"/>
            <a:chOff x="1167088" y="2854014"/>
            <a:chExt cx="2444808" cy="432907"/>
          </a:xfrm>
        </p:grpSpPr>
        <p:sp>
          <p:nvSpPr>
            <p:cNvPr id="11" name="Rounded Rectangle 10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Cục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tẩy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46383" y="2552700"/>
            <a:ext cx="3260580" cy="577209"/>
            <a:chOff x="1167088" y="1914524"/>
            <a:chExt cx="2445435" cy="432907"/>
          </a:xfrm>
        </p:grpSpPr>
        <p:sp>
          <p:nvSpPr>
            <p:cNvPr id="14" name="Rounded Rectangle 13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Bống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14001" y="1927117"/>
            <a:ext cx="55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24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38230" y="2552700"/>
            <a:ext cx="4247172" cy="577209"/>
            <a:chOff x="659775" y="1914524"/>
            <a:chExt cx="3185379" cy="432907"/>
          </a:xfrm>
        </p:grpSpPr>
        <p:sp>
          <p:nvSpPr>
            <p:cNvPr id="18" name="Rounded Rectangle 17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thơm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mùi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giấy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38230" y="3365181"/>
            <a:ext cx="4247172" cy="577209"/>
            <a:chOff x="659775" y="1914524"/>
            <a:chExt cx="3185379" cy="432907"/>
          </a:xfrm>
        </p:grpSpPr>
        <p:sp>
          <p:nvSpPr>
            <p:cNvPr id="21" name="Rounded Rectangle 20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38230" y="4177661"/>
            <a:ext cx="4247172" cy="577209"/>
            <a:chOff x="659775" y="1914524"/>
            <a:chExt cx="3185379" cy="432907"/>
          </a:xfrm>
        </p:grpSpPr>
        <p:sp>
          <p:nvSpPr>
            <p:cNvPr id="24" name="Rounded Rectangle 23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kẹo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26" name="Straight Connector 25"/>
          <p:cNvCxnSpPr>
            <a:stCxn id="15" idx="2"/>
            <a:endCxn id="22" idx="2"/>
          </p:cNvCxnSpPr>
          <p:nvPr/>
        </p:nvCxnSpPr>
        <p:spPr>
          <a:xfrm>
            <a:off x="5127563" y="2842408"/>
            <a:ext cx="810667" cy="8124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2"/>
            <a:endCxn id="19" idx="2"/>
          </p:cNvCxnSpPr>
          <p:nvPr/>
        </p:nvCxnSpPr>
        <p:spPr>
          <a:xfrm flipV="1">
            <a:off x="5126727" y="2842408"/>
            <a:ext cx="811503" cy="811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2"/>
            <a:endCxn id="25" idx="2"/>
          </p:cNvCxnSpPr>
          <p:nvPr/>
        </p:nvCxnSpPr>
        <p:spPr>
          <a:xfrm>
            <a:off x="5126727" y="4466266"/>
            <a:ext cx="811503" cy="11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57060" y="4955678"/>
            <a:ext cx="340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từ chỉ sự vật ở cột A?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94037" y="2552700"/>
            <a:ext cx="2732689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88061" y="3365181"/>
            <a:ext cx="1312784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14489" y="4177661"/>
            <a:ext cx="1312784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10657" y="2578936"/>
            <a:ext cx="981634" cy="5509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307934" y="4186866"/>
            <a:ext cx="1159666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610657" y="3395156"/>
            <a:ext cx="2976687" cy="577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85872" y="4837901"/>
            <a:ext cx="375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từ chỉ đặc điểm ở cột B?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ight Arrow Callout 40"/>
          <p:cNvSpPr/>
          <p:nvPr/>
        </p:nvSpPr>
        <p:spPr>
          <a:xfrm>
            <a:off x="2146383" y="5010967"/>
            <a:ext cx="4239490" cy="1208839"/>
          </a:xfrm>
          <a:prstGeom prst="rightArrowCallout">
            <a:avLst>
              <a:gd name="adj1" fmla="val 28884"/>
              <a:gd name="adj2" fmla="val 27913"/>
              <a:gd name="adj3" fmla="val 55097"/>
              <a:gd name="adj4" fmla="val 6497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Đặt câu nêu đặc điểm của các đồ dùng học tập khác?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85873" y="5078789"/>
            <a:ext cx="3910751" cy="156966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Chiếc kéo sắc và nhọn.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Quyển vở mới tinh.</a:t>
            </a:r>
          </a:p>
          <a:p>
            <a:r>
              <a:rPr lang="en-US" sz="2400" smtClean="0">
                <a:solidFill>
                  <a:srgbClr val="FF0000"/>
                </a:solidFill>
              </a:rPr>
              <a:t>Chiếc thước kẻ dài, thẳng tắp.</a:t>
            </a: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07934" y="4955678"/>
            <a:ext cx="47660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kéo: sắc, nhọn…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con: đen, nhẵn bóng…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tẩy: dẻo…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 sách: ngăn nắp, gọn gàng…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35382" y="2982108"/>
            <a:ext cx="1011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7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2.46914E-6 L -0.08981 0.1188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592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95062E-6 L -0.08981 -0.1182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-592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679E-6 L -0.08981 -4.5679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build="p"/>
      <p:bldP spid="29" grpId="0"/>
      <p:bldP spid="29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/>
      <p:bldP spid="39" grpId="1"/>
      <p:bldP spid="41" grpId="0" animBg="1"/>
      <p:bldP spid="42" grpId="0" animBg="1"/>
      <p:bldP spid="37" grpId="0"/>
      <p:bldP spid="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43" y="348946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862" y="5136289"/>
            <a:ext cx="1470075" cy="1476673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8BF97213-672E-437E-AD62-9E3B760AD32F}"/>
              </a:ext>
            </a:extLst>
          </p:cNvPr>
          <p:cNvSpPr/>
          <p:nvPr/>
        </p:nvSpPr>
        <p:spPr>
          <a:xfrm>
            <a:off x="5928199" y="4629867"/>
            <a:ext cx="335602" cy="289313"/>
          </a:xfrm>
          <a:prstGeom prst="triangle">
            <a:avLst/>
          </a:prstGeom>
          <a:solidFill>
            <a:srgbClr val="78B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78B543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2" y="4516582"/>
            <a:ext cx="1222120" cy="1918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0172" y="726645"/>
            <a:ext cx="766916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5920" y="1468519"/>
            <a:ext cx="3417445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2392" y="3709426"/>
            <a:ext cx="3704240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mau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962769" y="4148181"/>
            <a:ext cx="2607364" cy="1976217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6344037" y="1468519"/>
            <a:ext cx="2577408" cy="2345645"/>
          </a:xfrm>
          <a:prstGeom prst="roundRect">
            <a:avLst>
              <a:gd name="adj" fmla="val 22256"/>
            </a:avLst>
          </a:prstGeom>
        </p:spPr>
      </p:pic>
      <p:sp>
        <p:nvSpPr>
          <p:cNvPr id="22" name="Rectangle 21"/>
          <p:cNvSpPr/>
          <p:nvPr/>
        </p:nvSpPr>
        <p:spPr>
          <a:xfrm>
            <a:off x="5041739" y="3445183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722931" y="4506859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8919921" y="5669941"/>
            <a:ext cx="454456" cy="454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5041740" y="3278163"/>
            <a:ext cx="35092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39268" y="4331011"/>
            <a:ext cx="350929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21605" y="5239190"/>
            <a:ext cx="350929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177387" y="4764245"/>
            <a:ext cx="5922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4815" y="346295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93731" y="3709426"/>
            <a:ext cx="373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776368" y="4502635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66922" y="3506226"/>
            <a:ext cx="731854" cy="43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16116" y="4502635"/>
            <a:ext cx="731854" cy="436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9155895" y="100953"/>
            <a:ext cx="1884218" cy="41883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-265656" y="2116216"/>
            <a:ext cx="1582952" cy="28231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 animBg="1"/>
      <p:bldP spid="23" grpId="0" animBg="1"/>
      <p:bldP spid="24" grpId="0" animBg="1"/>
      <p:bldP spid="15" grpId="0"/>
      <p:bldP spid="20" grpId="0"/>
      <p:bldP spid="21" grpId="0"/>
      <p:bldP spid="6" grpId="0"/>
      <p:bldP spid="29" grpId="0"/>
      <p:bldP spid="26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  <p:tag name="INKNOELEADERBOARD" val="4719362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551</Words>
  <Application>Microsoft Office PowerPoint</Application>
  <PresentationFormat>Widescreen</PresentationFormat>
  <Paragraphs>102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Carlito</vt:lpstr>
      <vt:lpstr>等线</vt:lpstr>
      <vt:lpstr>等线 Light</vt:lpstr>
      <vt:lpstr>HP001 4 hàng</vt:lpstr>
      <vt:lpstr>HP001 4H</vt:lpstr>
      <vt:lpstr>黑体</vt:lpstr>
      <vt:lpstr>Times New Roman</vt:lpstr>
      <vt:lpstr>UTM Avo</vt:lpstr>
      <vt:lpstr>UTM Cookies</vt:lpstr>
      <vt:lpstr>字魂17号-萌趣果冻体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TỪ CHỈ ĐẶC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creator>Administrator</dc:creator>
  <cp:lastModifiedBy>Admin</cp:lastModifiedBy>
  <cp:revision>59</cp:revision>
  <dcterms:created xsi:type="dcterms:W3CDTF">2019-06-14T07:40:44Z</dcterms:created>
  <dcterms:modified xsi:type="dcterms:W3CDTF">2022-06-01T16:38:14Z</dcterms:modified>
</cp:coreProperties>
</file>